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91" r:id="rId3"/>
    <p:sldId id="300" r:id="rId4"/>
    <p:sldId id="264" r:id="rId5"/>
    <p:sldId id="274" r:id="rId6"/>
    <p:sldId id="302" r:id="rId7"/>
    <p:sldId id="303" r:id="rId8"/>
    <p:sldId id="304" r:id="rId9"/>
    <p:sldId id="305" r:id="rId10"/>
    <p:sldId id="306" r:id="rId11"/>
    <p:sldId id="281" r:id="rId12"/>
    <p:sldId id="282" r:id="rId13"/>
    <p:sldId id="283" r:id="rId14"/>
    <p:sldId id="292" r:id="rId15"/>
    <p:sldId id="307" r:id="rId16"/>
    <p:sldId id="261" r:id="rId17"/>
    <p:sldId id="280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svg"/><Relationship Id="rId1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svg"/><Relationship Id="rId1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F14C7-4945-4FD0-B34A-6C40EEAB45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3925E9A-57B5-4ABC-8894-9673EBDF640A}">
      <dgm:prSet custT="1"/>
      <dgm:spPr/>
      <dgm:t>
        <a:bodyPr/>
        <a:lstStyle/>
        <a:p>
          <a:r>
            <a:rPr lang="pl-P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2025 roku Spółdzielnia zatrudniała  pracowników realizujących zadania związane z działalnością remontowo-budowlaną, utrzymaniem terenów zielonych, konserwacją infrastruktury gminnej oraz pracami porządkowymi. Średnie zatrudnienie w 2025 r. wyniosło 7,93 etatów.</a:t>
          </a:r>
          <a:endParaRPr lang="en-US" sz="1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C3FA8ED-5B63-48B9-9038-C16DF42706AD}" type="parTrans" cxnId="{AFCBA7D0-2A2B-445E-AFB5-6A3D9E914B7E}">
      <dgm:prSet/>
      <dgm:spPr/>
      <dgm:t>
        <a:bodyPr/>
        <a:lstStyle/>
        <a:p>
          <a:endParaRPr lang="en-US"/>
        </a:p>
      </dgm:t>
    </dgm:pt>
    <dgm:pt modelId="{6C58079B-15C4-4479-84D0-76DB8D946997}" type="sibTrans" cxnId="{AFCBA7D0-2A2B-445E-AFB5-6A3D9E914B7E}">
      <dgm:prSet/>
      <dgm:spPr/>
      <dgm:t>
        <a:bodyPr/>
        <a:lstStyle/>
        <a:p>
          <a:endParaRPr lang="en-US"/>
        </a:p>
      </dgm:t>
    </dgm:pt>
    <dgm:pt modelId="{60261A71-CCA4-4A3C-AB85-2977443AF5F8}">
      <dgm:prSet/>
      <dgm:spPr/>
      <dgm:t>
        <a:bodyPr/>
        <a:lstStyle/>
        <a:p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Koszty wynagrodzeń za 2025 rok wyniosły 555 721,11 zł, natomiast świadczenia na rzecz pracowników wyniosły </a:t>
          </a:r>
        </a:p>
        <a:p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120 740,51 zł. Średnia płaca brutto z umów o pracę wyniosła  5.732,17 zł.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82401C-64D6-4A82-BD3D-73AC6AE4A798}" type="parTrans" cxnId="{1779B2F5-AD74-44D5-96C0-B08A0DEFB863}">
      <dgm:prSet/>
      <dgm:spPr/>
      <dgm:t>
        <a:bodyPr/>
        <a:lstStyle/>
        <a:p>
          <a:endParaRPr lang="en-US"/>
        </a:p>
      </dgm:t>
    </dgm:pt>
    <dgm:pt modelId="{45E34581-33A4-4E58-885A-3EAD7B7CAD92}" type="sibTrans" cxnId="{1779B2F5-AD74-44D5-96C0-B08A0DEFB863}">
      <dgm:prSet/>
      <dgm:spPr/>
      <dgm:t>
        <a:bodyPr/>
        <a:lstStyle/>
        <a:p>
          <a:endParaRPr lang="en-US"/>
        </a:p>
      </dgm:t>
    </dgm:pt>
    <dgm:pt modelId="{E095D586-4A67-4742-94CC-CB466BA1EE5F}">
      <dgm:prSet/>
      <dgm:spPr/>
      <dgm:t>
        <a:bodyPr/>
        <a:lstStyle/>
        <a:p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2025 roku Spółdzielnia pozyskała środki zewnętrzne przeznaczone dla przedsiębiorstw społecznych w wysokości </a:t>
          </a:r>
        </a:p>
        <a:p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25 000,00 zł netto z przeznaczeniem na realizację szkoleń dla pracowników.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1E1D1E9-B486-44E6-804B-065E8529CC65}" type="parTrans" cxnId="{BCF895D7-6F68-4213-8959-D71F8EB7E9DC}">
      <dgm:prSet/>
      <dgm:spPr/>
      <dgm:t>
        <a:bodyPr/>
        <a:lstStyle/>
        <a:p>
          <a:endParaRPr lang="en-US"/>
        </a:p>
      </dgm:t>
    </dgm:pt>
    <dgm:pt modelId="{68B6DA91-9A13-4C6E-A384-5B478043136B}" type="sibTrans" cxnId="{BCF895D7-6F68-4213-8959-D71F8EB7E9DC}">
      <dgm:prSet/>
      <dgm:spPr/>
      <dgm:t>
        <a:bodyPr/>
        <a:lstStyle/>
        <a:p>
          <a:endParaRPr lang="en-US"/>
        </a:p>
      </dgm:t>
    </dgm:pt>
    <dgm:pt modelId="{F5B24316-2B04-4980-9B77-71CF49E179FB}">
      <dgm:prSet/>
      <dgm:spPr/>
      <dgm:t>
        <a:bodyPr/>
        <a:lstStyle/>
        <a:p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Pozyskane środki umożliwiły podnoszenie kwalifikacji zawodowych pracowników oraz rozwój kompetencji związanych z wykonywanymi zadaniami w zakresie prac remontowo-budowlanych, utrzymania terenów zielonych oraz obsługi technicznej.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3C0ABF5-5852-4694-90B6-2991208C1F39}" type="parTrans" cxnId="{BD8AB7F5-E477-4147-BE31-7C4D2F21E1FD}">
      <dgm:prSet/>
      <dgm:spPr/>
      <dgm:t>
        <a:bodyPr/>
        <a:lstStyle/>
        <a:p>
          <a:endParaRPr lang="en-US"/>
        </a:p>
      </dgm:t>
    </dgm:pt>
    <dgm:pt modelId="{B14859EA-65F9-462F-80F6-2555D23C8D04}" type="sibTrans" cxnId="{BD8AB7F5-E477-4147-BE31-7C4D2F21E1FD}">
      <dgm:prSet/>
      <dgm:spPr/>
      <dgm:t>
        <a:bodyPr/>
        <a:lstStyle/>
        <a:p>
          <a:endParaRPr lang="en-US"/>
        </a:p>
      </dgm:t>
    </dgm:pt>
    <dgm:pt modelId="{67B38000-6FEE-4B84-A465-2FD301BA3130}">
      <dgm:prSet/>
      <dgm:spPr/>
      <dgm:t>
        <a:bodyPr/>
        <a:lstStyle/>
        <a:p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2025 roku spółdzielnia  zakupiła wyposażenie warsztatowe ( wiertarki, klucze, wkrętarki itp.) na kwotę 18 660,00 zł.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6688883-10A6-40DC-B16B-8E0F62D6F937}" type="parTrans" cxnId="{B89A6C0D-FA40-496A-ADA4-170D182E4F5C}">
      <dgm:prSet/>
      <dgm:spPr/>
      <dgm:t>
        <a:bodyPr/>
        <a:lstStyle/>
        <a:p>
          <a:endParaRPr lang="en-US"/>
        </a:p>
      </dgm:t>
    </dgm:pt>
    <dgm:pt modelId="{A5FD24C2-7685-48A6-A6AD-EBC7F9611285}" type="sibTrans" cxnId="{B89A6C0D-FA40-496A-ADA4-170D182E4F5C}">
      <dgm:prSet/>
      <dgm:spPr/>
      <dgm:t>
        <a:bodyPr/>
        <a:lstStyle/>
        <a:p>
          <a:endParaRPr lang="en-US"/>
        </a:p>
      </dgm:t>
    </dgm:pt>
    <dgm:pt modelId="{5358428B-3991-440A-AD99-27F5B0881362}" type="pres">
      <dgm:prSet presAssocID="{1EAF14C7-4945-4FD0-B34A-6C40EEAB45BA}" presName="root" presStyleCnt="0">
        <dgm:presLayoutVars>
          <dgm:dir/>
          <dgm:resizeHandles val="exact"/>
        </dgm:presLayoutVars>
      </dgm:prSet>
      <dgm:spPr/>
    </dgm:pt>
    <dgm:pt modelId="{12113E3B-B15B-41EB-A845-BE89FDD7A8B0}" type="pres">
      <dgm:prSet presAssocID="{E3925E9A-57B5-4ABC-8894-9673EBDF640A}" presName="compNode" presStyleCnt="0"/>
      <dgm:spPr/>
    </dgm:pt>
    <dgm:pt modelId="{3E173DA0-084A-44E2-A3A6-14158F4DC30D}" type="pres">
      <dgm:prSet presAssocID="{E3925E9A-57B5-4ABC-8894-9673EBDF640A}" presName="bgRect" presStyleLbl="bgShp" presStyleIdx="0" presStyleCnt="5"/>
      <dgm:spPr/>
    </dgm:pt>
    <dgm:pt modelId="{B265503E-A09F-41ED-B4AA-50AE1501A2A6}" type="pres">
      <dgm:prSet presAssocID="{E3925E9A-57B5-4ABC-8894-9673EBDF640A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żytkownicy"/>
        </a:ext>
      </dgm:extLst>
    </dgm:pt>
    <dgm:pt modelId="{3A1DA6AE-DFEA-45CF-B36E-BA831A8B2497}" type="pres">
      <dgm:prSet presAssocID="{E3925E9A-57B5-4ABC-8894-9673EBDF640A}" presName="spaceRect" presStyleCnt="0"/>
      <dgm:spPr/>
    </dgm:pt>
    <dgm:pt modelId="{38FA3FBA-C514-43A5-9967-97C11249226A}" type="pres">
      <dgm:prSet presAssocID="{E3925E9A-57B5-4ABC-8894-9673EBDF640A}" presName="parTx" presStyleLbl="revTx" presStyleIdx="0" presStyleCnt="5">
        <dgm:presLayoutVars>
          <dgm:chMax val="0"/>
          <dgm:chPref val="0"/>
        </dgm:presLayoutVars>
      </dgm:prSet>
      <dgm:spPr/>
    </dgm:pt>
    <dgm:pt modelId="{FC12BDF4-4219-4DDF-8019-A754A9D215EC}" type="pres">
      <dgm:prSet presAssocID="{6C58079B-15C4-4479-84D0-76DB8D946997}" presName="sibTrans" presStyleCnt="0"/>
      <dgm:spPr/>
    </dgm:pt>
    <dgm:pt modelId="{1C3CF80B-EB80-4550-BEB6-AC57206C4325}" type="pres">
      <dgm:prSet presAssocID="{60261A71-CCA4-4A3C-AB85-2977443AF5F8}" presName="compNode" presStyleCnt="0"/>
      <dgm:spPr/>
    </dgm:pt>
    <dgm:pt modelId="{59ABCF91-5B2D-46F3-AF06-E0E6E9314D10}" type="pres">
      <dgm:prSet presAssocID="{60261A71-CCA4-4A3C-AB85-2977443AF5F8}" presName="bgRect" presStyleLbl="bgShp" presStyleIdx="1" presStyleCnt="5"/>
      <dgm:spPr/>
    </dgm:pt>
    <dgm:pt modelId="{43B37531-97AA-425A-88E2-C32D5BF38C1E}" type="pres">
      <dgm:prSet presAssocID="{60261A71-CCA4-4A3C-AB85-2977443AF5F8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ar"/>
        </a:ext>
      </dgm:extLst>
    </dgm:pt>
    <dgm:pt modelId="{56673C37-D7D3-40B5-B6CD-B49B5782CB78}" type="pres">
      <dgm:prSet presAssocID="{60261A71-CCA4-4A3C-AB85-2977443AF5F8}" presName="spaceRect" presStyleCnt="0"/>
      <dgm:spPr/>
    </dgm:pt>
    <dgm:pt modelId="{8EF9CE59-8B37-4892-A6AB-8BA28230F80B}" type="pres">
      <dgm:prSet presAssocID="{60261A71-CCA4-4A3C-AB85-2977443AF5F8}" presName="parTx" presStyleLbl="revTx" presStyleIdx="1" presStyleCnt="5">
        <dgm:presLayoutVars>
          <dgm:chMax val="0"/>
          <dgm:chPref val="0"/>
        </dgm:presLayoutVars>
      </dgm:prSet>
      <dgm:spPr/>
    </dgm:pt>
    <dgm:pt modelId="{087A55C5-E99E-4450-A71F-5EE1E91E5C9E}" type="pres">
      <dgm:prSet presAssocID="{45E34581-33A4-4E58-885A-3EAD7B7CAD92}" presName="sibTrans" presStyleCnt="0"/>
      <dgm:spPr/>
    </dgm:pt>
    <dgm:pt modelId="{F606118E-F9FC-40FD-8911-42FE1F440625}" type="pres">
      <dgm:prSet presAssocID="{E095D586-4A67-4742-94CC-CB466BA1EE5F}" presName="compNode" presStyleCnt="0"/>
      <dgm:spPr/>
    </dgm:pt>
    <dgm:pt modelId="{B3571D86-DB98-4FA5-AB6C-F36137D02AD0}" type="pres">
      <dgm:prSet presAssocID="{E095D586-4A67-4742-94CC-CB466BA1EE5F}" presName="bgRect" presStyleLbl="bgShp" presStyleIdx="2" presStyleCnt="5" custLinFactNeighborX="3012" custLinFactNeighborY="7567"/>
      <dgm:spPr/>
    </dgm:pt>
    <dgm:pt modelId="{6B3947BA-3F24-431E-BF0D-E6AD842482CB}" type="pres">
      <dgm:prSet presAssocID="{E095D586-4A67-4742-94CC-CB466BA1EE5F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asto"/>
        </a:ext>
      </dgm:extLst>
    </dgm:pt>
    <dgm:pt modelId="{14B84DEE-4A7C-4BF5-AC8B-87A1E5C37D16}" type="pres">
      <dgm:prSet presAssocID="{E095D586-4A67-4742-94CC-CB466BA1EE5F}" presName="spaceRect" presStyleCnt="0"/>
      <dgm:spPr/>
    </dgm:pt>
    <dgm:pt modelId="{39CBEAF7-DD6B-49FD-B380-F6D3B17FA12E}" type="pres">
      <dgm:prSet presAssocID="{E095D586-4A67-4742-94CC-CB466BA1EE5F}" presName="parTx" presStyleLbl="revTx" presStyleIdx="2" presStyleCnt="5">
        <dgm:presLayoutVars>
          <dgm:chMax val="0"/>
          <dgm:chPref val="0"/>
        </dgm:presLayoutVars>
      </dgm:prSet>
      <dgm:spPr/>
    </dgm:pt>
    <dgm:pt modelId="{7B4F7E3C-75E1-4EAC-AF88-1DBD23BFFB34}" type="pres">
      <dgm:prSet presAssocID="{68B6DA91-9A13-4C6E-A384-5B478043136B}" presName="sibTrans" presStyleCnt="0"/>
      <dgm:spPr/>
    </dgm:pt>
    <dgm:pt modelId="{5EBF341D-897F-46FC-BC96-7007F750F60F}" type="pres">
      <dgm:prSet presAssocID="{F5B24316-2B04-4980-9B77-71CF49E179FB}" presName="compNode" presStyleCnt="0"/>
      <dgm:spPr/>
    </dgm:pt>
    <dgm:pt modelId="{434B5620-37C7-45B8-A5C4-9BBC7D906902}" type="pres">
      <dgm:prSet presAssocID="{F5B24316-2B04-4980-9B77-71CF49E179FB}" presName="bgRect" presStyleLbl="bgShp" presStyleIdx="3" presStyleCnt="5"/>
      <dgm:spPr/>
    </dgm:pt>
    <dgm:pt modelId="{3EC07F70-65D4-4A70-A0DE-9513DAC01584}" type="pres">
      <dgm:prSet presAssocID="{F5B24316-2B04-4980-9B77-71CF49E179FB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16B17C16-C529-4D27-9690-AD55583D75F4}" type="pres">
      <dgm:prSet presAssocID="{F5B24316-2B04-4980-9B77-71CF49E179FB}" presName="spaceRect" presStyleCnt="0"/>
      <dgm:spPr/>
    </dgm:pt>
    <dgm:pt modelId="{F1C786D3-C01E-4A8A-A335-CEF265390828}" type="pres">
      <dgm:prSet presAssocID="{F5B24316-2B04-4980-9B77-71CF49E179FB}" presName="parTx" presStyleLbl="revTx" presStyleIdx="3" presStyleCnt="5">
        <dgm:presLayoutVars>
          <dgm:chMax val="0"/>
          <dgm:chPref val="0"/>
        </dgm:presLayoutVars>
      </dgm:prSet>
      <dgm:spPr/>
    </dgm:pt>
    <dgm:pt modelId="{F97C8E06-6B41-4092-A85D-93688330A993}" type="pres">
      <dgm:prSet presAssocID="{B14859EA-65F9-462F-80F6-2555D23C8D04}" presName="sibTrans" presStyleCnt="0"/>
      <dgm:spPr/>
    </dgm:pt>
    <dgm:pt modelId="{63388E28-74A8-418B-B9BD-955264AAE972}" type="pres">
      <dgm:prSet presAssocID="{67B38000-6FEE-4B84-A465-2FD301BA3130}" presName="compNode" presStyleCnt="0"/>
      <dgm:spPr/>
    </dgm:pt>
    <dgm:pt modelId="{08143765-9E42-4906-B2FF-34C4A5F97410}" type="pres">
      <dgm:prSet presAssocID="{67B38000-6FEE-4B84-A465-2FD301BA3130}" presName="bgRect" presStyleLbl="bgShp" presStyleIdx="4" presStyleCnt="5"/>
      <dgm:spPr/>
    </dgm:pt>
    <dgm:pt modelId="{DF9B9E59-E3C1-40C9-8715-BE18F2EC766F}" type="pres">
      <dgm:prSet presAssocID="{67B38000-6FEE-4B84-A465-2FD301BA3130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wisz"/>
        </a:ext>
      </dgm:extLst>
    </dgm:pt>
    <dgm:pt modelId="{053CC59E-5D66-406D-8C70-6637167BE8CB}" type="pres">
      <dgm:prSet presAssocID="{67B38000-6FEE-4B84-A465-2FD301BA3130}" presName="spaceRect" presStyleCnt="0"/>
      <dgm:spPr/>
    </dgm:pt>
    <dgm:pt modelId="{95289340-CF71-42E5-A0A2-91A7B606DD0F}" type="pres">
      <dgm:prSet presAssocID="{67B38000-6FEE-4B84-A465-2FD301BA313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CBEA607-62E2-4A45-92DD-51FB2D84207B}" type="presOf" srcId="{F5B24316-2B04-4980-9B77-71CF49E179FB}" destId="{F1C786D3-C01E-4A8A-A335-CEF265390828}" srcOrd="0" destOrd="0" presId="urn:microsoft.com/office/officeart/2018/2/layout/IconVerticalSolidList"/>
    <dgm:cxn modelId="{B89A6C0D-FA40-496A-ADA4-170D182E4F5C}" srcId="{1EAF14C7-4945-4FD0-B34A-6C40EEAB45BA}" destId="{67B38000-6FEE-4B84-A465-2FD301BA3130}" srcOrd="4" destOrd="0" parTransId="{86688883-10A6-40DC-B16B-8E0F62D6F937}" sibTransId="{A5FD24C2-7685-48A6-A6AD-EBC7F9611285}"/>
    <dgm:cxn modelId="{AFD0AA1A-F7BB-4232-A748-69064C699AA4}" type="presOf" srcId="{E095D586-4A67-4742-94CC-CB466BA1EE5F}" destId="{39CBEAF7-DD6B-49FD-B380-F6D3B17FA12E}" srcOrd="0" destOrd="0" presId="urn:microsoft.com/office/officeart/2018/2/layout/IconVerticalSolidList"/>
    <dgm:cxn modelId="{D9578E28-EB43-4EBC-80ED-C86DAB93FCEA}" type="presOf" srcId="{60261A71-CCA4-4A3C-AB85-2977443AF5F8}" destId="{8EF9CE59-8B37-4892-A6AB-8BA28230F80B}" srcOrd="0" destOrd="0" presId="urn:microsoft.com/office/officeart/2018/2/layout/IconVerticalSolidList"/>
    <dgm:cxn modelId="{9886E62E-0982-4D43-965D-44EB6F3EB81B}" type="presOf" srcId="{1EAF14C7-4945-4FD0-B34A-6C40EEAB45BA}" destId="{5358428B-3991-440A-AD99-27F5B0881362}" srcOrd="0" destOrd="0" presId="urn:microsoft.com/office/officeart/2018/2/layout/IconVerticalSolidList"/>
    <dgm:cxn modelId="{F0A7D4B3-9017-42E9-B1C3-49FC74A74201}" type="presOf" srcId="{67B38000-6FEE-4B84-A465-2FD301BA3130}" destId="{95289340-CF71-42E5-A0A2-91A7B606DD0F}" srcOrd="0" destOrd="0" presId="urn:microsoft.com/office/officeart/2018/2/layout/IconVerticalSolidList"/>
    <dgm:cxn modelId="{AFCBA7D0-2A2B-445E-AFB5-6A3D9E914B7E}" srcId="{1EAF14C7-4945-4FD0-B34A-6C40EEAB45BA}" destId="{E3925E9A-57B5-4ABC-8894-9673EBDF640A}" srcOrd="0" destOrd="0" parTransId="{2C3FA8ED-5B63-48B9-9038-C16DF42706AD}" sibTransId="{6C58079B-15C4-4479-84D0-76DB8D946997}"/>
    <dgm:cxn modelId="{BCF895D7-6F68-4213-8959-D71F8EB7E9DC}" srcId="{1EAF14C7-4945-4FD0-B34A-6C40EEAB45BA}" destId="{E095D586-4A67-4742-94CC-CB466BA1EE5F}" srcOrd="2" destOrd="0" parTransId="{D1E1D1E9-B486-44E6-804B-065E8529CC65}" sibTransId="{68B6DA91-9A13-4C6E-A384-5B478043136B}"/>
    <dgm:cxn modelId="{1779B2F5-AD74-44D5-96C0-B08A0DEFB863}" srcId="{1EAF14C7-4945-4FD0-B34A-6C40EEAB45BA}" destId="{60261A71-CCA4-4A3C-AB85-2977443AF5F8}" srcOrd="1" destOrd="0" parTransId="{3082401C-64D6-4A82-BD3D-73AC6AE4A798}" sibTransId="{45E34581-33A4-4E58-885A-3EAD7B7CAD92}"/>
    <dgm:cxn modelId="{BD8AB7F5-E477-4147-BE31-7C4D2F21E1FD}" srcId="{1EAF14C7-4945-4FD0-B34A-6C40EEAB45BA}" destId="{F5B24316-2B04-4980-9B77-71CF49E179FB}" srcOrd="3" destOrd="0" parTransId="{13C0ABF5-5852-4694-90B6-2991208C1F39}" sibTransId="{B14859EA-65F9-462F-80F6-2555D23C8D04}"/>
    <dgm:cxn modelId="{E9BFAAFA-C87C-4E82-A40F-A9D0EFBD0A20}" type="presOf" srcId="{E3925E9A-57B5-4ABC-8894-9673EBDF640A}" destId="{38FA3FBA-C514-43A5-9967-97C11249226A}" srcOrd="0" destOrd="0" presId="urn:microsoft.com/office/officeart/2018/2/layout/IconVerticalSolidList"/>
    <dgm:cxn modelId="{908F63BD-2181-4347-BDEE-84011859FABC}" type="presParOf" srcId="{5358428B-3991-440A-AD99-27F5B0881362}" destId="{12113E3B-B15B-41EB-A845-BE89FDD7A8B0}" srcOrd="0" destOrd="0" presId="urn:microsoft.com/office/officeart/2018/2/layout/IconVerticalSolidList"/>
    <dgm:cxn modelId="{E051A2CB-608F-4470-AA8F-05DD992A58FC}" type="presParOf" srcId="{12113E3B-B15B-41EB-A845-BE89FDD7A8B0}" destId="{3E173DA0-084A-44E2-A3A6-14158F4DC30D}" srcOrd="0" destOrd="0" presId="urn:microsoft.com/office/officeart/2018/2/layout/IconVerticalSolidList"/>
    <dgm:cxn modelId="{2CA18BA2-AB2B-4B72-A073-949EFE0FE549}" type="presParOf" srcId="{12113E3B-B15B-41EB-A845-BE89FDD7A8B0}" destId="{B265503E-A09F-41ED-B4AA-50AE1501A2A6}" srcOrd="1" destOrd="0" presId="urn:microsoft.com/office/officeart/2018/2/layout/IconVerticalSolidList"/>
    <dgm:cxn modelId="{D63D610B-3E1C-4ED4-9D54-A8E508FE7ECF}" type="presParOf" srcId="{12113E3B-B15B-41EB-A845-BE89FDD7A8B0}" destId="{3A1DA6AE-DFEA-45CF-B36E-BA831A8B2497}" srcOrd="2" destOrd="0" presId="urn:microsoft.com/office/officeart/2018/2/layout/IconVerticalSolidList"/>
    <dgm:cxn modelId="{2503B6C1-4B04-48D8-A07F-98E1CD0402DA}" type="presParOf" srcId="{12113E3B-B15B-41EB-A845-BE89FDD7A8B0}" destId="{38FA3FBA-C514-43A5-9967-97C11249226A}" srcOrd="3" destOrd="0" presId="urn:microsoft.com/office/officeart/2018/2/layout/IconVerticalSolidList"/>
    <dgm:cxn modelId="{F4836975-D964-4101-BB60-07214F13549A}" type="presParOf" srcId="{5358428B-3991-440A-AD99-27F5B0881362}" destId="{FC12BDF4-4219-4DDF-8019-A754A9D215EC}" srcOrd="1" destOrd="0" presId="urn:microsoft.com/office/officeart/2018/2/layout/IconVerticalSolidList"/>
    <dgm:cxn modelId="{C1586D66-58C3-4116-8AA3-DEC95D9F6EE2}" type="presParOf" srcId="{5358428B-3991-440A-AD99-27F5B0881362}" destId="{1C3CF80B-EB80-4550-BEB6-AC57206C4325}" srcOrd="2" destOrd="0" presId="urn:microsoft.com/office/officeart/2018/2/layout/IconVerticalSolidList"/>
    <dgm:cxn modelId="{9FBBFF1F-0D15-48C1-99E4-11DAB0945339}" type="presParOf" srcId="{1C3CF80B-EB80-4550-BEB6-AC57206C4325}" destId="{59ABCF91-5B2D-46F3-AF06-E0E6E9314D10}" srcOrd="0" destOrd="0" presId="urn:microsoft.com/office/officeart/2018/2/layout/IconVerticalSolidList"/>
    <dgm:cxn modelId="{0C0D7E2F-4761-4FD6-A6CC-72499F2F3576}" type="presParOf" srcId="{1C3CF80B-EB80-4550-BEB6-AC57206C4325}" destId="{43B37531-97AA-425A-88E2-C32D5BF38C1E}" srcOrd="1" destOrd="0" presId="urn:microsoft.com/office/officeart/2018/2/layout/IconVerticalSolidList"/>
    <dgm:cxn modelId="{3561FE5C-F569-47DA-90FF-B95E1F8499D6}" type="presParOf" srcId="{1C3CF80B-EB80-4550-BEB6-AC57206C4325}" destId="{56673C37-D7D3-40B5-B6CD-B49B5782CB78}" srcOrd="2" destOrd="0" presId="urn:microsoft.com/office/officeart/2018/2/layout/IconVerticalSolidList"/>
    <dgm:cxn modelId="{A86F3040-6F13-46E1-8D69-B0D620F23DB9}" type="presParOf" srcId="{1C3CF80B-EB80-4550-BEB6-AC57206C4325}" destId="{8EF9CE59-8B37-4892-A6AB-8BA28230F80B}" srcOrd="3" destOrd="0" presId="urn:microsoft.com/office/officeart/2018/2/layout/IconVerticalSolidList"/>
    <dgm:cxn modelId="{E80B8F66-E7BA-4F60-96FC-490A96C6C47D}" type="presParOf" srcId="{5358428B-3991-440A-AD99-27F5B0881362}" destId="{087A55C5-E99E-4450-A71F-5EE1E91E5C9E}" srcOrd="3" destOrd="0" presId="urn:microsoft.com/office/officeart/2018/2/layout/IconVerticalSolidList"/>
    <dgm:cxn modelId="{51D72265-4974-40CF-B113-FA78D3EA6A9F}" type="presParOf" srcId="{5358428B-3991-440A-AD99-27F5B0881362}" destId="{F606118E-F9FC-40FD-8911-42FE1F440625}" srcOrd="4" destOrd="0" presId="urn:microsoft.com/office/officeart/2018/2/layout/IconVerticalSolidList"/>
    <dgm:cxn modelId="{3F2B94BC-0B1E-42C5-87D6-F7DB4D16629F}" type="presParOf" srcId="{F606118E-F9FC-40FD-8911-42FE1F440625}" destId="{B3571D86-DB98-4FA5-AB6C-F36137D02AD0}" srcOrd="0" destOrd="0" presId="urn:microsoft.com/office/officeart/2018/2/layout/IconVerticalSolidList"/>
    <dgm:cxn modelId="{E8E7F66A-41D2-4C1F-BD53-C50DD2C024CA}" type="presParOf" srcId="{F606118E-F9FC-40FD-8911-42FE1F440625}" destId="{6B3947BA-3F24-431E-BF0D-E6AD842482CB}" srcOrd="1" destOrd="0" presId="urn:microsoft.com/office/officeart/2018/2/layout/IconVerticalSolidList"/>
    <dgm:cxn modelId="{3AA35C89-8194-4E3B-A7F7-38B5046BCAE5}" type="presParOf" srcId="{F606118E-F9FC-40FD-8911-42FE1F440625}" destId="{14B84DEE-4A7C-4BF5-AC8B-87A1E5C37D16}" srcOrd="2" destOrd="0" presId="urn:microsoft.com/office/officeart/2018/2/layout/IconVerticalSolidList"/>
    <dgm:cxn modelId="{EE768AFA-0F3A-4C77-8F6B-C4756A5BFAF5}" type="presParOf" srcId="{F606118E-F9FC-40FD-8911-42FE1F440625}" destId="{39CBEAF7-DD6B-49FD-B380-F6D3B17FA12E}" srcOrd="3" destOrd="0" presId="urn:microsoft.com/office/officeart/2018/2/layout/IconVerticalSolidList"/>
    <dgm:cxn modelId="{F013D7A4-674B-4F82-BC92-934EC18C34D1}" type="presParOf" srcId="{5358428B-3991-440A-AD99-27F5B0881362}" destId="{7B4F7E3C-75E1-4EAC-AF88-1DBD23BFFB34}" srcOrd="5" destOrd="0" presId="urn:microsoft.com/office/officeart/2018/2/layout/IconVerticalSolidList"/>
    <dgm:cxn modelId="{A0405B4E-95D5-409F-BA9F-3E96A6814350}" type="presParOf" srcId="{5358428B-3991-440A-AD99-27F5B0881362}" destId="{5EBF341D-897F-46FC-BC96-7007F750F60F}" srcOrd="6" destOrd="0" presId="urn:microsoft.com/office/officeart/2018/2/layout/IconVerticalSolidList"/>
    <dgm:cxn modelId="{CFE6DC43-1B57-4F57-8C46-40B5A77DBEA8}" type="presParOf" srcId="{5EBF341D-897F-46FC-BC96-7007F750F60F}" destId="{434B5620-37C7-45B8-A5C4-9BBC7D906902}" srcOrd="0" destOrd="0" presId="urn:microsoft.com/office/officeart/2018/2/layout/IconVerticalSolidList"/>
    <dgm:cxn modelId="{AE3F8249-751E-4EF8-B619-9BF2EA3D1E8D}" type="presParOf" srcId="{5EBF341D-897F-46FC-BC96-7007F750F60F}" destId="{3EC07F70-65D4-4A70-A0DE-9513DAC01584}" srcOrd="1" destOrd="0" presId="urn:microsoft.com/office/officeart/2018/2/layout/IconVerticalSolidList"/>
    <dgm:cxn modelId="{B43DFC8F-0EA1-449F-B687-3196E584D2AC}" type="presParOf" srcId="{5EBF341D-897F-46FC-BC96-7007F750F60F}" destId="{16B17C16-C529-4D27-9690-AD55583D75F4}" srcOrd="2" destOrd="0" presId="urn:microsoft.com/office/officeart/2018/2/layout/IconVerticalSolidList"/>
    <dgm:cxn modelId="{3EE81EBA-9619-45D4-AC22-F3A19EC6B4D4}" type="presParOf" srcId="{5EBF341D-897F-46FC-BC96-7007F750F60F}" destId="{F1C786D3-C01E-4A8A-A335-CEF265390828}" srcOrd="3" destOrd="0" presId="urn:microsoft.com/office/officeart/2018/2/layout/IconVerticalSolidList"/>
    <dgm:cxn modelId="{F6FD0CD2-2EA5-4BAB-B7CE-59785591B07D}" type="presParOf" srcId="{5358428B-3991-440A-AD99-27F5B0881362}" destId="{F97C8E06-6B41-4092-A85D-93688330A993}" srcOrd="7" destOrd="0" presId="urn:microsoft.com/office/officeart/2018/2/layout/IconVerticalSolidList"/>
    <dgm:cxn modelId="{6155D64C-DED4-44E5-BA3B-8439A73BA06F}" type="presParOf" srcId="{5358428B-3991-440A-AD99-27F5B0881362}" destId="{63388E28-74A8-418B-B9BD-955264AAE972}" srcOrd="8" destOrd="0" presId="urn:microsoft.com/office/officeart/2018/2/layout/IconVerticalSolidList"/>
    <dgm:cxn modelId="{FCD0D97E-7703-4D41-9089-54E8446F749C}" type="presParOf" srcId="{63388E28-74A8-418B-B9BD-955264AAE972}" destId="{08143765-9E42-4906-B2FF-34C4A5F97410}" srcOrd="0" destOrd="0" presId="urn:microsoft.com/office/officeart/2018/2/layout/IconVerticalSolidList"/>
    <dgm:cxn modelId="{FD0A16C0-6D7E-4BE4-9135-9356DF2E757D}" type="presParOf" srcId="{63388E28-74A8-418B-B9BD-955264AAE972}" destId="{DF9B9E59-E3C1-40C9-8715-BE18F2EC766F}" srcOrd="1" destOrd="0" presId="urn:microsoft.com/office/officeart/2018/2/layout/IconVerticalSolidList"/>
    <dgm:cxn modelId="{A626070D-6837-48D2-A379-4BB155CC7C54}" type="presParOf" srcId="{63388E28-74A8-418B-B9BD-955264AAE972}" destId="{053CC59E-5D66-406D-8C70-6637167BE8CB}" srcOrd="2" destOrd="0" presId="urn:microsoft.com/office/officeart/2018/2/layout/IconVerticalSolidList"/>
    <dgm:cxn modelId="{EC9CACEB-879D-46D4-8057-392E39696B51}" type="presParOf" srcId="{63388E28-74A8-418B-B9BD-955264AAE972}" destId="{95289340-CF71-42E5-A0A2-91A7B606DD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344A2-54AF-4E53-AE8E-F377376B73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6BD500-6918-4CD1-9867-6C8E87A64B7C}">
      <dgm:prSet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ramach działalności dodatkowej Spółdzielnia:</a:t>
          </a:r>
          <a:endParaRPr lang="en-US" sz="20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8E2C3BD-F285-49E7-A6BE-6D585CC8B8CC}" type="parTrans" cxnId="{BC1D0D95-ECAF-464D-9E85-E96A47C13D94}">
      <dgm:prSet/>
      <dgm:spPr/>
      <dgm:t>
        <a:bodyPr/>
        <a:lstStyle/>
        <a:p>
          <a:endParaRPr lang="en-US"/>
        </a:p>
      </dgm:t>
    </dgm:pt>
    <dgm:pt modelId="{1C593023-63DE-4EBD-9C3F-65A9C133DEC6}" type="sibTrans" cxnId="{BC1D0D95-ECAF-464D-9E85-E96A47C13D94}">
      <dgm:prSet/>
      <dgm:spPr/>
      <dgm:t>
        <a:bodyPr/>
        <a:lstStyle/>
        <a:p>
          <a:endParaRPr lang="en-US"/>
        </a:p>
      </dgm:t>
    </dgm:pt>
    <dgm:pt modelId="{15472A0D-8B67-4A9B-AF2C-D52B97F7F859}">
      <dgm:prSet custT="1"/>
      <dgm:spPr/>
      <dgm:t>
        <a:bodyPr/>
        <a:lstStyle/>
        <a:p>
          <a:r>
            <a:rPr lang="pl-PL" sz="2000" dirty="0"/>
            <a:t>- </a:t>
          </a:r>
          <a:r>
            <a: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zorganizowała wizytę studyjną w Muzeum Regionalnym w Iwanowicach</a:t>
          </a:r>
          <a:r>
            <a:rPr lang="pl-PL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endParaRPr lang="en-US" sz="2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85F2A07-1DDA-4F04-83C2-F902BE404562}" type="parTrans" cxnId="{21871A0D-44F8-40B6-9FE1-47048B29418E}">
      <dgm:prSet/>
      <dgm:spPr/>
      <dgm:t>
        <a:bodyPr/>
        <a:lstStyle/>
        <a:p>
          <a:endParaRPr lang="en-US"/>
        </a:p>
      </dgm:t>
    </dgm:pt>
    <dgm:pt modelId="{85CED33E-CF9B-4BDD-8B72-AD096D4F6BC5}" type="sibTrans" cxnId="{21871A0D-44F8-40B6-9FE1-47048B29418E}">
      <dgm:prSet/>
      <dgm:spPr/>
      <dgm:t>
        <a:bodyPr/>
        <a:lstStyle/>
        <a:p>
          <a:endParaRPr lang="en-US"/>
        </a:p>
      </dgm:t>
    </dgm:pt>
    <dgm:pt modelId="{33957D70-CD21-406D-BF1D-125FD0DB1D03}">
      <dgm:prSet custT="1"/>
      <dgm:spPr/>
      <dgm:t>
        <a:bodyPr/>
        <a:lstStyle/>
        <a:p>
          <a:r>
            <a: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wykonała ogrodzenie systemowe przy szkole podstawowej w Wielkiej Wsi</a:t>
          </a:r>
          <a:r>
            <a:rPr lang="pl-PL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endParaRPr lang="en-US" sz="2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6B9EF34-7129-434E-AA79-C0A765A1A611}" type="parTrans" cxnId="{0FE7D28D-F491-4C2D-B3A7-7E7AEBD8BC06}">
      <dgm:prSet/>
      <dgm:spPr/>
      <dgm:t>
        <a:bodyPr/>
        <a:lstStyle/>
        <a:p>
          <a:endParaRPr lang="en-US"/>
        </a:p>
      </dgm:t>
    </dgm:pt>
    <dgm:pt modelId="{E8CB0AA2-F5EC-44B2-9FD9-7F393F969029}" type="sibTrans" cxnId="{0FE7D28D-F491-4C2D-B3A7-7E7AEBD8BC06}">
      <dgm:prSet/>
      <dgm:spPr/>
      <dgm:t>
        <a:bodyPr/>
        <a:lstStyle/>
        <a:p>
          <a:endParaRPr lang="en-US"/>
        </a:p>
      </dgm:t>
    </dgm:pt>
    <dgm:pt modelId="{10159D98-F61A-455A-9485-7D4384118AFD}">
      <dgm:prSet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wykonała remont pomieszczeń biurowych oraz dostosowanie toalety dla osób niepełnosprawnych dla Fundacji Małopolska Izba Samorządowa w Krakowie,</a:t>
          </a:r>
          <a:endParaRPr lang="en-US" sz="20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F21818E-2076-4A1C-A973-5B01E88B508F}" type="parTrans" cxnId="{BBBED24A-0D84-4467-93FD-F2EF015D331A}">
      <dgm:prSet/>
      <dgm:spPr/>
      <dgm:t>
        <a:bodyPr/>
        <a:lstStyle/>
        <a:p>
          <a:endParaRPr lang="en-US"/>
        </a:p>
      </dgm:t>
    </dgm:pt>
    <dgm:pt modelId="{FB83949E-96E0-425C-97D8-467E5C7A4368}" type="sibTrans" cxnId="{BBBED24A-0D84-4467-93FD-F2EF015D331A}">
      <dgm:prSet/>
      <dgm:spPr/>
      <dgm:t>
        <a:bodyPr/>
        <a:lstStyle/>
        <a:p>
          <a:endParaRPr lang="en-US"/>
        </a:p>
      </dgm:t>
    </dgm:pt>
    <dgm:pt modelId="{080052CA-CB32-4C94-BAE4-CC308C016437}">
      <dgm:prSet/>
      <dgm:spPr/>
      <dgm:t>
        <a:bodyPr/>
        <a:lstStyle/>
        <a:p>
          <a:r>
            <a:rPr lang="pl-PL" dirty="0"/>
            <a:t>- </a:t>
          </a:r>
          <a:r>
            <a: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wykonała remont ogrodzenia przy zbiorniku wody pitnej w miejscowości Kacice</a:t>
          </a:r>
          <a:r>
            <a:rPr lang="pl-PL" dirty="0"/>
            <a:t>.</a:t>
          </a:r>
          <a:endParaRPr lang="en-US" dirty="0"/>
        </a:p>
      </dgm:t>
    </dgm:pt>
    <dgm:pt modelId="{76AFEA66-91FA-4C8B-80ED-624D04B9BCCA}" type="parTrans" cxnId="{16F5DC5E-82C6-4D90-8D7F-58D451728E9C}">
      <dgm:prSet/>
      <dgm:spPr/>
      <dgm:t>
        <a:bodyPr/>
        <a:lstStyle/>
        <a:p>
          <a:endParaRPr lang="en-US"/>
        </a:p>
      </dgm:t>
    </dgm:pt>
    <dgm:pt modelId="{5599359B-D43B-45CB-B96C-C2757B10C856}" type="sibTrans" cxnId="{16F5DC5E-82C6-4D90-8D7F-58D451728E9C}">
      <dgm:prSet/>
      <dgm:spPr/>
      <dgm:t>
        <a:bodyPr/>
        <a:lstStyle/>
        <a:p>
          <a:endParaRPr lang="en-US"/>
        </a:p>
      </dgm:t>
    </dgm:pt>
    <dgm:pt modelId="{AFA0550D-B9B9-4FDD-B93D-DA6A3D218893}">
      <dgm:prSet custT="1"/>
      <dgm:spPr/>
      <dgm:t>
        <a:bodyPr/>
        <a:lstStyle/>
        <a:p>
          <a:r>
            <a: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Spółdzielnia aktywnie współpracowała z jednostkami samorządowymi, organizacjami społecznymi oraz instytucjami działającymi na rzecz mieszkańców regionu.</a:t>
          </a:r>
          <a:endParaRPr lang="en-US" sz="20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AE36A09-3874-4736-BF19-13E2F4C9D4BE}" type="parTrans" cxnId="{074097FD-2D65-48F0-9236-C6810534F846}">
      <dgm:prSet/>
      <dgm:spPr/>
      <dgm:t>
        <a:bodyPr/>
        <a:lstStyle/>
        <a:p>
          <a:endParaRPr lang="en-US"/>
        </a:p>
      </dgm:t>
    </dgm:pt>
    <dgm:pt modelId="{BCD85435-0DB6-4C73-9163-12C13D53841E}" type="sibTrans" cxnId="{074097FD-2D65-48F0-9236-C6810534F846}">
      <dgm:prSet/>
      <dgm:spPr/>
      <dgm:t>
        <a:bodyPr/>
        <a:lstStyle/>
        <a:p>
          <a:endParaRPr lang="en-US"/>
        </a:p>
      </dgm:t>
    </dgm:pt>
    <dgm:pt modelId="{031E1492-9841-4F63-AB40-33DAC96EBF56}" type="pres">
      <dgm:prSet presAssocID="{09A344A2-54AF-4E53-AE8E-F377376B73F9}" presName="linear" presStyleCnt="0">
        <dgm:presLayoutVars>
          <dgm:animLvl val="lvl"/>
          <dgm:resizeHandles val="exact"/>
        </dgm:presLayoutVars>
      </dgm:prSet>
      <dgm:spPr/>
    </dgm:pt>
    <dgm:pt modelId="{30BB6549-BE15-4D1A-91B4-AC2121B911A2}" type="pres">
      <dgm:prSet presAssocID="{6F6BD500-6918-4CD1-9867-6C8E87A64B7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F1A9A5E-FFEB-479A-8460-25AB4CD7E1F5}" type="pres">
      <dgm:prSet presAssocID="{1C593023-63DE-4EBD-9C3F-65A9C133DEC6}" presName="spacer" presStyleCnt="0"/>
      <dgm:spPr/>
    </dgm:pt>
    <dgm:pt modelId="{4BF97EC2-FF8D-4BA6-8CDA-D197AF583E24}" type="pres">
      <dgm:prSet presAssocID="{15472A0D-8B67-4A9B-AF2C-D52B97F7F85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4433852-699B-419C-A7BE-CBA5CCE5BF8A}" type="pres">
      <dgm:prSet presAssocID="{85CED33E-CF9B-4BDD-8B72-AD096D4F6BC5}" presName="spacer" presStyleCnt="0"/>
      <dgm:spPr/>
    </dgm:pt>
    <dgm:pt modelId="{4FE939D2-BA23-4F1D-89AB-812E5865AAA6}" type="pres">
      <dgm:prSet presAssocID="{33957D70-CD21-406D-BF1D-125FD0DB1D0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8A16101-F446-42A2-9D6E-D4E3371F1A26}" type="pres">
      <dgm:prSet presAssocID="{E8CB0AA2-F5EC-44B2-9FD9-7F393F969029}" presName="spacer" presStyleCnt="0"/>
      <dgm:spPr/>
    </dgm:pt>
    <dgm:pt modelId="{E66850DE-1949-493F-B189-E622D42B4D92}" type="pres">
      <dgm:prSet presAssocID="{10159D98-F61A-455A-9485-7D4384118AF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6422A88-B2A9-43E9-9666-6BFB832CBDC1}" type="pres">
      <dgm:prSet presAssocID="{FB83949E-96E0-425C-97D8-467E5C7A4368}" presName="spacer" presStyleCnt="0"/>
      <dgm:spPr/>
    </dgm:pt>
    <dgm:pt modelId="{40307F2A-CE09-4740-8747-48F15192E00B}" type="pres">
      <dgm:prSet presAssocID="{080052CA-CB32-4C94-BAE4-CC308C01643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901718B-95ED-4FBA-9BFC-2564E92D15A4}" type="pres">
      <dgm:prSet presAssocID="{5599359B-D43B-45CB-B96C-C2757B10C856}" presName="spacer" presStyleCnt="0"/>
      <dgm:spPr/>
    </dgm:pt>
    <dgm:pt modelId="{FCD6E4A9-7187-4F6C-A365-2D14CDA52C0A}" type="pres">
      <dgm:prSet presAssocID="{AFA0550D-B9B9-4FDD-B93D-DA6A3D21889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1871A0D-44F8-40B6-9FE1-47048B29418E}" srcId="{09A344A2-54AF-4E53-AE8E-F377376B73F9}" destId="{15472A0D-8B67-4A9B-AF2C-D52B97F7F859}" srcOrd="1" destOrd="0" parTransId="{185F2A07-1DDA-4F04-83C2-F902BE404562}" sibTransId="{85CED33E-CF9B-4BDD-8B72-AD096D4F6BC5}"/>
    <dgm:cxn modelId="{C75EED35-C62A-4B72-A467-E554BDEFDC8D}" type="presOf" srcId="{6F6BD500-6918-4CD1-9867-6C8E87A64B7C}" destId="{30BB6549-BE15-4D1A-91B4-AC2121B911A2}" srcOrd="0" destOrd="0" presId="urn:microsoft.com/office/officeart/2005/8/layout/vList2"/>
    <dgm:cxn modelId="{16F5DC5E-82C6-4D90-8D7F-58D451728E9C}" srcId="{09A344A2-54AF-4E53-AE8E-F377376B73F9}" destId="{080052CA-CB32-4C94-BAE4-CC308C016437}" srcOrd="4" destOrd="0" parTransId="{76AFEA66-91FA-4C8B-80ED-624D04B9BCCA}" sibTransId="{5599359B-D43B-45CB-B96C-C2757B10C856}"/>
    <dgm:cxn modelId="{B949E466-72D7-4BDB-BBFC-476AA5BC75AE}" type="presOf" srcId="{33957D70-CD21-406D-BF1D-125FD0DB1D03}" destId="{4FE939D2-BA23-4F1D-89AB-812E5865AAA6}" srcOrd="0" destOrd="0" presId="urn:microsoft.com/office/officeart/2005/8/layout/vList2"/>
    <dgm:cxn modelId="{BBBED24A-0D84-4467-93FD-F2EF015D331A}" srcId="{09A344A2-54AF-4E53-AE8E-F377376B73F9}" destId="{10159D98-F61A-455A-9485-7D4384118AFD}" srcOrd="3" destOrd="0" parTransId="{2F21818E-2076-4A1C-A973-5B01E88B508F}" sibTransId="{FB83949E-96E0-425C-97D8-467E5C7A4368}"/>
    <dgm:cxn modelId="{9F915A4D-47EC-4EE9-AD67-9FB596700ACC}" type="presOf" srcId="{09A344A2-54AF-4E53-AE8E-F377376B73F9}" destId="{031E1492-9841-4F63-AB40-33DAC96EBF56}" srcOrd="0" destOrd="0" presId="urn:microsoft.com/office/officeart/2005/8/layout/vList2"/>
    <dgm:cxn modelId="{F8CC677A-928C-43A4-B761-0C17E2D83AC9}" type="presOf" srcId="{10159D98-F61A-455A-9485-7D4384118AFD}" destId="{E66850DE-1949-493F-B189-E622D42B4D92}" srcOrd="0" destOrd="0" presId="urn:microsoft.com/office/officeart/2005/8/layout/vList2"/>
    <dgm:cxn modelId="{9675E58C-9FEC-4781-86A2-79016C7C0C11}" type="presOf" srcId="{15472A0D-8B67-4A9B-AF2C-D52B97F7F859}" destId="{4BF97EC2-FF8D-4BA6-8CDA-D197AF583E24}" srcOrd="0" destOrd="0" presId="urn:microsoft.com/office/officeart/2005/8/layout/vList2"/>
    <dgm:cxn modelId="{0FE7D28D-F491-4C2D-B3A7-7E7AEBD8BC06}" srcId="{09A344A2-54AF-4E53-AE8E-F377376B73F9}" destId="{33957D70-CD21-406D-BF1D-125FD0DB1D03}" srcOrd="2" destOrd="0" parTransId="{16B9EF34-7129-434E-AA79-C0A765A1A611}" sibTransId="{E8CB0AA2-F5EC-44B2-9FD9-7F393F969029}"/>
    <dgm:cxn modelId="{BC1D0D95-ECAF-464D-9E85-E96A47C13D94}" srcId="{09A344A2-54AF-4E53-AE8E-F377376B73F9}" destId="{6F6BD500-6918-4CD1-9867-6C8E87A64B7C}" srcOrd="0" destOrd="0" parTransId="{C8E2C3BD-F285-49E7-A6BE-6D585CC8B8CC}" sibTransId="{1C593023-63DE-4EBD-9C3F-65A9C133DEC6}"/>
    <dgm:cxn modelId="{92358998-2AA8-4058-8D2F-03BDB68216FD}" type="presOf" srcId="{080052CA-CB32-4C94-BAE4-CC308C016437}" destId="{40307F2A-CE09-4740-8747-48F15192E00B}" srcOrd="0" destOrd="0" presId="urn:microsoft.com/office/officeart/2005/8/layout/vList2"/>
    <dgm:cxn modelId="{ECB8DACA-FE81-4B79-BE6A-941403A46BC3}" type="presOf" srcId="{AFA0550D-B9B9-4FDD-B93D-DA6A3D218893}" destId="{FCD6E4A9-7187-4F6C-A365-2D14CDA52C0A}" srcOrd="0" destOrd="0" presId="urn:microsoft.com/office/officeart/2005/8/layout/vList2"/>
    <dgm:cxn modelId="{074097FD-2D65-48F0-9236-C6810534F846}" srcId="{09A344A2-54AF-4E53-AE8E-F377376B73F9}" destId="{AFA0550D-B9B9-4FDD-B93D-DA6A3D218893}" srcOrd="5" destOrd="0" parTransId="{3AE36A09-3874-4736-BF19-13E2F4C9D4BE}" sibTransId="{BCD85435-0DB6-4C73-9163-12C13D53841E}"/>
    <dgm:cxn modelId="{C0E26AF2-D3DD-4681-A062-4BF7F10EE224}" type="presParOf" srcId="{031E1492-9841-4F63-AB40-33DAC96EBF56}" destId="{30BB6549-BE15-4D1A-91B4-AC2121B911A2}" srcOrd="0" destOrd="0" presId="urn:microsoft.com/office/officeart/2005/8/layout/vList2"/>
    <dgm:cxn modelId="{D77FABE0-15C9-456C-B425-AABD83416413}" type="presParOf" srcId="{031E1492-9841-4F63-AB40-33DAC96EBF56}" destId="{AF1A9A5E-FFEB-479A-8460-25AB4CD7E1F5}" srcOrd="1" destOrd="0" presId="urn:microsoft.com/office/officeart/2005/8/layout/vList2"/>
    <dgm:cxn modelId="{CAD05071-7795-41A6-916C-976BF6FACF92}" type="presParOf" srcId="{031E1492-9841-4F63-AB40-33DAC96EBF56}" destId="{4BF97EC2-FF8D-4BA6-8CDA-D197AF583E24}" srcOrd="2" destOrd="0" presId="urn:microsoft.com/office/officeart/2005/8/layout/vList2"/>
    <dgm:cxn modelId="{B0A31D13-0E7C-4217-A914-A9FE192B90FA}" type="presParOf" srcId="{031E1492-9841-4F63-AB40-33DAC96EBF56}" destId="{44433852-699B-419C-A7BE-CBA5CCE5BF8A}" srcOrd="3" destOrd="0" presId="urn:microsoft.com/office/officeart/2005/8/layout/vList2"/>
    <dgm:cxn modelId="{7A5BB1BB-5E5C-4148-863C-845D5D63FA55}" type="presParOf" srcId="{031E1492-9841-4F63-AB40-33DAC96EBF56}" destId="{4FE939D2-BA23-4F1D-89AB-812E5865AAA6}" srcOrd="4" destOrd="0" presId="urn:microsoft.com/office/officeart/2005/8/layout/vList2"/>
    <dgm:cxn modelId="{04886CA2-CABF-4B64-B20E-5A14EB9546AC}" type="presParOf" srcId="{031E1492-9841-4F63-AB40-33DAC96EBF56}" destId="{A8A16101-F446-42A2-9D6E-D4E3371F1A26}" srcOrd="5" destOrd="0" presId="urn:microsoft.com/office/officeart/2005/8/layout/vList2"/>
    <dgm:cxn modelId="{A9E4DD74-5E49-4961-9720-242992E0C030}" type="presParOf" srcId="{031E1492-9841-4F63-AB40-33DAC96EBF56}" destId="{E66850DE-1949-493F-B189-E622D42B4D92}" srcOrd="6" destOrd="0" presId="urn:microsoft.com/office/officeart/2005/8/layout/vList2"/>
    <dgm:cxn modelId="{BD40A583-7191-4708-854A-D50017AA95D5}" type="presParOf" srcId="{031E1492-9841-4F63-AB40-33DAC96EBF56}" destId="{46422A88-B2A9-43E9-9666-6BFB832CBDC1}" srcOrd="7" destOrd="0" presId="urn:microsoft.com/office/officeart/2005/8/layout/vList2"/>
    <dgm:cxn modelId="{FD3F6E91-5F93-4A5C-8ADA-CE071A47A3ED}" type="presParOf" srcId="{031E1492-9841-4F63-AB40-33DAC96EBF56}" destId="{40307F2A-CE09-4740-8747-48F15192E00B}" srcOrd="8" destOrd="0" presId="urn:microsoft.com/office/officeart/2005/8/layout/vList2"/>
    <dgm:cxn modelId="{92EDF11A-F4B8-47DA-B080-BB8EBD6C99DC}" type="presParOf" srcId="{031E1492-9841-4F63-AB40-33DAC96EBF56}" destId="{3901718B-95ED-4FBA-9BFC-2564E92D15A4}" srcOrd="9" destOrd="0" presId="urn:microsoft.com/office/officeart/2005/8/layout/vList2"/>
    <dgm:cxn modelId="{314B4D28-FB17-4816-B734-110213E13790}" type="presParOf" srcId="{031E1492-9841-4F63-AB40-33DAC96EBF56}" destId="{FCD6E4A9-7187-4F6C-A365-2D14CDA52C0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1FFDA6-5203-4693-AC2A-43D8AA107F9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90801C-E33C-43BC-830B-6DBF66867C74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/>
            <a:t>Rok 2025 był dla Spółdzielni Socjalnej „Nad Dłubnią” okresem intensywnej pracy oraz realizacji licznych inwestycji i zadań na rzecz społeczności lokalnej.</a:t>
          </a:r>
          <a:endParaRPr lang="en-US" dirty="0"/>
        </a:p>
      </dgm:t>
    </dgm:pt>
    <dgm:pt modelId="{E70738BE-A1B3-48D4-9231-A31BFCA81E9A}" type="parTrans" cxnId="{779194BB-7282-49F4-AF28-EA7F2B112180}">
      <dgm:prSet/>
      <dgm:spPr/>
      <dgm:t>
        <a:bodyPr/>
        <a:lstStyle/>
        <a:p>
          <a:endParaRPr lang="en-US"/>
        </a:p>
      </dgm:t>
    </dgm:pt>
    <dgm:pt modelId="{448818C7-6EAE-41AB-A767-7A3D1D37F881}" type="sibTrans" cxnId="{779194BB-7282-49F4-AF28-EA7F2B112180}">
      <dgm:prSet/>
      <dgm:spPr/>
      <dgm:t>
        <a:bodyPr/>
        <a:lstStyle/>
        <a:p>
          <a:endParaRPr lang="en-US"/>
        </a:p>
      </dgm:t>
    </dgm:pt>
    <dgm:pt modelId="{A7006D25-0178-4206-BE33-B4C3FC22436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dirty="0"/>
            <a:t>Spółdzielnia skutecznie realizowała zadania związane z utrzymaniem infrastruktury komunalnej, terenów zielonych oraz wykonywaniem prac remontowo-budowlanych. Dzięki zaangażowaniu pracowników oraz współpracy z Gminą Iwanowice i innymi podmiotami możliwe było wykonanie wielu przedsięwzięć poprawiających estetykę i funkcjonalność przestrzeni publicznej.</a:t>
          </a:r>
          <a:endParaRPr lang="en-US" dirty="0"/>
        </a:p>
      </dgm:t>
    </dgm:pt>
    <dgm:pt modelId="{68C5C98A-F972-46E5-AA35-8968E520EF3B}" type="parTrans" cxnId="{0365C5FD-9FF3-41C2-80F9-6D5EE9166626}">
      <dgm:prSet/>
      <dgm:spPr/>
      <dgm:t>
        <a:bodyPr/>
        <a:lstStyle/>
        <a:p>
          <a:endParaRPr lang="en-US"/>
        </a:p>
      </dgm:t>
    </dgm:pt>
    <dgm:pt modelId="{0AECACFE-69EF-48D4-9A70-4B3F54ABCF2F}" type="sibTrans" cxnId="{0365C5FD-9FF3-41C2-80F9-6D5EE9166626}">
      <dgm:prSet/>
      <dgm:spPr/>
      <dgm:t>
        <a:bodyPr/>
        <a:lstStyle/>
        <a:p>
          <a:endParaRPr lang="en-US"/>
        </a:p>
      </dgm:t>
    </dgm:pt>
    <dgm:pt modelId="{276F032D-A2B7-44BC-A07C-AA8DBDB0110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/>
            <a:t>W kolejnych latach Spółdzielnia planuje dalszy rozwój działalności, rozszerzanie zakresu świadczonych usług oraz utrzymywanie stabilnej sytuacji finansowej i organizacyjnej.</a:t>
          </a:r>
          <a:endParaRPr lang="en-US"/>
        </a:p>
      </dgm:t>
    </dgm:pt>
    <dgm:pt modelId="{31786CBC-46E7-474C-972F-3DC109A84B60}" type="parTrans" cxnId="{C63DCC61-5FF7-43C2-889A-23BAE5A0E743}">
      <dgm:prSet/>
      <dgm:spPr/>
      <dgm:t>
        <a:bodyPr/>
        <a:lstStyle/>
        <a:p>
          <a:endParaRPr lang="en-US"/>
        </a:p>
      </dgm:t>
    </dgm:pt>
    <dgm:pt modelId="{93A6A15A-5C96-483C-9444-1E1845775088}" type="sibTrans" cxnId="{C63DCC61-5FF7-43C2-889A-23BAE5A0E743}">
      <dgm:prSet/>
      <dgm:spPr/>
      <dgm:t>
        <a:bodyPr/>
        <a:lstStyle/>
        <a:p>
          <a:endParaRPr lang="en-US"/>
        </a:p>
      </dgm:t>
    </dgm:pt>
    <dgm:pt modelId="{09AF38A0-0D37-4E62-824B-CCF4EA680AA6}" type="pres">
      <dgm:prSet presAssocID="{C51FFDA6-5203-4693-AC2A-43D8AA107F9A}" presName="root" presStyleCnt="0">
        <dgm:presLayoutVars>
          <dgm:dir/>
          <dgm:resizeHandles val="exact"/>
        </dgm:presLayoutVars>
      </dgm:prSet>
      <dgm:spPr/>
    </dgm:pt>
    <dgm:pt modelId="{1F951426-53FC-4DE8-9C0F-2AC916F0F7AC}" type="pres">
      <dgm:prSet presAssocID="{D890801C-E33C-43BC-830B-6DBF66867C74}" presName="compNode" presStyleCnt="0"/>
      <dgm:spPr/>
    </dgm:pt>
    <dgm:pt modelId="{E4A79A76-3DBA-4884-AA5E-E4EAACA6A8CC}" type="pres">
      <dgm:prSet presAssocID="{D890801C-E33C-43BC-830B-6DBF66867C74}" presName="bgRect" presStyleLbl="bgShp" presStyleIdx="0" presStyleCnt="3"/>
      <dgm:spPr/>
    </dgm:pt>
    <dgm:pt modelId="{F6FB4866-454B-4FB9-8C5E-3C069B008FDF}" type="pres">
      <dgm:prSet presAssocID="{D890801C-E33C-43BC-830B-6DBF66867C74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54C73A2D-C795-4237-B8FE-F5BCD1AEE2B1}" type="pres">
      <dgm:prSet presAssocID="{D890801C-E33C-43BC-830B-6DBF66867C74}" presName="spaceRect" presStyleCnt="0"/>
      <dgm:spPr/>
    </dgm:pt>
    <dgm:pt modelId="{5C71F36B-8C70-4436-96B3-08D406845952}" type="pres">
      <dgm:prSet presAssocID="{D890801C-E33C-43BC-830B-6DBF66867C74}" presName="parTx" presStyleLbl="revTx" presStyleIdx="0" presStyleCnt="3">
        <dgm:presLayoutVars>
          <dgm:chMax val="0"/>
          <dgm:chPref val="0"/>
        </dgm:presLayoutVars>
      </dgm:prSet>
      <dgm:spPr/>
    </dgm:pt>
    <dgm:pt modelId="{9C19F671-3F41-4CF5-9A92-DDC6EC3250E5}" type="pres">
      <dgm:prSet presAssocID="{448818C7-6EAE-41AB-A767-7A3D1D37F881}" presName="sibTrans" presStyleCnt="0"/>
      <dgm:spPr/>
    </dgm:pt>
    <dgm:pt modelId="{7AC47AC5-5303-4379-AD90-2DA51377B7AE}" type="pres">
      <dgm:prSet presAssocID="{A7006D25-0178-4206-BE33-B4C3FC224367}" presName="compNode" presStyleCnt="0"/>
      <dgm:spPr/>
    </dgm:pt>
    <dgm:pt modelId="{92BEE35B-3E68-45F0-A942-678059F28CFF}" type="pres">
      <dgm:prSet presAssocID="{A7006D25-0178-4206-BE33-B4C3FC224367}" presName="bgRect" presStyleLbl="bgShp" presStyleIdx="1" presStyleCnt="3" custLinFactNeighborX="-3530" custLinFactNeighborY="1563"/>
      <dgm:spPr/>
    </dgm:pt>
    <dgm:pt modelId="{D79245CE-E217-4E53-A2E4-74BE29B4B991}" type="pres">
      <dgm:prSet presAssocID="{A7006D25-0178-4206-BE33-B4C3FC224367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763B63D6-7AB5-4510-A2BC-36E72FB966E4}" type="pres">
      <dgm:prSet presAssocID="{A7006D25-0178-4206-BE33-B4C3FC224367}" presName="spaceRect" presStyleCnt="0"/>
      <dgm:spPr/>
    </dgm:pt>
    <dgm:pt modelId="{998833D2-8364-416A-BCF3-EF10BB0C81C6}" type="pres">
      <dgm:prSet presAssocID="{A7006D25-0178-4206-BE33-B4C3FC224367}" presName="parTx" presStyleLbl="revTx" presStyleIdx="1" presStyleCnt="3">
        <dgm:presLayoutVars>
          <dgm:chMax val="0"/>
          <dgm:chPref val="0"/>
        </dgm:presLayoutVars>
      </dgm:prSet>
      <dgm:spPr/>
    </dgm:pt>
    <dgm:pt modelId="{4415259A-3269-4048-AF46-08EF51041D23}" type="pres">
      <dgm:prSet presAssocID="{0AECACFE-69EF-48D4-9A70-4B3F54ABCF2F}" presName="sibTrans" presStyleCnt="0"/>
      <dgm:spPr/>
    </dgm:pt>
    <dgm:pt modelId="{91F3E879-8D73-4784-9821-16C16DBF00F4}" type="pres">
      <dgm:prSet presAssocID="{276F032D-A2B7-44BC-A07C-AA8DBDB0110E}" presName="compNode" presStyleCnt="0"/>
      <dgm:spPr/>
    </dgm:pt>
    <dgm:pt modelId="{3B90813B-AD2D-45AA-B046-503F9FCA1D36}" type="pres">
      <dgm:prSet presAssocID="{276F032D-A2B7-44BC-A07C-AA8DBDB0110E}" presName="bgRect" presStyleLbl="bgShp" presStyleIdx="2" presStyleCnt="3" custLinFactNeighborX="-16423" custLinFactNeighborY="12361"/>
      <dgm:spPr/>
    </dgm:pt>
    <dgm:pt modelId="{F89758A5-CAF4-494E-8AEF-433F8F35F908}" type="pres">
      <dgm:prSet presAssocID="{276F032D-A2B7-44BC-A07C-AA8DBDB0110E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B033CC27-8197-4D2D-94E1-3776886CDB43}" type="pres">
      <dgm:prSet presAssocID="{276F032D-A2B7-44BC-A07C-AA8DBDB0110E}" presName="spaceRect" presStyleCnt="0"/>
      <dgm:spPr/>
    </dgm:pt>
    <dgm:pt modelId="{21569EF3-6710-49A5-AA8F-0C614F2E3010}" type="pres">
      <dgm:prSet presAssocID="{276F032D-A2B7-44BC-A07C-AA8DBDB0110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0A5A30-9AC2-4F5F-BBCD-CF32CCFA0FEB}" type="presOf" srcId="{276F032D-A2B7-44BC-A07C-AA8DBDB0110E}" destId="{21569EF3-6710-49A5-AA8F-0C614F2E3010}" srcOrd="0" destOrd="0" presId="urn:microsoft.com/office/officeart/2018/2/layout/IconVerticalSolidList"/>
    <dgm:cxn modelId="{BE16F53B-1138-4640-BB1F-8A1DD6225E7D}" type="presOf" srcId="{A7006D25-0178-4206-BE33-B4C3FC224367}" destId="{998833D2-8364-416A-BCF3-EF10BB0C81C6}" srcOrd="0" destOrd="0" presId="urn:microsoft.com/office/officeart/2018/2/layout/IconVerticalSolidList"/>
    <dgm:cxn modelId="{C63DCC61-5FF7-43C2-889A-23BAE5A0E743}" srcId="{C51FFDA6-5203-4693-AC2A-43D8AA107F9A}" destId="{276F032D-A2B7-44BC-A07C-AA8DBDB0110E}" srcOrd="2" destOrd="0" parTransId="{31786CBC-46E7-474C-972F-3DC109A84B60}" sibTransId="{93A6A15A-5C96-483C-9444-1E1845775088}"/>
    <dgm:cxn modelId="{37DE73AF-1182-42F3-BA77-AB34B988136E}" type="presOf" srcId="{D890801C-E33C-43BC-830B-6DBF66867C74}" destId="{5C71F36B-8C70-4436-96B3-08D406845952}" srcOrd="0" destOrd="0" presId="urn:microsoft.com/office/officeart/2018/2/layout/IconVerticalSolidList"/>
    <dgm:cxn modelId="{779194BB-7282-49F4-AF28-EA7F2B112180}" srcId="{C51FFDA6-5203-4693-AC2A-43D8AA107F9A}" destId="{D890801C-E33C-43BC-830B-6DBF66867C74}" srcOrd="0" destOrd="0" parTransId="{E70738BE-A1B3-48D4-9231-A31BFCA81E9A}" sibTransId="{448818C7-6EAE-41AB-A767-7A3D1D37F881}"/>
    <dgm:cxn modelId="{BED516CE-785A-431F-8C25-7EFE2F8F298B}" type="presOf" srcId="{C51FFDA6-5203-4693-AC2A-43D8AA107F9A}" destId="{09AF38A0-0D37-4E62-824B-CCF4EA680AA6}" srcOrd="0" destOrd="0" presId="urn:microsoft.com/office/officeart/2018/2/layout/IconVerticalSolidList"/>
    <dgm:cxn modelId="{0365C5FD-9FF3-41C2-80F9-6D5EE9166626}" srcId="{C51FFDA6-5203-4693-AC2A-43D8AA107F9A}" destId="{A7006D25-0178-4206-BE33-B4C3FC224367}" srcOrd="1" destOrd="0" parTransId="{68C5C98A-F972-46E5-AA35-8968E520EF3B}" sibTransId="{0AECACFE-69EF-48D4-9A70-4B3F54ABCF2F}"/>
    <dgm:cxn modelId="{B5FD52C7-5083-404F-91B5-ADABC0FAC3FE}" type="presParOf" srcId="{09AF38A0-0D37-4E62-824B-CCF4EA680AA6}" destId="{1F951426-53FC-4DE8-9C0F-2AC916F0F7AC}" srcOrd="0" destOrd="0" presId="urn:microsoft.com/office/officeart/2018/2/layout/IconVerticalSolidList"/>
    <dgm:cxn modelId="{16201092-E941-41BF-A4D0-8EB5DD46EB29}" type="presParOf" srcId="{1F951426-53FC-4DE8-9C0F-2AC916F0F7AC}" destId="{E4A79A76-3DBA-4884-AA5E-E4EAACA6A8CC}" srcOrd="0" destOrd="0" presId="urn:microsoft.com/office/officeart/2018/2/layout/IconVerticalSolidList"/>
    <dgm:cxn modelId="{ED542828-853B-425B-9E4E-DB5BA44C6FED}" type="presParOf" srcId="{1F951426-53FC-4DE8-9C0F-2AC916F0F7AC}" destId="{F6FB4866-454B-4FB9-8C5E-3C069B008FDF}" srcOrd="1" destOrd="0" presId="urn:microsoft.com/office/officeart/2018/2/layout/IconVerticalSolidList"/>
    <dgm:cxn modelId="{D8B199CC-D22E-4252-AD9D-4454D2D1CEC7}" type="presParOf" srcId="{1F951426-53FC-4DE8-9C0F-2AC916F0F7AC}" destId="{54C73A2D-C795-4237-B8FE-F5BCD1AEE2B1}" srcOrd="2" destOrd="0" presId="urn:microsoft.com/office/officeart/2018/2/layout/IconVerticalSolidList"/>
    <dgm:cxn modelId="{99E0AEE1-E491-47C6-95F7-1BA2D2CF4957}" type="presParOf" srcId="{1F951426-53FC-4DE8-9C0F-2AC916F0F7AC}" destId="{5C71F36B-8C70-4436-96B3-08D406845952}" srcOrd="3" destOrd="0" presId="urn:microsoft.com/office/officeart/2018/2/layout/IconVerticalSolidList"/>
    <dgm:cxn modelId="{67FEAAA3-B2C8-4E5C-B6E8-93E35D3BA691}" type="presParOf" srcId="{09AF38A0-0D37-4E62-824B-CCF4EA680AA6}" destId="{9C19F671-3F41-4CF5-9A92-DDC6EC3250E5}" srcOrd="1" destOrd="0" presId="urn:microsoft.com/office/officeart/2018/2/layout/IconVerticalSolidList"/>
    <dgm:cxn modelId="{B8B04469-7CBB-4579-B31E-8183BC29DD34}" type="presParOf" srcId="{09AF38A0-0D37-4E62-824B-CCF4EA680AA6}" destId="{7AC47AC5-5303-4379-AD90-2DA51377B7AE}" srcOrd="2" destOrd="0" presId="urn:microsoft.com/office/officeart/2018/2/layout/IconVerticalSolidList"/>
    <dgm:cxn modelId="{7A29316F-C2A3-4958-9E13-14520945F96C}" type="presParOf" srcId="{7AC47AC5-5303-4379-AD90-2DA51377B7AE}" destId="{92BEE35B-3E68-45F0-A942-678059F28CFF}" srcOrd="0" destOrd="0" presId="urn:microsoft.com/office/officeart/2018/2/layout/IconVerticalSolidList"/>
    <dgm:cxn modelId="{1A077EDD-0001-4A9B-ACC4-50666C4DCFD2}" type="presParOf" srcId="{7AC47AC5-5303-4379-AD90-2DA51377B7AE}" destId="{D79245CE-E217-4E53-A2E4-74BE29B4B991}" srcOrd="1" destOrd="0" presId="urn:microsoft.com/office/officeart/2018/2/layout/IconVerticalSolidList"/>
    <dgm:cxn modelId="{6C28CB43-7994-425A-9BD9-5429850E793F}" type="presParOf" srcId="{7AC47AC5-5303-4379-AD90-2DA51377B7AE}" destId="{763B63D6-7AB5-4510-A2BC-36E72FB966E4}" srcOrd="2" destOrd="0" presId="urn:microsoft.com/office/officeart/2018/2/layout/IconVerticalSolidList"/>
    <dgm:cxn modelId="{316CD735-F7C3-4DC3-819D-EC18DD76E3FA}" type="presParOf" srcId="{7AC47AC5-5303-4379-AD90-2DA51377B7AE}" destId="{998833D2-8364-416A-BCF3-EF10BB0C81C6}" srcOrd="3" destOrd="0" presId="urn:microsoft.com/office/officeart/2018/2/layout/IconVerticalSolidList"/>
    <dgm:cxn modelId="{6B6050AD-5C80-4DF2-A74D-5D70391E0A23}" type="presParOf" srcId="{09AF38A0-0D37-4E62-824B-CCF4EA680AA6}" destId="{4415259A-3269-4048-AF46-08EF51041D23}" srcOrd="3" destOrd="0" presId="urn:microsoft.com/office/officeart/2018/2/layout/IconVerticalSolidList"/>
    <dgm:cxn modelId="{1BC5DC62-09C7-4C2E-9880-ECF693FDAD37}" type="presParOf" srcId="{09AF38A0-0D37-4E62-824B-CCF4EA680AA6}" destId="{91F3E879-8D73-4784-9821-16C16DBF00F4}" srcOrd="4" destOrd="0" presId="urn:microsoft.com/office/officeart/2018/2/layout/IconVerticalSolidList"/>
    <dgm:cxn modelId="{FD2D18AD-8BAA-4038-B4C8-3C1AB50B58CB}" type="presParOf" srcId="{91F3E879-8D73-4784-9821-16C16DBF00F4}" destId="{3B90813B-AD2D-45AA-B046-503F9FCA1D36}" srcOrd="0" destOrd="0" presId="urn:microsoft.com/office/officeart/2018/2/layout/IconVerticalSolidList"/>
    <dgm:cxn modelId="{49F687FC-80BC-414D-947C-3146DFD9283A}" type="presParOf" srcId="{91F3E879-8D73-4784-9821-16C16DBF00F4}" destId="{F89758A5-CAF4-494E-8AEF-433F8F35F908}" srcOrd="1" destOrd="0" presId="urn:microsoft.com/office/officeart/2018/2/layout/IconVerticalSolidList"/>
    <dgm:cxn modelId="{DE1776D8-BF87-46EA-8490-A70FFA6892C8}" type="presParOf" srcId="{91F3E879-8D73-4784-9821-16C16DBF00F4}" destId="{B033CC27-8197-4D2D-94E1-3776886CDB43}" srcOrd="2" destOrd="0" presId="urn:microsoft.com/office/officeart/2018/2/layout/IconVerticalSolidList"/>
    <dgm:cxn modelId="{B9A2148F-72D9-40B5-BDAB-4BC033F33518}" type="presParOf" srcId="{91F3E879-8D73-4784-9821-16C16DBF00F4}" destId="{21569EF3-6710-49A5-AA8F-0C614F2E30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73DA0-084A-44E2-A3A6-14158F4DC30D}">
      <dsp:nvSpPr>
        <dsp:cNvPr id="0" name=""/>
        <dsp:cNvSpPr/>
      </dsp:nvSpPr>
      <dsp:spPr>
        <a:xfrm>
          <a:off x="0" y="5193"/>
          <a:ext cx="9618133" cy="6221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5503E-A09F-41ED-B4AA-50AE1501A2A6}">
      <dsp:nvSpPr>
        <dsp:cNvPr id="0" name=""/>
        <dsp:cNvSpPr/>
      </dsp:nvSpPr>
      <dsp:spPr>
        <a:xfrm>
          <a:off x="188211" y="145185"/>
          <a:ext cx="342536" cy="3422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A3FBA-C514-43A5-9967-97C11249226A}">
      <dsp:nvSpPr>
        <dsp:cNvPr id="0" name=""/>
        <dsp:cNvSpPr/>
      </dsp:nvSpPr>
      <dsp:spPr>
        <a:xfrm>
          <a:off x="718959" y="5193"/>
          <a:ext cx="8866693" cy="68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21" tIns="72021" rIns="72021" bIns="720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2025 roku Spółdzielnia zatrudniała  pracowników realizujących zadania związane z działalnością remontowo-budowlaną, utrzymaniem terenów zielonych, konserwacją infrastruktury gminnej oraz pracami porządkowymi. Średnie zatrudnienie w 2025 r. wyniosło 7,93 etatów.</a:t>
          </a:r>
          <a:endParaRPr lang="en-US" sz="1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18959" y="5193"/>
        <a:ext cx="8866693" cy="680515"/>
      </dsp:txXfrm>
    </dsp:sp>
    <dsp:sp modelId="{59ABCF91-5B2D-46F3-AF06-E0E6E9314D10}">
      <dsp:nvSpPr>
        <dsp:cNvPr id="0" name=""/>
        <dsp:cNvSpPr/>
      </dsp:nvSpPr>
      <dsp:spPr>
        <a:xfrm>
          <a:off x="0" y="855838"/>
          <a:ext cx="9618133" cy="6221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37531-97AA-425A-88E2-C32D5BF38C1E}">
      <dsp:nvSpPr>
        <dsp:cNvPr id="0" name=""/>
        <dsp:cNvSpPr/>
      </dsp:nvSpPr>
      <dsp:spPr>
        <a:xfrm>
          <a:off x="188211" y="995830"/>
          <a:ext cx="342536" cy="3422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9CE59-8B37-4892-A6AB-8BA28230F80B}">
      <dsp:nvSpPr>
        <dsp:cNvPr id="0" name=""/>
        <dsp:cNvSpPr/>
      </dsp:nvSpPr>
      <dsp:spPr>
        <a:xfrm>
          <a:off x="718959" y="855838"/>
          <a:ext cx="8866693" cy="68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21" tIns="72021" rIns="72021" bIns="720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Koszty wynagrodzeń za 2025 rok wyniosły 555 721,11 zł, natomiast świadczenia na rzecz pracowników wyniosły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120 740,51 zł. Średnia płaca brutto z umów o pracę wyniosła  5.732,17 zł.</a:t>
          </a:r>
          <a:endParaRPr lang="en-US" sz="1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18959" y="855838"/>
        <a:ext cx="8866693" cy="680515"/>
      </dsp:txXfrm>
    </dsp:sp>
    <dsp:sp modelId="{B3571D86-DB98-4FA5-AB6C-F36137D02AD0}">
      <dsp:nvSpPr>
        <dsp:cNvPr id="0" name=""/>
        <dsp:cNvSpPr/>
      </dsp:nvSpPr>
      <dsp:spPr>
        <a:xfrm>
          <a:off x="0" y="1753563"/>
          <a:ext cx="9618133" cy="6221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947BA-3F24-431E-BF0D-E6AD842482CB}">
      <dsp:nvSpPr>
        <dsp:cNvPr id="0" name=""/>
        <dsp:cNvSpPr/>
      </dsp:nvSpPr>
      <dsp:spPr>
        <a:xfrm>
          <a:off x="188211" y="1846474"/>
          <a:ext cx="342536" cy="3422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BEAF7-DD6B-49FD-B380-F6D3B17FA12E}">
      <dsp:nvSpPr>
        <dsp:cNvPr id="0" name=""/>
        <dsp:cNvSpPr/>
      </dsp:nvSpPr>
      <dsp:spPr>
        <a:xfrm>
          <a:off x="718959" y="1706483"/>
          <a:ext cx="8866693" cy="68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21" tIns="72021" rIns="72021" bIns="720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2025 roku Spółdzielnia pozyskała środki zewnętrzne przeznaczone dla przedsiębiorstw społecznych w wysokości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25 000,00 zł netto z przeznaczeniem na realizację szkoleń dla pracowników.</a:t>
          </a:r>
          <a:endParaRPr lang="en-US" sz="1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18959" y="1706483"/>
        <a:ext cx="8866693" cy="680515"/>
      </dsp:txXfrm>
    </dsp:sp>
    <dsp:sp modelId="{434B5620-37C7-45B8-A5C4-9BBC7D906902}">
      <dsp:nvSpPr>
        <dsp:cNvPr id="0" name=""/>
        <dsp:cNvSpPr/>
      </dsp:nvSpPr>
      <dsp:spPr>
        <a:xfrm>
          <a:off x="0" y="2557127"/>
          <a:ext cx="9618133" cy="6221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07F70-65D4-4A70-A0DE-9513DAC01584}">
      <dsp:nvSpPr>
        <dsp:cNvPr id="0" name=""/>
        <dsp:cNvSpPr/>
      </dsp:nvSpPr>
      <dsp:spPr>
        <a:xfrm>
          <a:off x="188211" y="2697119"/>
          <a:ext cx="342536" cy="3422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786D3-C01E-4A8A-A335-CEF265390828}">
      <dsp:nvSpPr>
        <dsp:cNvPr id="0" name=""/>
        <dsp:cNvSpPr/>
      </dsp:nvSpPr>
      <dsp:spPr>
        <a:xfrm>
          <a:off x="718959" y="2557127"/>
          <a:ext cx="8866693" cy="68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21" tIns="72021" rIns="72021" bIns="720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Pozyskane środki umożliwiły podnoszenie kwalifikacji zawodowych pracowników oraz rozwój kompetencji związanych z wykonywanymi zadaniami w zakresie prac remontowo-budowlanych, utrzymania terenów zielonych oraz obsługi technicznej.</a:t>
          </a:r>
          <a:endParaRPr lang="en-US" sz="1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18959" y="2557127"/>
        <a:ext cx="8866693" cy="680515"/>
      </dsp:txXfrm>
    </dsp:sp>
    <dsp:sp modelId="{08143765-9E42-4906-B2FF-34C4A5F97410}">
      <dsp:nvSpPr>
        <dsp:cNvPr id="0" name=""/>
        <dsp:cNvSpPr/>
      </dsp:nvSpPr>
      <dsp:spPr>
        <a:xfrm>
          <a:off x="0" y="3407772"/>
          <a:ext cx="9618133" cy="6221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B9E59-E3C1-40C9-8715-BE18F2EC766F}">
      <dsp:nvSpPr>
        <dsp:cNvPr id="0" name=""/>
        <dsp:cNvSpPr/>
      </dsp:nvSpPr>
      <dsp:spPr>
        <a:xfrm>
          <a:off x="188211" y="3547764"/>
          <a:ext cx="342536" cy="34220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89340-CF71-42E5-A0A2-91A7B606DD0F}">
      <dsp:nvSpPr>
        <dsp:cNvPr id="0" name=""/>
        <dsp:cNvSpPr/>
      </dsp:nvSpPr>
      <dsp:spPr>
        <a:xfrm>
          <a:off x="718959" y="3407772"/>
          <a:ext cx="8866693" cy="68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21" tIns="72021" rIns="72021" bIns="7202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2025 roku spółdzielnia  zakupiła wyposażenie warsztatowe ( wiertarki, klucze, wkrętarki itp.) na kwotę 18 660,00 zł.</a:t>
          </a:r>
          <a:endParaRPr lang="en-US" sz="1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18959" y="3407772"/>
        <a:ext cx="8866693" cy="680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B6549-BE15-4D1A-91B4-AC2121B911A2}">
      <dsp:nvSpPr>
        <dsp:cNvPr id="0" name=""/>
        <dsp:cNvSpPr/>
      </dsp:nvSpPr>
      <dsp:spPr>
        <a:xfrm>
          <a:off x="0" y="207193"/>
          <a:ext cx="9966057" cy="790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 ramach działalności dodatkowej Spółdzielnia:</a:t>
          </a:r>
          <a:endParaRPr lang="en-US" sz="20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8609" y="245802"/>
        <a:ext cx="9888839" cy="713683"/>
      </dsp:txXfrm>
    </dsp:sp>
    <dsp:sp modelId="{4BF97EC2-FF8D-4BA6-8CDA-D197AF583E24}">
      <dsp:nvSpPr>
        <dsp:cNvPr id="0" name=""/>
        <dsp:cNvSpPr/>
      </dsp:nvSpPr>
      <dsp:spPr>
        <a:xfrm>
          <a:off x="0" y="1061455"/>
          <a:ext cx="9966057" cy="790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</a:t>
          </a:r>
          <a:r>
            <a:rPr lang="pl-PL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zorganizowała wizytę studyjną w Muzeum Regionalnym w Iwanowicach</a:t>
          </a:r>
          <a:r>
            <a:rPr lang="pl-PL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endParaRPr lang="en-US" sz="2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8609" y="1100064"/>
        <a:ext cx="9888839" cy="713683"/>
      </dsp:txXfrm>
    </dsp:sp>
    <dsp:sp modelId="{4FE939D2-BA23-4F1D-89AB-812E5865AAA6}">
      <dsp:nvSpPr>
        <dsp:cNvPr id="0" name=""/>
        <dsp:cNvSpPr/>
      </dsp:nvSpPr>
      <dsp:spPr>
        <a:xfrm>
          <a:off x="0" y="1915717"/>
          <a:ext cx="9966057" cy="790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pl-PL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wykonała ogrodzenie systemowe przy szkole podstawowej w Wielkiej Wsi</a:t>
          </a:r>
          <a:r>
            <a:rPr lang="pl-PL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endParaRPr lang="en-US" sz="2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8609" y="1954326"/>
        <a:ext cx="9888839" cy="713683"/>
      </dsp:txXfrm>
    </dsp:sp>
    <dsp:sp modelId="{E66850DE-1949-493F-B189-E622D42B4D92}">
      <dsp:nvSpPr>
        <dsp:cNvPr id="0" name=""/>
        <dsp:cNvSpPr/>
      </dsp:nvSpPr>
      <dsp:spPr>
        <a:xfrm>
          <a:off x="0" y="2769978"/>
          <a:ext cx="9966057" cy="790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 wykonała remont pomieszczeń biurowych oraz dostosowanie toalety dla osób niepełnosprawnych dla Fundacji Małopolska Izba Samorządowa w Krakowie,</a:t>
          </a:r>
          <a:endParaRPr lang="en-US" sz="20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8609" y="2808587"/>
        <a:ext cx="9888839" cy="713683"/>
      </dsp:txXfrm>
    </dsp:sp>
    <dsp:sp modelId="{40307F2A-CE09-4740-8747-48F15192E00B}">
      <dsp:nvSpPr>
        <dsp:cNvPr id="0" name=""/>
        <dsp:cNvSpPr/>
      </dsp:nvSpPr>
      <dsp:spPr>
        <a:xfrm>
          <a:off x="0" y="3624240"/>
          <a:ext cx="9966057" cy="790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- </a:t>
          </a:r>
          <a:r>
            <a:rPr lang="pl-PL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wykonała remont ogrodzenia przy zbiorniku wody pitnej w miejscowości Kacice</a:t>
          </a:r>
          <a:r>
            <a:rPr lang="pl-PL" sz="2200" kern="1200" dirty="0"/>
            <a:t>.</a:t>
          </a:r>
          <a:endParaRPr lang="en-US" sz="2200" kern="1200" dirty="0"/>
        </a:p>
      </dsp:txBody>
      <dsp:txXfrm>
        <a:off x="38609" y="3662849"/>
        <a:ext cx="9888839" cy="713683"/>
      </dsp:txXfrm>
    </dsp:sp>
    <dsp:sp modelId="{FCD6E4A9-7187-4F6C-A365-2D14CDA52C0A}">
      <dsp:nvSpPr>
        <dsp:cNvPr id="0" name=""/>
        <dsp:cNvSpPr/>
      </dsp:nvSpPr>
      <dsp:spPr>
        <a:xfrm>
          <a:off x="0" y="4478502"/>
          <a:ext cx="9966057" cy="790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Spółdzielnia aktywnie współpracowała z jednostkami samorządowymi, organizacjami społecznymi oraz instytucjami działającymi na rzecz mieszkańców regionu.</a:t>
          </a:r>
          <a:endParaRPr lang="en-US" sz="20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8609" y="4517111"/>
        <a:ext cx="9888839" cy="713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79A76-3DBA-4884-AA5E-E4EAACA6A8CC}">
      <dsp:nvSpPr>
        <dsp:cNvPr id="0" name=""/>
        <dsp:cNvSpPr/>
      </dsp:nvSpPr>
      <dsp:spPr>
        <a:xfrm>
          <a:off x="0" y="3262"/>
          <a:ext cx="8722671" cy="14794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B4866-454B-4FB9-8C5E-3C069B008FDF}">
      <dsp:nvSpPr>
        <dsp:cNvPr id="0" name=""/>
        <dsp:cNvSpPr/>
      </dsp:nvSpPr>
      <dsp:spPr>
        <a:xfrm>
          <a:off x="447535" y="336140"/>
          <a:ext cx="814496" cy="8137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1F36B-8C70-4436-96B3-08D406845952}">
      <dsp:nvSpPr>
        <dsp:cNvPr id="0" name=""/>
        <dsp:cNvSpPr/>
      </dsp:nvSpPr>
      <dsp:spPr>
        <a:xfrm>
          <a:off x="1709568" y="3262"/>
          <a:ext cx="6986774" cy="1525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469" tIns="161469" rIns="161469" bIns="16146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Rok 2025 był dla Spółdzielni Socjalnej „Nad Dłubnią” okresem intensywnej pracy oraz realizacji licznych inwestycji i zadań na rzecz społeczności lokalnej.</a:t>
          </a:r>
          <a:endParaRPr lang="en-US" sz="1400" kern="1200" dirty="0"/>
        </a:p>
      </dsp:txBody>
      <dsp:txXfrm>
        <a:off x="1709568" y="3262"/>
        <a:ext cx="6986774" cy="1525689"/>
      </dsp:txXfrm>
    </dsp:sp>
    <dsp:sp modelId="{92BEE35B-3E68-45F0-A942-678059F28CFF}">
      <dsp:nvSpPr>
        <dsp:cNvPr id="0" name=""/>
        <dsp:cNvSpPr/>
      </dsp:nvSpPr>
      <dsp:spPr>
        <a:xfrm>
          <a:off x="0" y="1933498"/>
          <a:ext cx="8722671" cy="14794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245CE-E217-4E53-A2E4-74BE29B4B991}">
      <dsp:nvSpPr>
        <dsp:cNvPr id="0" name=""/>
        <dsp:cNvSpPr/>
      </dsp:nvSpPr>
      <dsp:spPr>
        <a:xfrm>
          <a:off x="447535" y="2243252"/>
          <a:ext cx="814496" cy="8137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833D2-8364-416A-BCF3-EF10BB0C81C6}">
      <dsp:nvSpPr>
        <dsp:cNvPr id="0" name=""/>
        <dsp:cNvSpPr/>
      </dsp:nvSpPr>
      <dsp:spPr>
        <a:xfrm>
          <a:off x="1709568" y="1910375"/>
          <a:ext cx="6986774" cy="1525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469" tIns="161469" rIns="161469" bIns="16146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Spółdzielnia skutecznie realizowała zadania związane z utrzymaniem infrastruktury komunalnej, terenów zielonych oraz wykonywaniem prac remontowo-budowlanych. Dzięki zaangażowaniu pracowników oraz współpracy z Gminą Iwanowice i innymi podmiotami możliwe było wykonanie wielu przedsięwzięć poprawiających estetykę i funkcjonalność przestrzeni publicznej.</a:t>
          </a:r>
          <a:endParaRPr lang="en-US" sz="1400" kern="1200" dirty="0"/>
        </a:p>
      </dsp:txBody>
      <dsp:txXfrm>
        <a:off x="1709568" y="1910375"/>
        <a:ext cx="6986774" cy="1525689"/>
      </dsp:txXfrm>
    </dsp:sp>
    <dsp:sp modelId="{3B90813B-AD2D-45AA-B046-503F9FCA1D36}">
      <dsp:nvSpPr>
        <dsp:cNvPr id="0" name=""/>
        <dsp:cNvSpPr/>
      </dsp:nvSpPr>
      <dsp:spPr>
        <a:xfrm>
          <a:off x="0" y="3866983"/>
          <a:ext cx="8722671" cy="14794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758A5-CAF4-494E-8AEF-433F8F35F908}">
      <dsp:nvSpPr>
        <dsp:cNvPr id="0" name=""/>
        <dsp:cNvSpPr/>
      </dsp:nvSpPr>
      <dsp:spPr>
        <a:xfrm>
          <a:off x="447535" y="4150365"/>
          <a:ext cx="814496" cy="81370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69EF3-6710-49A5-AA8F-0C614F2E3010}">
      <dsp:nvSpPr>
        <dsp:cNvPr id="0" name=""/>
        <dsp:cNvSpPr/>
      </dsp:nvSpPr>
      <dsp:spPr>
        <a:xfrm>
          <a:off x="1709568" y="3817487"/>
          <a:ext cx="6986774" cy="1525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469" tIns="161469" rIns="161469" bIns="16146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/>
            <a:t>W kolejnych latach Spółdzielnia planuje dalszy rozwój działalności, rozszerzanie zakresu świadczonych usług oraz utrzymywanie stabilnej sytuacji finansowej i organizacyjnej.</a:t>
          </a:r>
          <a:endParaRPr lang="en-US" sz="1400" kern="1200"/>
        </a:p>
      </dsp:txBody>
      <dsp:txXfrm>
        <a:off x="1709568" y="3817487"/>
        <a:ext cx="6986774" cy="1525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45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07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716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612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66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46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7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5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76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29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61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97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61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84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14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52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81DB-6F50-4F40-9315-A4D1A84265DF}" type="datetimeFigureOut">
              <a:rPr lang="pl-PL" smtClean="0"/>
              <a:t>27.05.2026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F78CCB-755A-44C8-B89F-C022583D8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81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28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30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2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4" name="Isosceles Triangle 38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8" name="Isosceles Triangle 42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0" name="Freeform: Shape 44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7181723" y="609600"/>
            <a:ext cx="4512989" cy="2819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1700" b="1" dirty="0">
                <a:solidFill>
                  <a:srgbClr val="FFFFFF"/>
                </a:solidFill>
              </a:rPr>
            </a:br>
            <a:br>
              <a:rPr lang="en-US" sz="1700" b="1" dirty="0">
                <a:solidFill>
                  <a:srgbClr val="FFFFFF"/>
                </a:solidFill>
              </a:rPr>
            </a:br>
            <a:br>
              <a:rPr lang="en-US" sz="1700" b="1" dirty="0">
                <a:solidFill>
                  <a:srgbClr val="FFFFFF"/>
                </a:solidFill>
              </a:rPr>
            </a:br>
            <a:br>
              <a:rPr lang="en-US" sz="1700" b="1" dirty="0">
                <a:solidFill>
                  <a:srgbClr val="FFFFFF"/>
                </a:solidFill>
              </a:rPr>
            </a:br>
            <a:r>
              <a:rPr lang="en-US" sz="2700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Spółdzielnia</a:t>
            </a:r>
            <a:r>
              <a:rPr lang="en-US" sz="27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Socjalna</a:t>
            </a:r>
            <a:r>
              <a:rPr lang="en-US" sz="27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7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„Nad </a:t>
            </a:r>
            <a:r>
              <a:rPr lang="en-US" sz="2700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Dłubnią</a:t>
            </a:r>
            <a:r>
              <a:rPr lang="en-US" sz="27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  <a:br>
              <a:rPr lang="en-US" sz="27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7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Sprawozdanie</a:t>
            </a:r>
            <a:r>
              <a:rPr lang="en-US" sz="27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7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okres</a:t>
            </a:r>
            <a:r>
              <a:rPr lang="en-US" sz="27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7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01.01.202</a:t>
            </a:r>
            <a:r>
              <a:rPr lang="pl-PL" sz="27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7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31.12.202</a:t>
            </a:r>
            <a:r>
              <a:rPr lang="pl-PL" sz="27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27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7181725" y="4270159"/>
            <a:ext cx="4512988" cy="188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Ojcowska 11</a:t>
            </a:r>
          </a:p>
          <a:p>
            <a:pPr lvl="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32-095 Iwanowice</a:t>
            </a:r>
            <a:r>
              <a:rPr lang="pl-P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Włosciańskie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 KRS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0000716503</a:t>
            </a:r>
          </a:p>
          <a:p>
            <a:pPr lvl="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REGON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369375731, </a:t>
            </a:r>
          </a:p>
          <a:p>
            <a:pPr lvl="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NIP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6821776294</a:t>
            </a:r>
          </a:p>
        </p:txBody>
      </p:sp>
    </p:spTree>
    <p:extLst>
      <p:ext uri="{BB962C8B-B14F-4D97-AF65-F5344CB8AC3E}">
        <p14:creationId xmlns:p14="http://schemas.microsoft.com/office/powerpoint/2010/main" val="338042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9D96FA-A088-7F69-4BB3-A4ADA15D6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3BE5D08-42A3-09C9-C789-70E3D552E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8124DA2-6A38-7184-E393-F839F8E62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08A39C-59E2-EB12-2631-79C916E3F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E1F213-201C-C7E4-669C-CE4293423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id="{CD85287E-18C8-90C3-C167-D9066EE71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23BFB8CC-D475-0FEA-2E42-851E9F111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C46412F5-6595-7AA2-6712-B2E04CA2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8DD51E71-5EFD-565B-269A-A9B153132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59B36BB5-4EC7-8A15-0F06-3B8CE6AFA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4545162-5718-B4D7-ACE0-01EEBAED8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09796F-11AF-9CA3-A555-BA3A7E8D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pl-PL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C1B897C-EE3F-F7BF-6898-BF7DC0357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718" y="5896366"/>
            <a:ext cx="819028" cy="799411"/>
          </a:xfrm>
          <a:prstGeom prst="rect">
            <a:avLst/>
          </a:prstGeom>
        </p:spPr>
      </p:pic>
      <p:graphicFrame>
        <p:nvGraphicFramePr>
          <p:cNvPr id="46" name="pole tekstowe 12">
            <a:extLst>
              <a:ext uri="{FF2B5EF4-FFF2-40B4-BE49-F238E27FC236}">
                <a16:creationId xmlns:a16="http://schemas.microsoft.com/office/drawing/2014/main" id="{25267618-5FDE-A68C-6642-290231094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495002"/>
              </p:ext>
            </p:extLst>
          </p:nvPr>
        </p:nvGraphicFramePr>
        <p:xfrm>
          <a:off x="400252" y="419768"/>
          <a:ext cx="9966057" cy="54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311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72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4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6" name="Isosceles Triangle 77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8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9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0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1" name="Isosceles Triangle 81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2" name="Isosceles Triangle 82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 useBgFill="1">
        <p:nvSpPr>
          <p:cNvPr id="103" name="Rectangle 84">
            <a:extLst>
              <a:ext uri="{FF2B5EF4-FFF2-40B4-BE49-F238E27FC236}">
                <a16:creationId xmlns:a16="http://schemas.microsoft.com/office/drawing/2014/main" id="{015E3E78-BF51-4607-86CE-A0299B88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12B85FE-BB03-2E76-2963-05DF45C97B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" b="24791"/>
          <a:stretch>
            <a:fillRect/>
          </a:stretch>
        </p:blipFill>
        <p:spPr>
          <a:xfrm>
            <a:off x="11037" y="-8467"/>
            <a:ext cx="7259971" cy="6856105"/>
          </a:xfrm>
          <a:custGeom>
            <a:avLst/>
            <a:gdLst/>
            <a:ahLst/>
            <a:cxnLst/>
            <a:rect l="l" t="t" r="r" b="b"/>
            <a:pathLst>
              <a:path w="7259991" h="6856115">
                <a:moveTo>
                  <a:pt x="0" y="0"/>
                </a:moveTo>
                <a:lnTo>
                  <a:pt x="5841644" y="0"/>
                </a:lnTo>
                <a:lnTo>
                  <a:pt x="7253976" y="4479990"/>
                </a:lnTo>
                <a:lnTo>
                  <a:pt x="7259991" y="4484422"/>
                </a:lnTo>
                <a:lnTo>
                  <a:pt x="5514446" y="6852824"/>
                </a:lnTo>
                <a:lnTo>
                  <a:pt x="6776547" y="6852824"/>
                </a:lnTo>
                <a:lnTo>
                  <a:pt x="6776547" y="6856115"/>
                </a:lnTo>
                <a:lnTo>
                  <a:pt x="0" y="6856115"/>
                </a:lnTo>
                <a:close/>
              </a:path>
            </a:pathLst>
          </a:cu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DBE4A72D-ECD6-19F7-4EF1-743A343A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481" y="1143005"/>
            <a:ext cx="6304947" cy="10968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PRACE I REMONTY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FAD51EB6-29B2-9DAE-12F6-AD8192931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3" r="-2" b="41363"/>
          <a:stretch>
            <a:fillRect/>
          </a:stretch>
        </p:blipFill>
        <p:spPr>
          <a:xfrm>
            <a:off x="5883879" y="10"/>
            <a:ext cx="6304947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sp>
        <p:nvSpPr>
          <p:cNvPr id="104" name="Isosceles Triangle 86">
            <a:extLst>
              <a:ext uri="{FF2B5EF4-FFF2-40B4-BE49-F238E27FC236}">
                <a16:creationId xmlns:a16="http://schemas.microsoft.com/office/drawing/2014/main" id="{AFCFD6D8-B11A-4FF8-AA6D-F63F472A2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D8D11FC-A255-BC2F-D8D5-B4E307A03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6" r="2" b="30783"/>
          <a:stretch>
            <a:fillRect/>
          </a:stretch>
        </p:blipFill>
        <p:spPr>
          <a:xfrm>
            <a:off x="6604549" y="2281766"/>
            <a:ext cx="5584275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F4F1E9A7-1DCF-FEC6-5D1C-CB7AD7F79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6" r="-1" b="39746"/>
          <a:stretch>
            <a:fillRect/>
          </a:stretch>
        </p:blipFill>
        <p:spPr>
          <a:xfrm>
            <a:off x="5551112" y="4572000"/>
            <a:ext cx="6640888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3A3651B-DD41-CE3A-9B83-7846910DB44F}"/>
              </a:ext>
            </a:extLst>
          </p:cNvPr>
          <p:cNvSpPr txBox="1"/>
          <p:nvPr/>
        </p:nvSpPr>
        <p:spPr>
          <a:xfrm>
            <a:off x="1179660" y="4050833"/>
            <a:ext cx="4957344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NARAMA – PARK KIESZONKOWY</a:t>
            </a:r>
          </a:p>
        </p:txBody>
      </p:sp>
      <p:sp>
        <p:nvSpPr>
          <p:cNvPr id="89" name="Rectangle 29">
            <a:extLst>
              <a:ext uri="{FF2B5EF4-FFF2-40B4-BE49-F238E27FC236}">
                <a16:creationId xmlns:a16="http://schemas.microsoft.com/office/drawing/2014/main" id="{99CDFA5B-0593-4946-8B2B-61B88889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5BC01963-BAEA-42F8-A0A1-D5323FDF5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B60E152-277A-4689-827B-214A55B3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993689F-A4B8-43C0-ADED-5E8C083DC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23">
            <a:extLst>
              <a:ext uri="{FF2B5EF4-FFF2-40B4-BE49-F238E27FC236}">
                <a16:creationId xmlns:a16="http://schemas.microsoft.com/office/drawing/2014/main" id="{9A55474B-4D9C-4A4D-AC41-524963CDB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861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D82A9BC7-EEAF-49AD-B91B-FB498202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52DCE83-2E37-3CBE-7EB6-7549BCF07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"/>
          <a:stretch>
            <a:fillRect/>
          </a:stretch>
        </p:blipFill>
        <p:spPr>
          <a:xfrm>
            <a:off x="7426304" y="-3"/>
            <a:ext cx="4765696" cy="6858000"/>
          </a:xfrm>
          <a:custGeom>
            <a:avLst/>
            <a:gdLst/>
            <a:ahLst/>
            <a:cxnLst/>
            <a:rect l="l" t="t" r="r" b="b"/>
            <a:pathLst>
              <a:path w="4765696" h="6858000">
                <a:moveTo>
                  <a:pt x="2068579" y="0"/>
                </a:moveTo>
                <a:lnTo>
                  <a:pt x="4765696" y="0"/>
                </a:lnTo>
                <a:lnTo>
                  <a:pt x="47656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8100932-10FE-9FEE-67D4-FB990E0D0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2" r="2" b="2"/>
          <a:stretch>
            <a:fillRect/>
          </a:stretch>
        </p:blipFill>
        <p:spPr>
          <a:xfrm>
            <a:off x="2573336" y="3530380"/>
            <a:ext cx="5808283" cy="3327623"/>
          </a:xfrm>
          <a:custGeom>
            <a:avLst/>
            <a:gdLst/>
            <a:ahLst/>
            <a:cxnLst/>
            <a:rect l="l" t="t" r="r" b="b"/>
            <a:pathLst>
              <a:path w="5808283" h="3327623">
                <a:moveTo>
                  <a:pt x="1003711" y="0"/>
                </a:moveTo>
                <a:lnTo>
                  <a:pt x="5808283" y="0"/>
                </a:lnTo>
                <a:lnTo>
                  <a:pt x="4804572" y="3327623"/>
                </a:lnTo>
                <a:lnTo>
                  <a:pt x="0" y="3327623"/>
                </a:lnTo>
                <a:close/>
              </a:path>
            </a:pathLst>
          </a:cu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BB175CF-0711-732B-C3D4-E554B4C06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2" r="11865"/>
          <a:stretch>
            <a:fillRect/>
          </a:stretch>
        </p:blipFill>
        <p:spPr>
          <a:xfrm>
            <a:off x="-35515" y="-8467"/>
            <a:ext cx="4600666" cy="6858000"/>
          </a:xfrm>
          <a:custGeom>
            <a:avLst/>
            <a:gdLst/>
            <a:ahLst/>
            <a:cxnLst/>
            <a:rect l="l" t="t" r="r" b="b"/>
            <a:pathLst>
              <a:path w="4600686" h="6858000">
                <a:moveTo>
                  <a:pt x="0" y="0"/>
                </a:moveTo>
                <a:lnTo>
                  <a:pt x="4600686" y="0"/>
                </a:lnTo>
                <a:lnTo>
                  <a:pt x="25321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15E74D3-44C8-627A-41ED-3E038E42CA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0842"/>
          <a:stretch>
            <a:fillRect/>
          </a:stretch>
        </p:blipFill>
        <p:spPr>
          <a:xfrm>
            <a:off x="3567281" y="22118"/>
            <a:ext cx="5852652" cy="3474719"/>
          </a:xfrm>
          <a:custGeom>
            <a:avLst/>
            <a:gdLst/>
            <a:ahLst/>
            <a:cxnLst/>
            <a:rect l="l" t="t" r="r" b="b"/>
            <a:pathLst>
              <a:path w="5852652" h="3474719">
                <a:moveTo>
                  <a:pt x="1048080" y="0"/>
                </a:moveTo>
                <a:lnTo>
                  <a:pt x="5852652" y="0"/>
                </a:lnTo>
                <a:lnTo>
                  <a:pt x="4804572" y="3474719"/>
                </a:lnTo>
                <a:lnTo>
                  <a:pt x="0" y="3474719"/>
                </a:lnTo>
                <a:close/>
              </a:path>
            </a:pathLst>
          </a:cu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B4D7A11D-7A08-4A91-B386-CCE5F20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089042"/>
            <a:ext cx="5912339" cy="2882670"/>
          </a:xfrm>
          <a:custGeom>
            <a:avLst/>
            <a:gdLst>
              <a:gd name="connsiteX0" fmla="*/ 0 w 5912339"/>
              <a:gd name="connsiteY0" fmla="*/ 0 h 2882670"/>
              <a:gd name="connsiteX1" fmla="*/ 5912339 w 5912339"/>
              <a:gd name="connsiteY1" fmla="*/ 0 h 2882670"/>
              <a:gd name="connsiteX2" fmla="*/ 5055350 w 5912339"/>
              <a:gd name="connsiteY2" fmla="*/ 2882670 h 2882670"/>
              <a:gd name="connsiteX3" fmla="*/ 0 w 5912339"/>
              <a:gd name="connsiteY3" fmla="*/ 2882670 h 28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339" h="2882670">
                <a:moveTo>
                  <a:pt x="0" y="0"/>
                </a:moveTo>
                <a:lnTo>
                  <a:pt x="5912339" y="0"/>
                </a:lnTo>
                <a:lnTo>
                  <a:pt x="5055350" y="2882670"/>
                </a:lnTo>
                <a:lnTo>
                  <a:pt x="0" y="288267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BE4A72D-ECD6-19F7-4EF1-743A343A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39" y="1974438"/>
            <a:ext cx="4590661" cy="1256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PRACE I REMONTY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8875462B-E999-E559-0D02-2296427071AE}"/>
              </a:ext>
            </a:extLst>
          </p:cNvPr>
          <p:cNvSpPr txBox="1"/>
          <p:nvPr/>
        </p:nvSpPr>
        <p:spPr>
          <a:xfrm>
            <a:off x="534956" y="3505304"/>
            <a:ext cx="4447592" cy="10399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WIDOMA – MALOWANIE KAPICZKI 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BUDOWA OBIEKTU SPORTOWEGO</a:t>
            </a:r>
          </a:p>
        </p:txBody>
      </p:sp>
    </p:spTree>
    <p:extLst>
      <p:ext uri="{BB962C8B-B14F-4D97-AF65-F5344CB8AC3E}">
        <p14:creationId xmlns:p14="http://schemas.microsoft.com/office/powerpoint/2010/main" val="2655813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62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1" name="Isosceles Triangle 67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5" name="Isosceles Triangle 71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6" name="Isosceles Triangle 72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87" name="Rectangle 74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7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53631D-975B-88CB-0248-D695BE3F0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" r="-1" b="11497"/>
          <a:stretch>
            <a:fillRect/>
          </a:stretch>
        </p:blipFill>
        <p:spPr>
          <a:xfrm>
            <a:off x="6194368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30E1FC7-E46C-CA3C-0AC1-977326C68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>
            <a:fillRect/>
          </a:stretch>
        </p:blipFill>
        <p:spPr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BE4A72D-ECD6-19F7-4EF1-743A343A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093887"/>
            <a:ext cx="4193810" cy="8809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PRACE I REMONTY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DCDB22B-31DE-F3B7-104B-C1BBC75384DD}"/>
              </a:ext>
            </a:extLst>
          </p:cNvPr>
          <p:cNvSpPr txBox="1"/>
          <p:nvPr/>
        </p:nvSpPr>
        <p:spPr>
          <a:xfrm>
            <a:off x="618064" y="2984423"/>
            <a:ext cx="4620544" cy="1873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POSKWITÓW NOWY –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CAŁKOWITY REMONT ŁAZIENEK W SZKOLE</a:t>
            </a:r>
          </a:p>
        </p:txBody>
      </p:sp>
    </p:spTree>
    <p:extLst>
      <p:ext uri="{BB962C8B-B14F-4D97-AF65-F5344CB8AC3E}">
        <p14:creationId xmlns:p14="http://schemas.microsoft.com/office/powerpoint/2010/main" val="3097934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02FF0CD5-01EA-414C-9FBA-91289523E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89E0603-B9E3-42E1-B1E1-D3A0F0688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C08529B-533A-4987-835C-B6FE3960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F3602E-6539-4E90-9B34-A1564E889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45B7B2BF-6C30-4E7C-9B92-89931CAC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D902BF1F-1CD4-4757-8E37-E537850C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EC181138-86B5-48DD-A9CF-E1B424432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2AFEC3B7-B6F9-4F8D-BB1D-1CB5D59A8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C7CFEC2C-F42F-4B3F-82EB-A23DD21C7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E29569A7-8B01-47AE-86AA-D0BE37E98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2E15773A-78BA-459D-840F-CA90AB96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FA93DD7-93F1-4CE0-A9C0-EB7584EC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B4BA076-1152-E758-AD08-F60D7D4F0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2" r="7288" b="-3"/>
          <a:stretch>
            <a:fillRect/>
          </a:stretch>
        </p:blipFill>
        <p:spPr>
          <a:xfrm>
            <a:off x="2957361" y="10"/>
            <a:ext cx="3151431" cy="3437494"/>
          </a:xfrm>
          <a:custGeom>
            <a:avLst/>
            <a:gdLst/>
            <a:ahLst/>
            <a:cxnLst/>
            <a:rect l="l" t="t" r="r" b="b"/>
            <a:pathLst>
              <a:path w="3151431" h="3437504">
                <a:moveTo>
                  <a:pt x="514552" y="0"/>
                </a:moveTo>
                <a:lnTo>
                  <a:pt x="2008047" y="0"/>
                </a:lnTo>
                <a:lnTo>
                  <a:pt x="2008047" y="1"/>
                </a:lnTo>
                <a:lnTo>
                  <a:pt x="3151431" y="1"/>
                </a:lnTo>
                <a:lnTo>
                  <a:pt x="263797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BAE61F9-915E-1C44-9D1A-3E047C93B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r="20589" b="-3"/>
          <a:stretch>
            <a:fillRect/>
          </a:stretch>
        </p:blipFill>
        <p:spPr>
          <a:xfrm flipH="1">
            <a:off x="319203" y="10"/>
            <a:ext cx="3153384" cy="3437494"/>
          </a:xfrm>
          <a:custGeom>
            <a:avLst/>
            <a:gdLst/>
            <a:ahLst/>
            <a:cxnLst/>
            <a:rect l="l" t="t" r="r" b="b"/>
            <a:pathLst>
              <a:path w="3153384" h="3437504">
                <a:moveTo>
                  <a:pt x="511180" y="0"/>
                </a:moveTo>
                <a:lnTo>
                  <a:pt x="3153384" y="0"/>
                </a:lnTo>
                <a:lnTo>
                  <a:pt x="2638832" y="3437504"/>
                </a:lnTo>
                <a:lnTo>
                  <a:pt x="0" y="3437504"/>
                </a:lnTo>
                <a:close/>
              </a:path>
            </a:pathLst>
          </a:cu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F6AD360A-5BE0-39F9-D295-49C2632C2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" r="1" b="11067"/>
          <a:stretch>
            <a:fillRect/>
          </a:stretch>
        </p:blipFill>
        <p:spPr>
          <a:xfrm>
            <a:off x="1" y="3437504"/>
            <a:ext cx="2956476" cy="3420496"/>
          </a:xfrm>
          <a:custGeom>
            <a:avLst/>
            <a:gdLst/>
            <a:ahLst/>
            <a:cxnLst/>
            <a:rect l="l" t="t" r="r" b="b"/>
            <a:pathLst>
              <a:path w="2956476" h="3420496">
                <a:moveTo>
                  <a:pt x="319202" y="0"/>
                </a:moveTo>
                <a:lnTo>
                  <a:pt x="2956476" y="0"/>
                </a:lnTo>
                <a:lnTo>
                  <a:pt x="2444471" y="3420496"/>
                </a:lnTo>
                <a:lnTo>
                  <a:pt x="0" y="3420496"/>
                </a:lnTo>
                <a:lnTo>
                  <a:pt x="0" y="2146516"/>
                </a:lnTo>
                <a:close/>
              </a:path>
            </a:pathLst>
          </a:cu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169BE3D-4412-2BD1-E287-22DFE206CB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598"/>
          <a:stretch>
            <a:fillRect/>
          </a:stretch>
        </p:blipFill>
        <p:spPr>
          <a:xfrm>
            <a:off x="2443799" y="3437504"/>
            <a:ext cx="3151535" cy="3420496"/>
          </a:xfrm>
          <a:custGeom>
            <a:avLst/>
            <a:gdLst/>
            <a:ahLst/>
            <a:cxnLst/>
            <a:rect l="l" t="t" r="r" b="b"/>
            <a:pathLst>
              <a:path w="3151535" h="3420496">
                <a:moveTo>
                  <a:pt x="512005" y="0"/>
                </a:moveTo>
                <a:lnTo>
                  <a:pt x="3151535" y="0"/>
                </a:lnTo>
                <a:lnTo>
                  <a:pt x="2640616" y="3420496"/>
                </a:lnTo>
                <a:lnTo>
                  <a:pt x="0" y="3420496"/>
                </a:lnTo>
                <a:close/>
              </a:path>
            </a:pathLst>
          </a:cu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AE7D61-C468-452B-AD40-2FD6365B4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9203" y="3437504"/>
            <a:ext cx="5276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36">
            <a:extLst>
              <a:ext uri="{FF2B5EF4-FFF2-40B4-BE49-F238E27FC236}">
                <a16:creationId xmlns:a16="http://schemas.microsoft.com/office/drawing/2014/main" id="{7D8C0890-7680-4FCD-B337-24D18C1B7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43799" y="0"/>
            <a:ext cx="1028788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38">
            <a:extLst>
              <a:ext uri="{FF2B5EF4-FFF2-40B4-BE49-F238E27FC236}">
                <a16:creationId xmlns:a16="http://schemas.microsoft.com/office/drawing/2014/main" id="{F9505495-9520-4053-A869-64D132584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BEDCFF-4AB4-434D-AF28-8BEE49EAE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40">
              <a:extLst>
                <a:ext uri="{FF2B5EF4-FFF2-40B4-BE49-F238E27FC236}">
                  <a16:creationId xmlns:a16="http://schemas.microsoft.com/office/drawing/2014/main" id="{A8C0F654-A33E-4631-92E1-2B50FD651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0486C47D-FBA4-4BCD-8B12-8A4304766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109C8431-5682-4922-B867-BB788B6E1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E9C9A55E-E24A-43DA-8172-AA087FE3B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AA8486B-43FD-458B-A510-CDA2A9E6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B174358B-C818-4CDC-9084-7CC2BCE1E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C07E7727-CE40-4DCD-9149-97D885520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AD91516C-D7EC-4144-8A2B-A34260E19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C3F76265-A59D-40B3-A7F8-9B60D3C1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4" name="Tytuł 3">
            <a:extLst>
              <a:ext uri="{FF2B5EF4-FFF2-40B4-BE49-F238E27FC236}">
                <a16:creationId xmlns:a16="http://schemas.microsoft.com/office/drawing/2014/main" id="{DBE4A72D-ECD6-19F7-4EF1-743A343A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578" y="605292"/>
            <a:ext cx="531151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/>
              <a:t>PRACE I REMONTY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97D2C8-6395-50C5-E658-CEA319B5004A}"/>
              </a:ext>
            </a:extLst>
          </p:cNvPr>
          <p:cNvSpPr txBox="1"/>
          <p:nvPr/>
        </p:nvSpPr>
        <p:spPr>
          <a:xfrm>
            <a:off x="6535335" y="1934559"/>
            <a:ext cx="5276131" cy="1852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IWANOWICE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NASADZENIA KWIATÓW, 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</a:t>
            </a:r>
            <a:r>
              <a:rPr lang="en-US" b="1" dirty="0"/>
              <a:t>ŚCIE</a:t>
            </a:r>
            <a:r>
              <a:rPr lang="pl-PL" b="1" dirty="0"/>
              <a:t>Ż</a:t>
            </a:r>
            <a:r>
              <a:rPr lang="en-US" b="1" dirty="0"/>
              <a:t>KI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EKOLOGICZNEJ,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NAPRAWA URZĄDZEŃ W CENTRUM</a:t>
            </a:r>
          </a:p>
          <a:p>
            <a:pPr lvl="3"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2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B28698-C833-1548-C4B0-5D56DE4A9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6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8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9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0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 useBgFill="1">
        <p:nvSpPr>
          <p:cNvPr id="106" name="Rectangle 93">
            <a:extLst>
              <a:ext uri="{FF2B5EF4-FFF2-40B4-BE49-F238E27FC236}">
                <a16:creationId xmlns:a16="http://schemas.microsoft.com/office/drawing/2014/main" id="{D82A9BC7-EEAF-49AD-B91B-FB498202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A72166A-0CC9-471C-08A5-FDEBB01C4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5" r="-1" b="37441"/>
          <a:stretch>
            <a:fillRect/>
          </a:stretch>
        </p:blipFill>
        <p:spPr>
          <a:xfrm>
            <a:off x="20" y="10"/>
            <a:ext cx="7497313" cy="6857990"/>
          </a:xfrm>
          <a:prstGeom prst="rect">
            <a:avLst/>
          </a:prstGeom>
        </p:spPr>
      </p:pic>
      <p:sp>
        <p:nvSpPr>
          <p:cNvPr id="107" name="Freeform: Shape 95">
            <a:extLst>
              <a:ext uri="{FF2B5EF4-FFF2-40B4-BE49-F238E27FC236}">
                <a16:creationId xmlns:a16="http://schemas.microsoft.com/office/drawing/2014/main" id="{B4D7A11D-7A08-4A91-B386-CCE5F20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265037"/>
            <a:ext cx="5912339" cy="2882670"/>
          </a:xfrm>
          <a:custGeom>
            <a:avLst/>
            <a:gdLst>
              <a:gd name="connsiteX0" fmla="*/ 0 w 5912339"/>
              <a:gd name="connsiteY0" fmla="*/ 0 h 2882670"/>
              <a:gd name="connsiteX1" fmla="*/ 5912339 w 5912339"/>
              <a:gd name="connsiteY1" fmla="*/ 0 h 2882670"/>
              <a:gd name="connsiteX2" fmla="*/ 5055350 w 5912339"/>
              <a:gd name="connsiteY2" fmla="*/ 2882670 h 2882670"/>
              <a:gd name="connsiteX3" fmla="*/ 0 w 5912339"/>
              <a:gd name="connsiteY3" fmla="*/ 2882670 h 288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2339" h="2882670">
                <a:moveTo>
                  <a:pt x="0" y="0"/>
                </a:moveTo>
                <a:lnTo>
                  <a:pt x="5912339" y="0"/>
                </a:lnTo>
                <a:lnTo>
                  <a:pt x="5055350" y="2882670"/>
                </a:lnTo>
                <a:lnTo>
                  <a:pt x="0" y="288267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09B1B03-922D-CAC2-6064-FF50F78C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99" y="2768082"/>
            <a:ext cx="5368901" cy="12565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pl-P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PRACE I REMONTY</a:t>
            </a:r>
            <a:r>
              <a:rPr lang="pl-P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br>
              <a:rPr lang="pl-P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sprzątanie Gminy Iwanowice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04C9E4-2B82-92AA-E9A3-6B9A7AAE7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0" r="3" b="21177"/>
          <a:stretch>
            <a:fillRect/>
          </a:stretch>
        </p:blipFill>
        <p:spPr>
          <a:xfrm>
            <a:off x="7497330" y="10"/>
            <a:ext cx="4694666" cy="22859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3CA272E-2513-E815-918F-E25A606E9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0" r="3" b="17868"/>
          <a:stretch>
            <a:fillRect/>
          </a:stretch>
        </p:blipFill>
        <p:spPr>
          <a:xfrm>
            <a:off x="7501131" y="2286000"/>
            <a:ext cx="4694665" cy="2286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7AD8BF0-AE8E-7FA2-75C7-6292096B6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45" r="-2" b="42942"/>
          <a:stretch>
            <a:fillRect/>
          </a:stretch>
        </p:blipFill>
        <p:spPr>
          <a:xfrm>
            <a:off x="7501128" y="4572000"/>
            <a:ext cx="4690872" cy="2286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ED3F3AD-5160-6CB6-E3B9-71A3A945C420}"/>
              </a:ext>
            </a:extLst>
          </p:cNvPr>
          <p:cNvSpPr txBox="1"/>
          <p:nvPr/>
        </p:nvSpPr>
        <p:spPr>
          <a:xfrm>
            <a:off x="6535335" y="1934559"/>
            <a:ext cx="5276131" cy="1852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3"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62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677333" y="400280"/>
            <a:ext cx="10071532" cy="5544253"/>
          </a:xfrm>
        </p:spPr>
        <p:txBody>
          <a:bodyPr>
            <a:normAutofit fontScale="90000"/>
          </a:bodyPr>
          <a:lstStyle/>
          <a:p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     </a:t>
            </a:r>
            <a:r>
              <a:rPr lang="pl-PL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non – profit:</a:t>
            </a:r>
            <a:b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pomoc przy organizacji spływu kajakowego na rzece </a:t>
            </a:r>
            <a:r>
              <a:rPr lang="pl-PL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Dłubni</a:t>
            </a: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pomoc przy organizacji Młodzieżowych Gminnych Zawodów Strażackich w Biskupicach,</a:t>
            </a:r>
            <a:b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pomoc przy sadzeniu żonkili Szkolnym Kołom Caritas w ramach akcji wspierającej Hospicjum w Miechowie,</a:t>
            </a:r>
            <a:b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prace związane z montażem i demontażem lodowiska w Sieciechowicach, </a:t>
            </a:r>
            <a:b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prace związane z transportem, montażem i demontażem namiotów z GCKiB na imprezy gminne, </a:t>
            </a:r>
            <a:b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montaż iluminacji świetlnej świątecznej w Iwanowicach i Sieciechowicach,</a:t>
            </a:r>
            <a:b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pomoc przy organizacji Jarmarku Świątecznego w Iwanowicach,  </a:t>
            </a:r>
            <a:b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transport darów żywnościowych z remiz OSP z terenu naszej Gminy do punktu zbiórki  z przeznaczeniem dla osób bezdomnych mieszkających w domach prowadzonych przez siostrę Chmielewską</a:t>
            </a:r>
            <a:b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pomoc przy organizacji Gminnego Dnia Dziecka,</a:t>
            </a:r>
            <a:b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pomoc przy organizacji Imprezy regionalnej w Maszkowie.</a:t>
            </a:r>
            <a:br>
              <a:rPr lang="pl-PL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400800" y="204537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2EC7B4D-BEFF-C78E-9A94-629B1D8FC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687" y="5759309"/>
            <a:ext cx="1018120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2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id="{83D07DC6-A183-1063-95C6-E8218B85C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660041"/>
              </p:ext>
            </p:extLst>
          </p:nvPr>
        </p:nvGraphicFramePr>
        <p:xfrm>
          <a:off x="1018120" y="755780"/>
          <a:ext cx="8722671" cy="534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5436" y="5747657"/>
            <a:ext cx="1018120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3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DZIĘKUJĘ ZA UWAGĘ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4244" y="2425287"/>
            <a:ext cx="2875547" cy="260550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82" y="2679701"/>
            <a:ext cx="20288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5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       ZATRUDNIENIE I WYPOSAŻENIE</a:t>
            </a:r>
          </a:p>
        </p:txBody>
      </p:sp>
      <p:sp>
        <p:nvSpPr>
          <p:cNvPr id="43" name="Isosceles Triangle 3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4" name="Isosceles Triangle 3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4" y="121297"/>
            <a:ext cx="1018120" cy="989045"/>
          </a:xfrm>
          <a:prstGeom prst="rect">
            <a:avLst/>
          </a:prstGeom>
        </p:spPr>
      </p:pic>
      <p:graphicFrame>
        <p:nvGraphicFramePr>
          <p:cNvPr id="45" name="pole tekstowe 2">
            <a:extLst>
              <a:ext uri="{FF2B5EF4-FFF2-40B4-BE49-F238E27FC236}">
                <a16:creationId xmlns:a16="http://schemas.microsoft.com/office/drawing/2014/main" id="{F6AAEE3C-B2A1-96E0-3F04-11EA10876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53791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562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2A0D76-0A62-D3BE-7100-3A24D9D2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b="1" dirty="0"/>
              <a:t>Wyniki finansowe i działalność gospodarcza</a:t>
            </a:r>
            <a:br>
              <a:rPr lang="pl-PL" sz="3100" dirty="0"/>
            </a:br>
            <a:endParaRPr lang="pl-PL" sz="31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D75FF56-29F2-3A83-0F06-35EC9799D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3" y="1408922"/>
            <a:ext cx="2915973" cy="282867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58C31B-82D4-B1A8-1FE7-50B3D3DE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980" y="1408922"/>
            <a:ext cx="7641771" cy="517849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100" b="1" dirty="0"/>
              <a:t> </a:t>
            </a:r>
          </a:p>
          <a:p>
            <a:pPr marL="0" indent="0">
              <a:buNone/>
            </a:pP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2025 roku Spółdzielnia osiągnęła:</a:t>
            </a:r>
          </a:p>
          <a:p>
            <a:pPr lvl="0"/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przychody netto ze sprzedaży usług w wysokości 2 043 368,55 zł,</a:t>
            </a:r>
          </a:p>
          <a:p>
            <a:pPr lvl="0"/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pozostałe przychody operacyjne w wysokości 28 913,49 zł,</a:t>
            </a:r>
          </a:p>
          <a:p>
            <a:pPr lvl="0"/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przychody finansowe w wysokości 93,35 zł.</a:t>
            </a:r>
          </a:p>
          <a:p>
            <a:pPr marL="0" indent="0">
              <a:buNone/>
            </a:pPr>
            <a:endParaRPr lang="pl-PL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Łączne koszty działalności operacyjnej wyniosły 2 059 789,16 zł, w tym </a:t>
            </a:r>
          </a:p>
          <a:p>
            <a:pPr marL="0" indent="0">
              <a:buNone/>
            </a:pP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wynagrodzenia – 555 721,11 zł oraz świadczenia na rzecz pracowników – </a:t>
            </a:r>
          </a:p>
          <a:p>
            <a:pPr marL="0" indent="0">
              <a:buNone/>
            </a:pP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120 740,51 zł.</a:t>
            </a:r>
          </a:p>
          <a:p>
            <a:pPr marL="0" indent="0">
              <a:buNone/>
            </a:pP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Rok obrotowy 2025 Spółdzielnia zakończyła zyskiem netto w wysokości </a:t>
            </a:r>
          </a:p>
          <a:p>
            <a:pPr marL="0" indent="0">
              <a:buNone/>
            </a:pP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4 128,49 zł.</a:t>
            </a:r>
          </a:p>
          <a:p>
            <a:pPr marL="0" indent="0">
              <a:buNone/>
            </a:pP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Spółdzielnia posiadała na koniec roku 2025 środki pieniężne w wysokości </a:t>
            </a:r>
          </a:p>
          <a:p>
            <a:pPr marL="0" indent="0">
              <a:buNone/>
            </a:pPr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62 369,06 zł.</a:t>
            </a:r>
          </a:p>
          <a:p>
            <a:pPr>
              <a:lnSpc>
                <a:spcPct val="90000"/>
              </a:lnSpc>
            </a:pP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88779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24370" y="1442595"/>
            <a:ext cx="4163078" cy="4680473"/>
          </a:xfrm>
        </p:spPr>
        <p:txBody>
          <a:bodyPr anchor="ctr">
            <a:normAutofit/>
          </a:bodyPr>
          <a:lstStyle/>
          <a:p>
            <a:pPr algn="ctr"/>
            <a:r>
              <a:rPr lang="pl-PL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2025 roku Spółdzielnia Socjalna realizowała następujące zlecenia stałe.</a:t>
            </a:r>
            <a:br>
              <a: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28DF3D-F10F-C5DD-809B-7AF7479CB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7" y="1096754"/>
            <a:ext cx="6833951" cy="6208286"/>
          </a:xfrm>
        </p:spPr>
        <p:txBody>
          <a:bodyPr anchor="ctr">
            <a:normAutofit/>
          </a:bodyPr>
          <a:lstStyle/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Utrzymanie dróg i placów gminnych - umowa została zawarta na okres 10 miesięcy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Koszenie poboczy dróg gminnych – 2 razy do roku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Utrzymanie obiektów sportowych i rekreacyjnych na terenie Gmina Iwanowice przez okres od 01.04.2025 – 30.10.2025. 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Konserwacja budynku szkoły w Iwanowicach, Poskwitowie i  Grzegorzowicach oraz pomieszczeń przedszkola w Iwanowicach i nowego budynku w Poskwitowie. 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Porządkowanie wiat przystankowych zlokalizowanych na terenie Gminy Iwanowice.</a:t>
            </a: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Odśnieżanie w sezonie zimowym chodników i parkingów w miejscowościach Iwanowice, Grzegorzowice Wielkie, Sieciechowice, Domiarki i Narama.</a:t>
            </a:r>
          </a:p>
          <a:p>
            <a:pPr marL="0" lv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pl-PL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pl-PL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pl-PL" sz="1500" dirty="0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8120" cy="99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9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68543" y="609600"/>
            <a:ext cx="5026170" cy="321056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500" b="1">
                <a:solidFill>
                  <a:srgbClr val="FFFFFF"/>
                </a:solidFill>
              </a:rPr>
              <a:t>Remonty wykonane</a:t>
            </a:r>
            <a:br>
              <a:rPr lang="pl-PL" sz="2500" b="1">
                <a:solidFill>
                  <a:srgbClr val="FFFFFF"/>
                </a:solidFill>
              </a:rPr>
            </a:br>
            <a:r>
              <a:rPr lang="pl-PL" sz="2500" b="1">
                <a:solidFill>
                  <a:srgbClr val="FFFFFF"/>
                </a:solidFill>
              </a:rPr>
              <a:t> przez spółdzielnie na terenie poszczególnych miejscowości naszej gminy</a:t>
            </a:r>
            <a:br>
              <a:rPr lang="pl-PL" sz="2500">
                <a:solidFill>
                  <a:srgbClr val="FFFFFF"/>
                </a:solidFill>
              </a:rPr>
            </a:br>
            <a:endParaRPr lang="pl-PL" sz="2500" dirty="0">
              <a:solidFill>
                <a:srgbClr val="FFFFFF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C5543CD-5DCE-2566-9815-34F55CDF5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pl-PL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125" cy="80243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D074D5-7596-A87F-3FB5-EEE28083EC9B}"/>
              </a:ext>
            </a:extLst>
          </p:cNvPr>
          <p:cNvSpPr txBox="1"/>
          <p:nvPr/>
        </p:nvSpPr>
        <p:spPr>
          <a:xfrm>
            <a:off x="163115" y="1204205"/>
            <a:ext cx="56539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Iwanowice:</a:t>
            </a:r>
            <a:endParaRPr lang="pl-PL" sz="1400" b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i montaż mebli dla GCKiB,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remont pomieszczeń biurowych w budynku Urzędu Gminy,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remont arboretum na nowoczesnym zapleczu sportowo-rekreacyjnym,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wymianę trzech okien w budynku starej szkoły,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naprawę ogrodzenia przy Muzeum Regionalnym,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położenie krawężników wzdłuż drogi ul. Na Zamek,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wykonanie </a:t>
            </a:r>
            <a:r>
              <a:rPr lang="pl-PL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nasadzeń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kwiatów w klombach i donicach,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demontaż uszkodzonych progów zwalniających,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ścieżki ekologicznej,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zakup i montaż elementów na urządzeniach zabawowych,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wymianę taśm LED przy oświetleniu arboretum,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koszenie traw oraz przycinanie żywopłotów,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przycinkę drzew i krzaków przy drogach gminnych,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usuwanie namulisk po intensywnych opadach deszczu,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 nawierzchni dróg gminnych masą asfaltową na zimno.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150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AE2076-9DC9-7FBD-F162-D1E9D5BE5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327A3F1-2EFA-5997-1784-6446C9C6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EFB3E6B-8109-6FE2-182D-A8AC448B6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01FE38-347E-B672-4F02-9EDD9BC0A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DC0AB80-7841-7C23-4B2A-3B61D578E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id="{B022D558-636A-5EF3-C477-3A29973C7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E85D4CA5-C4DE-C107-5146-1AD435440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1364B12-27A2-EDF3-A7C5-4979FB30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2BBC8B2A-D54C-46BA-3204-95DA9F0EB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E5C159FB-12FD-E5D8-F35F-91ADDEA08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98C40A9-4F09-94BA-6732-136C8C53C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7EC830-800E-376A-CAAC-CB00852D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543" y="609600"/>
            <a:ext cx="5026170" cy="321056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500" b="1">
                <a:solidFill>
                  <a:srgbClr val="FFFFFF"/>
                </a:solidFill>
              </a:rPr>
              <a:t>Remonty wykonane</a:t>
            </a:r>
            <a:br>
              <a:rPr lang="pl-PL" sz="2500" b="1">
                <a:solidFill>
                  <a:srgbClr val="FFFFFF"/>
                </a:solidFill>
              </a:rPr>
            </a:br>
            <a:r>
              <a:rPr lang="pl-PL" sz="2500" b="1">
                <a:solidFill>
                  <a:srgbClr val="FFFFFF"/>
                </a:solidFill>
              </a:rPr>
              <a:t> przez spółdzielnie na terenie poszczególnych miejscowości naszej gminy</a:t>
            </a:r>
            <a:br>
              <a:rPr lang="pl-PL" sz="2500">
                <a:solidFill>
                  <a:srgbClr val="FFFFFF"/>
                </a:solidFill>
              </a:rPr>
            </a:br>
            <a:endParaRPr lang="pl-PL" sz="2500" dirty="0">
              <a:solidFill>
                <a:srgbClr val="FFFFFF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332F18-94B6-E49D-C56A-43D6DCF91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pl-PL" b="1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b="1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>
              <a:solidFill>
                <a:srgbClr val="FFFFFF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46ACFBB-4EF3-5055-76C0-9E0810479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9028" cy="79941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8048047-B41D-79D3-FB3C-5DECADD4E663}"/>
              </a:ext>
            </a:extLst>
          </p:cNvPr>
          <p:cNvSpPr txBox="1"/>
          <p:nvPr/>
        </p:nvSpPr>
        <p:spPr>
          <a:xfrm>
            <a:off x="400253" y="799411"/>
            <a:ext cx="56539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Żerkowice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wycinka dziesięciu drzew przy drodze gminnej,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sadzenie drzew przy placu zabaw,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przycinka drzew i krzaków,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 dziur nawierzchni dróg.</a:t>
            </a:r>
          </a:p>
          <a:p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Celiny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wymiana termy i naprawa spłuczki w świetlicy wiejskiej,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malowanie wiaty przystankowej,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przycinka drzew i krzaków,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 nawierzchni dróg.</a:t>
            </a:r>
          </a:p>
          <a:p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Krasieniec Zakupny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wykonanie zagospodarowania terenu pod świetlicę wiejską,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wykonanie utwardzenia terenu kostką betonową i żwirem,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altan wraz ze stołami i ławkami,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grilla zewnętrznego,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dwóch wiat przystankowych,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przycinka drzew i krzaków,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 nawierzchni dróg.</a:t>
            </a:r>
          </a:p>
          <a:p>
            <a:endParaRPr lang="pl-PL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035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F87A67-D236-3EF8-6F2E-A3E8B8818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44735E1-585F-34E3-9C7B-3D7B54A9E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32D318F-6B3C-536B-781C-32DA1827A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8E5B9E-BE65-C6E0-2704-A52541172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B63743-E88D-4A72-8A2E-C23884600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id="{7DB35B1B-456C-4DBC-EB09-79657A9C0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9DE2365A-76BE-6BE3-57EC-A6E5B25C3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496C6BE0-9001-8E6D-6F36-E682A5CBD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57623195-C61E-6FFA-BE37-020DBA663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1057639D-2F1A-86D3-91D3-8075AEB97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4DF43E1-8D71-991A-84B1-FAFAED6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8D0FE9-10A5-F822-AFD7-581E8E9D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543" y="609600"/>
            <a:ext cx="5026170" cy="321056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500" b="1">
                <a:solidFill>
                  <a:srgbClr val="FFFFFF"/>
                </a:solidFill>
              </a:rPr>
              <a:t>Remonty wykonane</a:t>
            </a:r>
            <a:br>
              <a:rPr lang="pl-PL" sz="2500" b="1">
                <a:solidFill>
                  <a:srgbClr val="FFFFFF"/>
                </a:solidFill>
              </a:rPr>
            </a:br>
            <a:r>
              <a:rPr lang="pl-PL" sz="2500" b="1">
                <a:solidFill>
                  <a:srgbClr val="FFFFFF"/>
                </a:solidFill>
              </a:rPr>
              <a:t> przez spółdzielnie na terenie poszczególnych miejscowości naszej gminy</a:t>
            </a:r>
            <a:br>
              <a:rPr lang="pl-PL" sz="2500">
                <a:solidFill>
                  <a:srgbClr val="FFFFFF"/>
                </a:solidFill>
              </a:rPr>
            </a:br>
            <a:endParaRPr lang="pl-PL" sz="2500" dirty="0">
              <a:solidFill>
                <a:srgbClr val="FFFFFF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77ADBF-BB90-7D49-E923-C39B7165A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pl-PL" b="1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b="1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>
              <a:solidFill>
                <a:srgbClr val="FFFFFF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445E26D-C277-9E15-55EA-2EA3695D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9028" cy="79941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D990348-2069-540D-5203-FD80A290A6E0}"/>
              </a:ext>
            </a:extLst>
          </p:cNvPr>
          <p:cNvSpPr txBox="1"/>
          <p:nvPr/>
        </p:nvSpPr>
        <p:spPr>
          <a:xfrm>
            <a:off x="400253" y="799411"/>
            <a:ext cx="565397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Zalesie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znaków z nazwami ulic,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przycinka drzew i krzaków,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 nawierzchni dróg.</a:t>
            </a:r>
          </a:p>
          <a:p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l-PL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Narama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wykonanie niwelacji wraz z regulacją odwodnienia,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umocnienie skarpy rowu ażurami,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progów zwalniających i znaków,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wykonanie zagospodarowania placu przy kościele,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wykonanie </a:t>
            </a:r>
            <a:r>
              <a:rPr lang="pl-PL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nasadzeń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drzew, krzewów i kwiatów,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ławek, koszy do segregacji odpadów oraz lamp LED,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urządzeń edukacyjnych,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przycinka drzew i krzaków,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 nawierzchni dróg.</a:t>
            </a:r>
          </a:p>
          <a:p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l-PL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Sieciechowice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przycinka pielęgnacyjna drzew przy przedszkolu,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usuwanie namulisk po intensywnych opadach deszczu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wykonanie </a:t>
            </a:r>
            <a:r>
              <a:rPr lang="pl-PL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nasadzeń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 kwiatów ozdobnych,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przycinka drzew i krzaków,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 nawierzchni dróg.</a:t>
            </a: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383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37D01-E3E6-3124-3392-9691A1F3F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666C464-3678-6B5C-FEA9-8FF604A2B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2DA500-9D53-26DF-6674-CD794502A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F5C2DE-75C8-7590-6435-9D226240F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C76BD5-5369-A66E-75E2-4BDD19043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id="{9D1E2C7F-7E4C-062F-2B04-87A1EB6CB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8BEE46A9-1A23-FAFF-D178-17D294ED8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456C843-368E-3DB4-0E9B-D370B88D8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DB098131-0579-8BDE-104D-D4887441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562B05C-3007-E154-9A62-F850C5D2C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2C38CA8-E361-9684-B38E-A7DCFC336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C16572-7BA1-5397-5BBC-39D7828B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543" y="609600"/>
            <a:ext cx="5026170" cy="321056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500" b="1" dirty="0">
                <a:solidFill>
                  <a:srgbClr val="FFFFFF"/>
                </a:solidFill>
              </a:rPr>
              <a:t>Remonty wykonane</a:t>
            </a:r>
            <a:br>
              <a:rPr lang="pl-PL" sz="2500" b="1" dirty="0">
                <a:solidFill>
                  <a:srgbClr val="FFFFFF"/>
                </a:solidFill>
              </a:rPr>
            </a:br>
            <a:r>
              <a:rPr lang="pl-PL" sz="2500" b="1" dirty="0">
                <a:solidFill>
                  <a:srgbClr val="FFFFFF"/>
                </a:solidFill>
              </a:rPr>
              <a:t> przez spółdzielnie na terenie poszczególnych miejscowości naszej gminy</a:t>
            </a:r>
            <a:br>
              <a:rPr lang="pl-PL" sz="2500" dirty="0">
                <a:solidFill>
                  <a:srgbClr val="FFFFFF"/>
                </a:solidFill>
              </a:rPr>
            </a:br>
            <a:endParaRPr lang="pl-PL" sz="2500" dirty="0">
              <a:solidFill>
                <a:srgbClr val="FFFFFF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A14DF27-6D37-E729-DBCE-F12A838AF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pl-PL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BE3D3BB-97F5-6AFC-D51A-F3FBF468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9028" cy="79941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9D29B8C-8D1F-5A2D-23D4-2EF07517B21A}"/>
              </a:ext>
            </a:extLst>
          </p:cNvPr>
          <p:cNvSpPr txBox="1"/>
          <p:nvPr/>
        </p:nvSpPr>
        <p:spPr>
          <a:xfrm>
            <a:off x="400253" y="799411"/>
            <a:ext cx="565397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 </a:t>
            </a:r>
            <a:r>
              <a:rPr lang="pl-PL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Widoma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malowanie kapliczki po dewastacji,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wycinka drzew przy szkole podstawowej,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znaków z nazwami ulic,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budowa obiektu sportowego wraz z bieżnią lekkoatletyczną,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tablic informacyjnych,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przycinanie drzew i krzaków,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 nawierzchni dróg.</a:t>
            </a:r>
          </a:p>
          <a:p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l-PL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Poskwitów Nowy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mebli i montaż wyposażenia,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wykonanie ogrodzenia panelowego wokół szamba,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kompleksowy remont pomieszczeń toalet w szkole,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przycinanie drzew i krzaków,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usuwanie namulisk po intensywnych opadach deszczu,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 nawierzchni dróg.</a:t>
            </a:r>
          </a:p>
          <a:p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1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Biskupice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usuwanie namulisk po intensywnych opadach deszczu,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przycinanie drzew i krzaków,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 nawierzchni dróg.</a:t>
            </a: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784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9EB0EE-AD64-4ED2-AF80-688EB0707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E4D09D0-1D34-1931-1296-692E2E655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8D41CF4-A6CA-2B81-498D-CEA859C84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9D5615-B76E-ACEC-AC8E-24285425F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B3B081-5152-DBB1-2984-8ADC6598F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id="{9A217969-7F3B-A5DC-0E08-8AF5C3DE4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136542DD-9C60-113B-E61A-1712EDE23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1270B6AA-17D5-C624-E2C0-52F02CAD8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4E8F5FF5-C639-9797-0C58-81529BEB6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03BF269-30AE-04FE-79D8-5335B00A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76DF946-21E4-014B-0C1C-8DB582226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ED1FB5-21AF-2868-BA6C-FB5EAB57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543" y="609600"/>
            <a:ext cx="5026170" cy="321056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500" b="1" dirty="0">
                <a:solidFill>
                  <a:srgbClr val="FFFFFF"/>
                </a:solidFill>
              </a:rPr>
              <a:t>Remonty wykonane</a:t>
            </a:r>
            <a:br>
              <a:rPr lang="pl-PL" sz="2500" b="1" dirty="0">
                <a:solidFill>
                  <a:srgbClr val="FFFFFF"/>
                </a:solidFill>
              </a:rPr>
            </a:br>
            <a:r>
              <a:rPr lang="pl-PL" sz="2500" b="1" dirty="0">
                <a:solidFill>
                  <a:srgbClr val="FFFFFF"/>
                </a:solidFill>
              </a:rPr>
              <a:t> przez spółdzielnie na terenie poszczególnych miejscowości naszej gminy</a:t>
            </a:r>
            <a:br>
              <a:rPr lang="pl-PL" sz="2500" dirty="0">
                <a:solidFill>
                  <a:srgbClr val="FFFFFF"/>
                </a:solidFill>
              </a:rPr>
            </a:br>
            <a:endParaRPr lang="pl-PL" sz="2500" dirty="0">
              <a:solidFill>
                <a:srgbClr val="FFFFFF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9D83CE-A068-75AC-08F5-B67C8BF28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pl-PL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pl-P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5472B51-5D60-60ED-7ADA-96644966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718" y="5896366"/>
            <a:ext cx="819028" cy="79941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9E91205-847D-4132-90C6-04C6204BE57D}"/>
              </a:ext>
            </a:extLst>
          </p:cNvPr>
          <p:cNvSpPr txBox="1"/>
          <p:nvPr/>
        </p:nvSpPr>
        <p:spPr>
          <a:xfrm>
            <a:off x="400253" y="419768"/>
            <a:ext cx="60580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Grzegorzowice Wielkie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malowanie pomieszczeń,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wymiana lamp na LED,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urządzeń rehabilitacyjnych w przedszkolu,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przycinanie drzew i krzaków,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 nawierzchni dróg.</a:t>
            </a:r>
          </a:p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l-PL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Sułkowice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malowanie wiaty przystankowej,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ławki,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malowanie wnętrza kapliczki,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zakup i montaż ławek,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przycinanie drzew i krzaków,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 nawierzchni dróg.</a:t>
            </a:r>
          </a:p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l-PL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wykonanie utwardzenia terenu z kostki betonowej,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budowa altany drewnianej,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montaż grilla wraz ze stołem i ławkami przy remizie OSP,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przycinanie drzew i krzaków,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 nawierzchni dróg.</a:t>
            </a:r>
          </a:p>
          <a:p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miejscowościach Władysław, Grzegorzowice Małe, Poskwitów Stary, Zagaje, Maszków oraz Krasieniec Stary wykonywano prace związane z:</a:t>
            </a:r>
          </a:p>
          <a:p>
            <a:pPr lvl="0"/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przycinką drzew i krzewów, utrzymaniem terenów zielonych,</a:t>
            </a:r>
          </a:p>
          <a:p>
            <a:pPr lvl="0"/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łataniem nawierzchni dróg gminnych, montażem tablic informacyjnych.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1181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1338</Words>
  <Application>Microsoft Office PowerPoint</Application>
  <PresentationFormat>Panoramiczny</PresentationFormat>
  <Paragraphs>200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Trebuchet MS</vt:lpstr>
      <vt:lpstr>Wingdings 3</vt:lpstr>
      <vt:lpstr>Faseta</vt:lpstr>
      <vt:lpstr>    Spółdzielnia Socjalna  „Nad Dłubnią”.  Sprawozdanie za okres   01.01.2025– 31.12.2025</vt:lpstr>
      <vt:lpstr>       ZATRUDNIENIE I WYPOSAŻENIE</vt:lpstr>
      <vt:lpstr>Wyniki finansowe i działalność gospodarcza </vt:lpstr>
      <vt:lpstr>W 2025 roku Spółdzielnia Socjalna realizowała następujące zlecenia stałe. </vt:lpstr>
      <vt:lpstr>Remonty wykonane  przez spółdzielnie na terenie poszczególnych miejscowości naszej gminy </vt:lpstr>
      <vt:lpstr>Remonty wykonane  przez spółdzielnie na terenie poszczególnych miejscowości naszej gminy </vt:lpstr>
      <vt:lpstr>Remonty wykonane  przez spółdzielnie na terenie poszczególnych miejscowości naszej gminy </vt:lpstr>
      <vt:lpstr>Remonty wykonane  przez spółdzielnie na terenie poszczególnych miejscowości naszej gminy </vt:lpstr>
      <vt:lpstr>Remonty wykonane  przez spółdzielnie na terenie poszczególnych miejscowości naszej gminy </vt:lpstr>
      <vt:lpstr>Prezentacja programu PowerPoint</vt:lpstr>
      <vt:lpstr>PRACE I REMONTY</vt:lpstr>
      <vt:lpstr>PRACE I REMONTY</vt:lpstr>
      <vt:lpstr>PRACE I REMONTY</vt:lpstr>
      <vt:lpstr>PRACE I REMONTY</vt:lpstr>
      <vt:lpstr>  PRACE I REMONTY -  sprzątanie Gminy Iwanowice</vt:lpstr>
      <vt:lpstr>      Działania non – profit:  - pomoc przy organizacji spływu kajakowego na rzece Dłubni,  - pomoc przy organizacji Młodzieżowych Gminnych Zawodów Strażackich w Biskupicach, - pomoc przy sadzeniu żonkili Szkolnym Kołom Caritas w ramach akcji wspierającej Hospicjum w Miechowie, - prace związane z montażem i demontażem lodowiska w Sieciechowicach,  - prace związane z transportem, montażem i demontażem namiotów z GCKiB na imprezy gminne,  - montaż iluminacji świetlnej świątecznej w Iwanowicach i Sieciechowicach, - pomoc przy organizacji Jarmarku Świątecznego w Iwanowicach,   - transport darów żywnościowych z remiz OSP z terenu naszej Gminy do punktu zbiórki  z przeznaczeniem dla osób bezdomnych mieszkających w domach prowadzonych przez siostrę Chmielewską - pomoc przy organizacji Gminnego Dnia Dziecka, - pomoc przy organizacji Imprezy regionalnej w Maszkowie.    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GCKiB-M-Swiatek</dc:creator>
  <cp:lastModifiedBy>Monika Świątek</cp:lastModifiedBy>
  <cp:revision>78</cp:revision>
  <dcterms:created xsi:type="dcterms:W3CDTF">2021-04-24T16:01:52Z</dcterms:created>
  <dcterms:modified xsi:type="dcterms:W3CDTF">2026-05-27T12:00:26Z</dcterms:modified>
</cp:coreProperties>
</file>