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30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93" r:id="rId29"/>
    <p:sldId id="289" r:id="rId30"/>
    <p:sldId id="290" r:id="rId31"/>
    <p:sldId id="291" r:id="rId32"/>
    <p:sldId id="292" r:id="rId33"/>
    <p:sldId id="304" r:id="rId34"/>
    <p:sldId id="305" r:id="rId35"/>
    <p:sldId id="294" r:id="rId36"/>
    <p:sldId id="306" r:id="rId37"/>
    <p:sldId id="307" r:id="rId38"/>
    <p:sldId id="309" r:id="rId39"/>
    <p:sldId id="295" r:id="rId40"/>
    <p:sldId id="296" r:id="rId41"/>
    <p:sldId id="297" r:id="rId42"/>
    <p:sldId id="298" r:id="rId43"/>
    <p:sldId id="299" r:id="rId44"/>
    <p:sldId id="300" r:id="rId45"/>
  </p:sldIdLst>
  <p:sldSz cx="18288000" cy="10287000"/>
  <p:notesSz cx="6858000" cy="9144000"/>
  <p:embeddedFontLst>
    <p:embeddedFont>
      <p:font typeface="Poppins" panose="00000500000000000000" pitchFamily="2" charset="-18"/>
      <p:regular r:id="rId46"/>
      <p:bold r:id="rId47"/>
      <p:italic r:id="rId48"/>
      <p:boldItalic r:id="rId49"/>
    </p:embeddedFont>
    <p:embeddedFont>
      <p:font typeface="Poppins Bold" panose="00000800000000000000" pitchFamily="2" charset="-18"/>
      <p:bold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4622" autoAdjust="0"/>
  </p:normalViewPr>
  <p:slideViewPr>
    <p:cSldViewPr>
      <p:cViewPr varScale="1">
        <p:scale>
          <a:sx n="50" d="100"/>
          <a:sy n="50" d="100"/>
        </p:scale>
        <p:origin x="427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ta R" userId="5d4e15e27c2a1aa5" providerId="LiveId" clId="{DF49BF0B-005F-4370-B707-63E6630B45AF}"/>
    <pc:docChg chg="undo custSel addSld delSld modSld sldOrd">
      <pc:chgData name="Beata R" userId="5d4e15e27c2a1aa5" providerId="LiveId" clId="{DF49BF0B-005F-4370-B707-63E6630B45AF}" dt="2026-04-28T12:39:19.582" v="2802"/>
      <pc:docMkLst>
        <pc:docMk/>
      </pc:docMkLst>
      <pc:sldChg chg="addSp modSp mod">
        <pc:chgData name="Beata R" userId="5d4e15e27c2a1aa5" providerId="LiveId" clId="{DF49BF0B-005F-4370-B707-63E6630B45AF}" dt="2026-04-28T09:50:16.891" v="37" actId="1076"/>
        <pc:sldMkLst>
          <pc:docMk/>
          <pc:sldMk cId="0" sldId="286"/>
        </pc:sldMkLst>
        <pc:spChg chg="mod">
          <ac:chgData name="Beata R" userId="5d4e15e27c2a1aa5" providerId="LiveId" clId="{DF49BF0B-005F-4370-B707-63E6630B45AF}" dt="2026-04-28T09:48:27.178" v="0"/>
          <ac:spMkLst>
            <pc:docMk/>
            <pc:sldMk cId="0" sldId="286"/>
            <ac:spMk id="4" creationId="{46B2339D-014C-5668-7CE4-6302CF55243D}"/>
          </ac:spMkLst>
        </pc:spChg>
        <pc:spChg chg="mod">
          <ac:chgData name="Beata R" userId="5d4e15e27c2a1aa5" providerId="LiveId" clId="{DF49BF0B-005F-4370-B707-63E6630B45AF}" dt="2026-04-28T09:48:27.178" v="0"/>
          <ac:spMkLst>
            <pc:docMk/>
            <pc:sldMk cId="0" sldId="286"/>
            <ac:spMk id="5" creationId="{7E0CE821-2F2E-F114-BE65-7EF9A6C48108}"/>
          </ac:spMkLst>
        </pc:spChg>
        <pc:spChg chg="mod">
          <ac:chgData name="Beata R" userId="5d4e15e27c2a1aa5" providerId="LiveId" clId="{DF49BF0B-005F-4370-B707-63E6630B45AF}" dt="2026-04-28T09:48:56.675" v="23" actId="20577"/>
          <ac:spMkLst>
            <pc:docMk/>
            <pc:sldMk cId="0" sldId="286"/>
            <ac:spMk id="7" creationId="{8B7C13B1-6DF2-592B-D4BF-E8381598C665}"/>
          </ac:spMkLst>
        </pc:spChg>
        <pc:spChg chg="mod">
          <ac:chgData name="Beata R" userId="5d4e15e27c2a1aa5" providerId="LiveId" clId="{DF49BF0B-005F-4370-B707-63E6630B45AF}" dt="2026-04-28T09:49:34.740" v="26"/>
          <ac:spMkLst>
            <pc:docMk/>
            <pc:sldMk cId="0" sldId="286"/>
            <ac:spMk id="10" creationId="{68E5F108-0D36-7619-2291-0C91EE32A1C1}"/>
          </ac:spMkLst>
        </pc:spChg>
        <pc:spChg chg="mod">
          <ac:chgData name="Beata R" userId="5d4e15e27c2a1aa5" providerId="LiveId" clId="{DF49BF0B-005F-4370-B707-63E6630B45AF}" dt="2026-04-28T09:49:34.740" v="26"/>
          <ac:spMkLst>
            <pc:docMk/>
            <pc:sldMk cId="0" sldId="286"/>
            <ac:spMk id="11" creationId="{3DBB577C-54EC-B834-5D91-E733BCFA1604}"/>
          </ac:spMkLst>
        </pc:spChg>
        <pc:spChg chg="mod">
          <ac:chgData name="Beata R" userId="5d4e15e27c2a1aa5" providerId="LiveId" clId="{DF49BF0B-005F-4370-B707-63E6630B45AF}" dt="2026-04-28T09:49:58.356" v="35" actId="20577"/>
          <ac:spMkLst>
            <pc:docMk/>
            <pc:sldMk cId="0" sldId="286"/>
            <ac:spMk id="12" creationId="{19C76205-B93C-BC7C-BF23-E55DDC1333A8}"/>
          </ac:spMkLst>
        </pc:spChg>
        <pc:spChg chg="mod">
          <ac:chgData name="Beata R" userId="5d4e15e27c2a1aa5" providerId="LiveId" clId="{DF49BF0B-005F-4370-B707-63E6630B45AF}" dt="2026-04-28T09:50:16.891" v="37" actId="1076"/>
          <ac:spMkLst>
            <pc:docMk/>
            <pc:sldMk cId="0" sldId="286"/>
            <ac:spMk id="14" creationId="{00000000-0000-0000-0000-000000000000}"/>
          </ac:spMkLst>
        </pc:spChg>
        <pc:grpChg chg="add mod">
          <ac:chgData name="Beata R" userId="5d4e15e27c2a1aa5" providerId="LiveId" clId="{DF49BF0B-005F-4370-B707-63E6630B45AF}" dt="2026-04-28T09:48:37.919" v="3" actId="1076"/>
          <ac:grpSpMkLst>
            <pc:docMk/>
            <pc:sldMk cId="0" sldId="286"/>
            <ac:grpSpMk id="2" creationId="{0B26BF26-7C84-72D6-CEFD-8EF6E93AADD2}"/>
          </ac:grpSpMkLst>
        </pc:grpChg>
        <pc:grpChg chg="mod">
          <ac:chgData name="Beata R" userId="5d4e15e27c2a1aa5" providerId="LiveId" clId="{DF49BF0B-005F-4370-B707-63E6630B45AF}" dt="2026-04-28T09:48:27.178" v="0"/>
          <ac:grpSpMkLst>
            <pc:docMk/>
            <pc:sldMk cId="0" sldId="286"/>
            <ac:grpSpMk id="3" creationId="{6C10D380-E98F-30E2-23F4-C2D32834939D}"/>
          </ac:grpSpMkLst>
        </pc:grpChg>
        <pc:grpChg chg="add mod">
          <ac:chgData name="Beata R" userId="5d4e15e27c2a1aa5" providerId="LiveId" clId="{DF49BF0B-005F-4370-B707-63E6630B45AF}" dt="2026-04-28T09:49:47.541" v="30" actId="14100"/>
          <ac:grpSpMkLst>
            <pc:docMk/>
            <pc:sldMk cId="0" sldId="286"/>
            <ac:grpSpMk id="8" creationId="{D9A7A013-9F19-9F81-77CC-904C61B61887}"/>
          </ac:grpSpMkLst>
        </pc:grpChg>
        <pc:grpChg chg="mod">
          <ac:chgData name="Beata R" userId="5d4e15e27c2a1aa5" providerId="LiveId" clId="{DF49BF0B-005F-4370-B707-63E6630B45AF}" dt="2026-04-28T09:49:34.740" v="26"/>
          <ac:grpSpMkLst>
            <pc:docMk/>
            <pc:sldMk cId="0" sldId="286"/>
            <ac:grpSpMk id="9" creationId="{8299D9DA-5235-9A2B-52D7-AF98CD5D640B}"/>
          </ac:grpSpMkLst>
        </pc:grpChg>
        <pc:graphicFrameChg chg="mod">
          <ac:chgData name="Beata R" userId="5d4e15e27c2a1aa5" providerId="LiveId" clId="{DF49BF0B-005F-4370-B707-63E6630B45AF}" dt="2026-04-28T09:49:19.173" v="25" actId="1076"/>
          <ac:graphicFrameMkLst>
            <pc:docMk/>
            <pc:sldMk cId="0" sldId="286"/>
            <ac:graphicFrameMk id="15" creationId="{830DA98D-AAE0-60E9-72DF-994F9AB4C242}"/>
          </ac:graphicFrameMkLst>
        </pc:graphicFrameChg>
      </pc:sldChg>
      <pc:sldChg chg="del">
        <pc:chgData name="Beata R" userId="5d4e15e27c2a1aa5" providerId="LiveId" clId="{DF49BF0B-005F-4370-B707-63E6630B45AF}" dt="2026-04-28T09:51:23.026" v="38" actId="2696"/>
        <pc:sldMkLst>
          <pc:docMk/>
          <pc:sldMk cId="0" sldId="287"/>
        </pc:sldMkLst>
      </pc:sldChg>
      <pc:sldChg chg="del">
        <pc:chgData name="Beata R" userId="5d4e15e27c2a1aa5" providerId="LiveId" clId="{DF49BF0B-005F-4370-B707-63E6630B45AF}" dt="2026-04-28T09:51:47.504" v="39" actId="2696"/>
        <pc:sldMkLst>
          <pc:docMk/>
          <pc:sldMk cId="0" sldId="288"/>
        </pc:sldMkLst>
      </pc:sldChg>
      <pc:sldChg chg="modSp mod">
        <pc:chgData name="Beata R" userId="5d4e15e27c2a1aa5" providerId="LiveId" clId="{DF49BF0B-005F-4370-B707-63E6630B45AF}" dt="2026-04-28T10:05:09.525" v="268" actId="1076"/>
        <pc:sldMkLst>
          <pc:docMk/>
          <pc:sldMk cId="0" sldId="289"/>
        </pc:sldMkLst>
        <pc:spChg chg="mod">
          <ac:chgData name="Beata R" userId="5d4e15e27c2a1aa5" providerId="LiveId" clId="{DF49BF0B-005F-4370-B707-63E6630B45AF}" dt="2026-04-28T10:05:09.525" v="268" actId="1076"/>
          <ac:spMkLst>
            <pc:docMk/>
            <pc:sldMk cId="0" sldId="289"/>
            <ac:spMk id="46" creationId="{00000000-0000-0000-0000-000000000000}"/>
          </ac:spMkLst>
        </pc:spChg>
      </pc:sldChg>
      <pc:sldChg chg="modSp mod">
        <pc:chgData name="Beata R" userId="5d4e15e27c2a1aa5" providerId="LiveId" clId="{DF49BF0B-005F-4370-B707-63E6630B45AF}" dt="2026-04-28T10:08:13.584" v="352" actId="6549"/>
        <pc:sldMkLst>
          <pc:docMk/>
          <pc:sldMk cId="0" sldId="290"/>
        </pc:sldMkLst>
        <pc:spChg chg="mod">
          <ac:chgData name="Beata R" userId="5d4e15e27c2a1aa5" providerId="LiveId" clId="{DF49BF0B-005F-4370-B707-63E6630B45AF}" dt="2026-04-28T10:08:13.584" v="352" actId="6549"/>
          <ac:spMkLst>
            <pc:docMk/>
            <pc:sldMk cId="0" sldId="290"/>
            <ac:spMk id="7" creationId="{00000000-0000-0000-0000-000000000000}"/>
          </ac:spMkLst>
        </pc:spChg>
      </pc:sldChg>
      <pc:sldChg chg="modSp mod">
        <pc:chgData name="Beata R" userId="5d4e15e27c2a1aa5" providerId="LiveId" clId="{DF49BF0B-005F-4370-B707-63E6630B45AF}" dt="2026-04-28T10:17:23.258" v="614" actId="20577"/>
        <pc:sldMkLst>
          <pc:docMk/>
          <pc:sldMk cId="0" sldId="291"/>
        </pc:sldMkLst>
        <pc:spChg chg="mod">
          <ac:chgData name="Beata R" userId="5d4e15e27c2a1aa5" providerId="LiveId" clId="{DF49BF0B-005F-4370-B707-63E6630B45AF}" dt="2026-04-28T10:17:23.258" v="614" actId="20577"/>
          <ac:spMkLst>
            <pc:docMk/>
            <pc:sldMk cId="0" sldId="291"/>
            <ac:spMk id="7" creationId="{00000000-0000-0000-0000-000000000000}"/>
          </ac:spMkLst>
        </pc:spChg>
      </pc:sldChg>
      <pc:sldChg chg="modSp mod">
        <pc:chgData name="Beata R" userId="5d4e15e27c2a1aa5" providerId="LiveId" clId="{DF49BF0B-005F-4370-B707-63E6630B45AF}" dt="2026-04-28T10:21:52.727" v="757" actId="14100"/>
        <pc:sldMkLst>
          <pc:docMk/>
          <pc:sldMk cId="0" sldId="292"/>
        </pc:sldMkLst>
        <pc:spChg chg="mod">
          <ac:chgData name="Beata R" userId="5d4e15e27c2a1aa5" providerId="LiveId" clId="{DF49BF0B-005F-4370-B707-63E6630B45AF}" dt="2026-04-28T10:21:48.134" v="756" actId="113"/>
          <ac:spMkLst>
            <pc:docMk/>
            <pc:sldMk cId="0" sldId="292"/>
            <ac:spMk id="7" creationId="{00000000-0000-0000-0000-000000000000}"/>
          </ac:spMkLst>
        </pc:spChg>
        <pc:spChg chg="mod">
          <ac:chgData name="Beata R" userId="5d4e15e27c2a1aa5" providerId="LiveId" clId="{DF49BF0B-005F-4370-B707-63E6630B45AF}" dt="2026-04-28T10:18:45.008" v="688" actId="20577"/>
          <ac:spMkLst>
            <pc:docMk/>
            <pc:sldMk cId="0" sldId="292"/>
            <ac:spMk id="8" creationId="{00000000-0000-0000-0000-000000000000}"/>
          </ac:spMkLst>
        </pc:spChg>
        <pc:grpChg chg="mod">
          <ac:chgData name="Beata R" userId="5d4e15e27c2a1aa5" providerId="LiveId" clId="{DF49BF0B-005F-4370-B707-63E6630B45AF}" dt="2026-04-28T10:21:52.727" v="757" actId="14100"/>
          <ac:grpSpMkLst>
            <pc:docMk/>
            <pc:sldMk cId="0" sldId="292"/>
            <ac:grpSpMk id="6" creationId="{00000000-0000-0000-0000-000000000000}"/>
          </ac:grpSpMkLst>
        </pc:grpChg>
      </pc:sldChg>
      <pc:sldChg chg="addSp modSp mod ord">
        <pc:chgData name="Beata R" userId="5d4e15e27c2a1aa5" providerId="LiveId" clId="{DF49BF0B-005F-4370-B707-63E6630B45AF}" dt="2026-04-28T12:39:19.582" v="2802"/>
        <pc:sldMkLst>
          <pc:docMk/>
          <pc:sldMk cId="0" sldId="293"/>
        </pc:sldMkLst>
        <pc:spChg chg="mod">
          <ac:chgData name="Beata R" userId="5d4e15e27c2a1aa5" providerId="LiveId" clId="{DF49BF0B-005F-4370-B707-63E6630B45AF}" dt="2026-04-28T09:59:00.397" v="195" actId="20577"/>
          <ac:spMkLst>
            <pc:docMk/>
            <pc:sldMk cId="0" sldId="293"/>
            <ac:spMk id="7" creationId="{00000000-0000-0000-0000-000000000000}"/>
          </ac:spMkLst>
        </pc:spChg>
        <pc:spChg chg="add mod">
          <ac:chgData name="Beata R" userId="5d4e15e27c2a1aa5" providerId="LiveId" clId="{DF49BF0B-005F-4370-B707-63E6630B45AF}" dt="2026-04-28T09:57:39.823" v="117" actId="6549"/>
          <ac:spMkLst>
            <pc:docMk/>
            <pc:sldMk cId="0" sldId="293"/>
            <ac:spMk id="9" creationId="{1C9564C7-7991-C665-6A2B-35DD84311F73}"/>
          </ac:spMkLst>
        </pc:spChg>
      </pc:sldChg>
      <pc:sldChg chg="addSp modSp mod">
        <pc:chgData name="Beata R" userId="5d4e15e27c2a1aa5" providerId="LiveId" clId="{DF49BF0B-005F-4370-B707-63E6630B45AF}" dt="2026-04-28T12:10:59.850" v="1778" actId="14100"/>
        <pc:sldMkLst>
          <pc:docMk/>
          <pc:sldMk cId="0" sldId="294"/>
        </pc:sldMkLst>
        <pc:spChg chg="mod">
          <ac:chgData name="Beata R" userId="5d4e15e27c2a1aa5" providerId="LiveId" clId="{DF49BF0B-005F-4370-B707-63E6630B45AF}" dt="2026-04-28T10:48:31.384" v="1318" actId="5793"/>
          <ac:spMkLst>
            <pc:docMk/>
            <pc:sldMk cId="0" sldId="294"/>
            <ac:spMk id="8" creationId="{00000000-0000-0000-0000-000000000000}"/>
          </ac:spMkLst>
        </pc:spChg>
        <pc:spChg chg="mod">
          <ac:chgData name="Beata R" userId="5d4e15e27c2a1aa5" providerId="LiveId" clId="{DF49BF0B-005F-4370-B707-63E6630B45AF}" dt="2026-04-28T10:48:55.143" v="1355" actId="20577"/>
          <ac:spMkLst>
            <pc:docMk/>
            <pc:sldMk cId="0" sldId="294"/>
            <ac:spMk id="11" creationId="{705DA7C8-BDD3-61C3-1E9E-AD0F50A6980E}"/>
          </ac:spMkLst>
        </pc:spChg>
        <pc:spChg chg="mod">
          <ac:chgData name="Beata R" userId="5d4e15e27c2a1aa5" providerId="LiveId" clId="{DF49BF0B-005F-4370-B707-63E6630B45AF}" dt="2026-04-28T10:48:32.291" v="1319"/>
          <ac:spMkLst>
            <pc:docMk/>
            <pc:sldMk cId="0" sldId="294"/>
            <ac:spMk id="12" creationId="{BE3F8DFF-CFCF-7ECA-1D87-5C63102B320E}"/>
          </ac:spMkLst>
        </pc:spChg>
        <pc:spChg chg="mod">
          <ac:chgData name="Beata R" userId="5d4e15e27c2a1aa5" providerId="LiveId" clId="{DF49BF0B-005F-4370-B707-63E6630B45AF}" dt="2026-04-28T10:48:43.176" v="1324" actId="20577"/>
          <ac:spMkLst>
            <pc:docMk/>
            <pc:sldMk cId="0" sldId="294"/>
            <ac:spMk id="13" creationId="{60EDE3D0-8661-9ACB-480F-D91E92CD7D5E}"/>
          </ac:spMkLst>
        </pc:spChg>
        <pc:grpChg chg="add mod">
          <ac:chgData name="Beata R" userId="5d4e15e27c2a1aa5" providerId="LiveId" clId="{DF49BF0B-005F-4370-B707-63E6630B45AF}" dt="2026-04-28T12:10:59.850" v="1778" actId="14100"/>
          <ac:grpSpMkLst>
            <pc:docMk/>
            <pc:sldMk cId="0" sldId="294"/>
            <ac:grpSpMk id="9" creationId="{1639837A-AE41-40E2-3993-AFFDF9702BDB}"/>
          </ac:grpSpMkLst>
        </pc:grpChg>
        <pc:grpChg chg="mod">
          <ac:chgData name="Beata R" userId="5d4e15e27c2a1aa5" providerId="LiveId" clId="{DF49BF0B-005F-4370-B707-63E6630B45AF}" dt="2026-04-28T10:48:32.291" v="1319"/>
          <ac:grpSpMkLst>
            <pc:docMk/>
            <pc:sldMk cId="0" sldId="294"/>
            <ac:grpSpMk id="10" creationId="{D68AFA42-3410-D58B-BE48-77F8EDBFEB6E}"/>
          </ac:grpSpMkLst>
        </pc:grpChg>
      </pc:sldChg>
      <pc:sldChg chg="modSp mod">
        <pc:chgData name="Beata R" userId="5d4e15e27c2a1aa5" providerId="LiveId" clId="{DF49BF0B-005F-4370-B707-63E6630B45AF}" dt="2026-04-28T11:54:00.433" v="1386" actId="20577"/>
        <pc:sldMkLst>
          <pc:docMk/>
          <pc:sldMk cId="0" sldId="295"/>
        </pc:sldMkLst>
        <pc:spChg chg="mod">
          <ac:chgData name="Beata R" userId="5d4e15e27c2a1aa5" providerId="LiveId" clId="{DF49BF0B-005F-4370-B707-63E6630B45AF}" dt="2026-04-28T11:53:35.029" v="1369" actId="20577"/>
          <ac:spMkLst>
            <pc:docMk/>
            <pc:sldMk cId="0" sldId="295"/>
            <ac:spMk id="6" creationId="{00000000-0000-0000-0000-000000000000}"/>
          </ac:spMkLst>
        </pc:spChg>
        <pc:spChg chg="mod">
          <ac:chgData name="Beata R" userId="5d4e15e27c2a1aa5" providerId="LiveId" clId="{DF49BF0B-005F-4370-B707-63E6630B45AF}" dt="2026-04-28T11:54:00.433" v="1386" actId="20577"/>
          <ac:spMkLst>
            <pc:docMk/>
            <pc:sldMk cId="0" sldId="295"/>
            <ac:spMk id="9" creationId="{00000000-0000-0000-0000-000000000000}"/>
          </ac:spMkLst>
        </pc:spChg>
        <pc:spChg chg="mod">
          <ac:chgData name="Beata R" userId="5d4e15e27c2a1aa5" providerId="LiveId" clId="{DF49BF0B-005F-4370-B707-63E6630B45AF}" dt="2026-04-28T11:53:28.242" v="1365" actId="20577"/>
          <ac:spMkLst>
            <pc:docMk/>
            <pc:sldMk cId="0" sldId="295"/>
            <ac:spMk id="12" creationId="{00000000-0000-0000-0000-000000000000}"/>
          </ac:spMkLst>
        </pc:spChg>
        <pc:spChg chg="mod">
          <ac:chgData name="Beata R" userId="5d4e15e27c2a1aa5" providerId="LiveId" clId="{DF49BF0B-005F-4370-B707-63E6630B45AF}" dt="2026-04-28T11:53:44.172" v="1371" actId="20577"/>
          <ac:spMkLst>
            <pc:docMk/>
            <pc:sldMk cId="0" sldId="295"/>
            <ac:spMk id="16" creationId="{00000000-0000-0000-0000-000000000000}"/>
          </ac:spMkLst>
        </pc:spChg>
      </pc:sldChg>
      <pc:sldChg chg="modSp mod">
        <pc:chgData name="Beata R" userId="5d4e15e27c2a1aa5" providerId="LiveId" clId="{DF49BF0B-005F-4370-B707-63E6630B45AF}" dt="2026-04-28T11:55:03.287" v="1436" actId="20577"/>
        <pc:sldMkLst>
          <pc:docMk/>
          <pc:sldMk cId="0" sldId="296"/>
        </pc:sldMkLst>
        <pc:spChg chg="mod">
          <ac:chgData name="Beata R" userId="5d4e15e27c2a1aa5" providerId="LiveId" clId="{DF49BF0B-005F-4370-B707-63E6630B45AF}" dt="2026-04-28T11:55:03.287" v="1436" actId="20577"/>
          <ac:spMkLst>
            <pc:docMk/>
            <pc:sldMk cId="0" sldId="296"/>
            <ac:spMk id="8" creationId="{00000000-0000-0000-0000-000000000000}"/>
          </ac:spMkLst>
        </pc:spChg>
      </pc:sldChg>
      <pc:sldChg chg="modSp mod">
        <pc:chgData name="Beata R" userId="5d4e15e27c2a1aa5" providerId="LiveId" clId="{DF49BF0B-005F-4370-B707-63E6630B45AF}" dt="2026-04-28T11:55:23.813" v="1443" actId="20577"/>
        <pc:sldMkLst>
          <pc:docMk/>
          <pc:sldMk cId="0" sldId="297"/>
        </pc:sldMkLst>
        <pc:spChg chg="mod">
          <ac:chgData name="Beata R" userId="5d4e15e27c2a1aa5" providerId="LiveId" clId="{DF49BF0B-005F-4370-B707-63E6630B45AF}" dt="2026-04-28T11:55:23.813" v="1443" actId="20577"/>
          <ac:spMkLst>
            <pc:docMk/>
            <pc:sldMk cId="0" sldId="297"/>
            <ac:spMk id="8" creationId="{00000000-0000-0000-0000-000000000000}"/>
          </ac:spMkLst>
        </pc:spChg>
      </pc:sldChg>
      <pc:sldChg chg="addSp delSp modSp mod">
        <pc:chgData name="Beata R" userId="5d4e15e27c2a1aa5" providerId="LiveId" clId="{DF49BF0B-005F-4370-B707-63E6630B45AF}" dt="2026-04-28T12:08:08.100" v="1776" actId="20577"/>
        <pc:sldMkLst>
          <pc:docMk/>
          <pc:sldMk cId="0" sldId="298"/>
        </pc:sldMkLst>
        <pc:spChg chg="mod">
          <ac:chgData name="Beata R" userId="5d4e15e27c2a1aa5" providerId="LiveId" clId="{DF49BF0B-005F-4370-B707-63E6630B45AF}" dt="2026-04-28T12:02:43.779" v="1493" actId="20577"/>
          <ac:spMkLst>
            <pc:docMk/>
            <pc:sldMk cId="0" sldId="298"/>
            <ac:spMk id="4" creationId="{00000000-0000-0000-0000-000000000000}"/>
          </ac:spMkLst>
        </pc:spChg>
        <pc:spChg chg="mod">
          <ac:chgData name="Beata R" userId="5d4e15e27c2a1aa5" providerId="LiveId" clId="{DF49BF0B-005F-4370-B707-63E6630B45AF}" dt="2026-04-28T12:06:45.234" v="1743" actId="20577"/>
          <ac:spMkLst>
            <pc:docMk/>
            <pc:sldMk cId="0" sldId="298"/>
            <ac:spMk id="7" creationId="{00000000-0000-0000-0000-000000000000}"/>
          </ac:spMkLst>
        </pc:spChg>
        <pc:spChg chg="mod">
          <ac:chgData name="Beata R" userId="5d4e15e27c2a1aa5" providerId="LiveId" clId="{DF49BF0B-005F-4370-B707-63E6630B45AF}" dt="2026-04-28T11:56:08.378" v="1469" actId="20577"/>
          <ac:spMkLst>
            <pc:docMk/>
            <pc:sldMk cId="0" sldId="298"/>
            <ac:spMk id="9" creationId="{00000000-0000-0000-0000-000000000000}"/>
          </ac:spMkLst>
        </pc:spChg>
        <pc:spChg chg="mod">
          <ac:chgData name="Beata R" userId="5d4e15e27c2a1aa5" providerId="LiveId" clId="{DF49BF0B-005F-4370-B707-63E6630B45AF}" dt="2026-04-28T12:03:42.211" v="1564" actId="20577"/>
          <ac:spMkLst>
            <pc:docMk/>
            <pc:sldMk cId="0" sldId="298"/>
            <ac:spMk id="12" creationId="{00000000-0000-0000-0000-000000000000}"/>
          </ac:spMkLst>
        </pc:spChg>
        <pc:spChg chg="mod">
          <ac:chgData name="Beata R" userId="5d4e15e27c2a1aa5" providerId="LiveId" clId="{DF49BF0B-005F-4370-B707-63E6630B45AF}" dt="2026-04-28T12:04:29.032" v="1645" actId="20577"/>
          <ac:spMkLst>
            <pc:docMk/>
            <pc:sldMk cId="0" sldId="298"/>
            <ac:spMk id="15" creationId="{00000000-0000-0000-0000-000000000000}"/>
          </ac:spMkLst>
        </pc:spChg>
        <pc:spChg chg="del mod">
          <ac:chgData name="Beata R" userId="5d4e15e27c2a1aa5" providerId="LiveId" clId="{DF49BF0B-005F-4370-B707-63E6630B45AF}" dt="2026-04-28T12:07:18.320" v="1745" actId="478"/>
          <ac:spMkLst>
            <pc:docMk/>
            <pc:sldMk cId="0" sldId="298"/>
            <ac:spMk id="16" creationId="{00000000-0000-0000-0000-000000000000}"/>
          </ac:spMkLst>
        </pc:spChg>
        <pc:spChg chg="del mod">
          <ac:chgData name="Beata R" userId="5d4e15e27c2a1aa5" providerId="LiveId" clId="{DF49BF0B-005F-4370-B707-63E6630B45AF}" dt="2026-04-28T12:07:20.310" v="1746" actId="478"/>
          <ac:spMkLst>
            <pc:docMk/>
            <pc:sldMk cId="0" sldId="298"/>
            <ac:spMk id="17" creationId="{00000000-0000-0000-0000-000000000000}"/>
          </ac:spMkLst>
        </pc:spChg>
        <pc:spChg chg="del mod">
          <ac:chgData name="Beata R" userId="5d4e15e27c2a1aa5" providerId="LiveId" clId="{DF49BF0B-005F-4370-B707-63E6630B45AF}" dt="2026-04-28T12:07:21.870" v="1747" actId="478"/>
          <ac:spMkLst>
            <pc:docMk/>
            <pc:sldMk cId="0" sldId="298"/>
            <ac:spMk id="18" creationId="{00000000-0000-0000-0000-000000000000}"/>
          </ac:spMkLst>
        </pc:spChg>
        <pc:spChg chg="del">
          <ac:chgData name="Beata R" userId="5d4e15e27c2a1aa5" providerId="LiveId" clId="{DF49BF0B-005F-4370-B707-63E6630B45AF}" dt="2026-04-28T12:07:25.056" v="1749" actId="478"/>
          <ac:spMkLst>
            <pc:docMk/>
            <pc:sldMk cId="0" sldId="298"/>
            <ac:spMk id="19" creationId="{00000000-0000-0000-0000-000000000000}"/>
          </ac:spMkLst>
        </pc:spChg>
        <pc:spChg chg="mod">
          <ac:chgData name="Beata R" userId="5d4e15e27c2a1aa5" providerId="LiveId" clId="{DF49BF0B-005F-4370-B707-63E6630B45AF}" dt="2026-04-28T12:04:36.987" v="1646"/>
          <ac:spMkLst>
            <pc:docMk/>
            <pc:sldMk cId="0" sldId="298"/>
            <ac:spMk id="22" creationId="{56582403-4B8F-C5FE-B545-A887A39B1B12}"/>
          </ac:spMkLst>
        </pc:spChg>
        <pc:spChg chg="mod">
          <ac:chgData name="Beata R" userId="5d4e15e27c2a1aa5" providerId="LiveId" clId="{DF49BF0B-005F-4370-B707-63E6630B45AF}" dt="2026-04-28T12:04:36.987" v="1646"/>
          <ac:spMkLst>
            <pc:docMk/>
            <pc:sldMk cId="0" sldId="298"/>
            <ac:spMk id="23" creationId="{B452A1ED-A4A4-9075-4179-083A29E06DCE}"/>
          </ac:spMkLst>
        </pc:spChg>
        <pc:spChg chg="mod">
          <ac:chgData name="Beata R" userId="5d4e15e27c2a1aa5" providerId="LiveId" clId="{DF49BF0B-005F-4370-B707-63E6630B45AF}" dt="2026-04-28T12:04:36.987" v="1646"/>
          <ac:spMkLst>
            <pc:docMk/>
            <pc:sldMk cId="0" sldId="298"/>
            <ac:spMk id="24" creationId="{A0CBB59B-478E-EF95-5525-4A15202C48D7}"/>
          </ac:spMkLst>
        </pc:spChg>
        <pc:spChg chg="mod">
          <ac:chgData name="Beata R" userId="5d4e15e27c2a1aa5" providerId="LiveId" clId="{DF49BF0B-005F-4370-B707-63E6630B45AF}" dt="2026-04-28T12:04:44.526" v="1647"/>
          <ac:spMkLst>
            <pc:docMk/>
            <pc:sldMk cId="0" sldId="298"/>
            <ac:spMk id="27" creationId="{CB6C4899-7D25-B3AA-7156-9B09ACE186BA}"/>
          </ac:spMkLst>
        </pc:spChg>
        <pc:spChg chg="mod">
          <ac:chgData name="Beata R" userId="5d4e15e27c2a1aa5" providerId="LiveId" clId="{DF49BF0B-005F-4370-B707-63E6630B45AF}" dt="2026-04-28T12:04:44.526" v="1647"/>
          <ac:spMkLst>
            <pc:docMk/>
            <pc:sldMk cId="0" sldId="298"/>
            <ac:spMk id="28" creationId="{CAFBCCC5-0A37-819A-3AAD-B1E1029A7F7E}"/>
          </ac:spMkLst>
        </pc:spChg>
        <pc:spChg chg="mod">
          <ac:chgData name="Beata R" userId="5d4e15e27c2a1aa5" providerId="LiveId" clId="{DF49BF0B-005F-4370-B707-63E6630B45AF}" dt="2026-04-28T12:04:44.526" v="1647"/>
          <ac:spMkLst>
            <pc:docMk/>
            <pc:sldMk cId="0" sldId="298"/>
            <ac:spMk id="29" creationId="{0E1C769D-3B53-4931-ACF7-8C404035F6BE}"/>
          </ac:spMkLst>
        </pc:spChg>
        <pc:spChg chg="add del mod">
          <ac:chgData name="Beata R" userId="5d4e15e27c2a1aa5" providerId="LiveId" clId="{DF49BF0B-005F-4370-B707-63E6630B45AF}" dt="2026-04-28T12:07:23.642" v="1748" actId="478"/>
          <ac:spMkLst>
            <pc:docMk/>
            <pc:sldMk cId="0" sldId="298"/>
            <ac:spMk id="30" creationId="{B4B6FA47-7B42-BC7F-B13E-2BE158A18FD1}"/>
          </ac:spMkLst>
        </pc:spChg>
        <pc:spChg chg="add mod">
          <ac:chgData name="Beata R" userId="5d4e15e27c2a1aa5" providerId="LiveId" clId="{DF49BF0B-005F-4370-B707-63E6630B45AF}" dt="2026-04-28T12:05:07.247" v="1652"/>
          <ac:spMkLst>
            <pc:docMk/>
            <pc:sldMk cId="0" sldId="298"/>
            <ac:spMk id="31" creationId="{3CF01389-CEC1-DF70-21CE-7C34D2C674EB}"/>
          </ac:spMkLst>
        </pc:spChg>
        <pc:spChg chg="mod">
          <ac:chgData name="Beata R" userId="5d4e15e27c2a1aa5" providerId="LiveId" clId="{DF49BF0B-005F-4370-B707-63E6630B45AF}" dt="2026-04-28T12:05:21.919" v="1653"/>
          <ac:spMkLst>
            <pc:docMk/>
            <pc:sldMk cId="0" sldId="298"/>
            <ac:spMk id="33" creationId="{8C790077-C7F6-DEB6-CCC2-AC6E3DC3E5E1}"/>
          </ac:spMkLst>
        </pc:spChg>
        <pc:spChg chg="mod">
          <ac:chgData name="Beata R" userId="5d4e15e27c2a1aa5" providerId="LiveId" clId="{DF49BF0B-005F-4370-B707-63E6630B45AF}" dt="2026-04-28T12:06:29.425" v="1730" actId="1076"/>
          <ac:spMkLst>
            <pc:docMk/>
            <pc:sldMk cId="0" sldId="298"/>
            <ac:spMk id="34" creationId="{069FEB0F-261E-99B7-EEF0-CAD76E223236}"/>
          </ac:spMkLst>
        </pc:spChg>
        <pc:spChg chg="mod">
          <ac:chgData name="Beata R" userId="5d4e15e27c2a1aa5" providerId="LiveId" clId="{DF49BF0B-005F-4370-B707-63E6630B45AF}" dt="2026-04-28T12:06:37.735" v="1731"/>
          <ac:spMkLst>
            <pc:docMk/>
            <pc:sldMk cId="0" sldId="298"/>
            <ac:spMk id="36" creationId="{C26D6D2C-172D-7265-A529-79A7009A0379}"/>
          </ac:spMkLst>
        </pc:spChg>
        <pc:spChg chg="mod">
          <ac:chgData name="Beata R" userId="5d4e15e27c2a1aa5" providerId="LiveId" clId="{DF49BF0B-005F-4370-B707-63E6630B45AF}" dt="2026-04-28T12:06:37.735" v="1731"/>
          <ac:spMkLst>
            <pc:docMk/>
            <pc:sldMk cId="0" sldId="298"/>
            <ac:spMk id="37" creationId="{867EA6E3-DA82-7EC5-D6FC-DC7342C5CA84}"/>
          </ac:spMkLst>
        </pc:spChg>
        <pc:spChg chg="mod">
          <ac:chgData name="Beata R" userId="5d4e15e27c2a1aa5" providerId="LiveId" clId="{DF49BF0B-005F-4370-B707-63E6630B45AF}" dt="2026-04-28T12:07:52.327" v="1756"/>
          <ac:spMkLst>
            <pc:docMk/>
            <pc:sldMk cId="0" sldId="298"/>
            <ac:spMk id="39" creationId="{9EFA9164-FC19-8D6F-CBCF-E8D588D0E893}"/>
          </ac:spMkLst>
        </pc:spChg>
        <pc:spChg chg="mod">
          <ac:chgData name="Beata R" userId="5d4e15e27c2a1aa5" providerId="LiveId" clId="{DF49BF0B-005F-4370-B707-63E6630B45AF}" dt="2026-04-28T12:08:08.100" v="1776" actId="20577"/>
          <ac:spMkLst>
            <pc:docMk/>
            <pc:sldMk cId="0" sldId="298"/>
            <ac:spMk id="40" creationId="{D9B4A921-20BC-B1C6-B988-278FD5C7C107}"/>
          </ac:spMkLst>
        </pc:spChg>
        <pc:grpChg chg="mod">
          <ac:chgData name="Beata R" userId="5d4e15e27c2a1aa5" providerId="LiveId" clId="{DF49BF0B-005F-4370-B707-63E6630B45AF}" dt="2026-04-28T12:07:28.582" v="1750" actId="1076"/>
          <ac:grpSpMkLst>
            <pc:docMk/>
            <pc:sldMk cId="0" sldId="298"/>
            <ac:grpSpMk id="2" creationId="{00000000-0000-0000-0000-000000000000}"/>
          </ac:grpSpMkLst>
        </pc:grpChg>
        <pc:grpChg chg="mod">
          <ac:chgData name="Beata R" userId="5d4e15e27c2a1aa5" providerId="LiveId" clId="{DF49BF0B-005F-4370-B707-63E6630B45AF}" dt="2026-04-28T12:07:47.698" v="1755" actId="1076"/>
          <ac:grpSpMkLst>
            <pc:docMk/>
            <pc:sldMk cId="0" sldId="298"/>
            <ac:grpSpMk id="5" creationId="{00000000-0000-0000-0000-000000000000}"/>
          </ac:grpSpMkLst>
        </pc:grpChg>
        <pc:grpChg chg="mod">
          <ac:chgData name="Beata R" userId="5d4e15e27c2a1aa5" providerId="LiveId" clId="{DF49BF0B-005F-4370-B707-63E6630B45AF}" dt="2026-04-28T12:07:36.412" v="1752" actId="1076"/>
          <ac:grpSpMkLst>
            <pc:docMk/>
            <pc:sldMk cId="0" sldId="298"/>
            <ac:grpSpMk id="10" creationId="{00000000-0000-0000-0000-000000000000}"/>
          </ac:grpSpMkLst>
        </pc:grpChg>
        <pc:grpChg chg="mod">
          <ac:chgData name="Beata R" userId="5d4e15e27c2a1aa5" providerId="LiveId" clId="{DF49BF0B-005F-4370-B707-63E6630B45AF}" dt="2026-04-28T12:07:40.111" v="1753" actId="1076"/>
          <ac:grpSpMkLst>
            <pc:docMk/>
            <pc:sldMk cId="0" sldId="298"/>
            <ac:grpSpMk id="13" creationId="{00000000-0000-0000-0000-000000000000}"/>
          </ac:grpSpMkLst>
        </pc:grpChg>
        <pc:grpChg chg="add mod">
          <ac:chgData name="Beata R" userId="5d4e15e27c2a1aa5" providerId="LiveId" clId="{DF49BF0B-005F-4370-B707-63E6630B45AF}" dt="2026-04-28T12:04:36.987" v="1646"/>
          <ac:grpSpMkLst>
            <pc:docMk/>
            <pc:sldMk cId="0" sldId="298"/>
            <ac:grpSpMk id="20" creationId="{B87A2F3B-1F02-42D5-B48F-13C3644388F0}"/>
          </ac:grpSpMkLst>
        </pc:grpChg>
        <pc:grpChg chg="mod">
          <ac:chgData name="Beata R" userId="5d4e15e27c2a1aa5" providerId="LiveId" clId="{DF49BF0B-005F-4370-B707-63E6630B45AF}" dt="2026-04-28T12:04:36.987" v="1646"/>
          <ac:grpSpMkLst>
            <pc:docMk/>
            <pc:sldMk cId="0" sldId="298"/>
            <ac:grpSpMk id="21" creationId="{15E380FC-9FDB-2740-E287-1E074C4E5337}"/>
          </ac:grpSpMkLst>
        </pc:grpChg>
        <pc:grpChg chg="add del mod">
          <ac:chgData name="Beata R" userId="5d4e15e27c2a1aa5" providerId="LiveId" clId="{DF49BF0B-005F-4370-B707-63E6630B45AF}" dt="2026-04-28T12:04:50.575" v="1649" actId="478"/>
          <ac:grpSpMkLst>
            <pc:docMk/>
            <pc:sldMk cId="0" sldId="298"/>
            <ac:grpSpMk id="25" creationId="{C9AE9A9B-B66F-0B8B-1F7D-87556E966442}"/>
          </ac:grpSpMkLst>
        </pc:grpChg>
        <pc:grpChg chg="mod">
          <ac:chgData name="Beata R" userId="5d4e15e27c2a1aa5" providerId="LiveId" clId="{DF49BF0B-005F-4370-B707-63E6630B45AF}" dt="2026-04-28T12:04:44.526" v="1647"/>
          <ac:grpSpMkLst>
            <pc:docMk/>
            <pc:sldMk cId="0" sldId="298"/>
            <ac:grpSpMk id="26" creationId="{650492B1-202A-D6B3-C35D-F5519389522A}"/>
          </ac:grpSpMkLst>
        </pc:grpChg>
        <pc:grpChg chg="add mod">
          <ac:chgData name="Beata R" userId="5d4e15e27c2a1aa5" providerId="LiveId" clId="{DF49BF0B-005F-4370-B707-63E6630B45AF}" dt="2026-04-28T12:07:44.570" v="1754" actId="1076"/>
          <ac:grpSpMkLst>
            <pc:docMk/>
            <pc:sldMk cId="0" sldId="298"/>
            <ac:grpSpMk id="32" creationId="{823E6C37-EE45-F477-02D6-10577173E4F6}"/>
          </ac:grpSpMkLst>
        </pc:grpChg>
        <pc:grpChg chg="add mod">
          <ac:chgData name="Beata R" userId="5d4e15e27c2a1aa5" providerId="LiveId" clId="{DF49BF0B-005F-4370-B707-63E6630B45AF}" dt="2026-04-28T12:07:32.811" v="1751" actId="1076"/>
          <ac:grpSpMkLst>
            <pc:docMk/>
            <pc:sldMk cId="0" sldId="298"/>
            <ac:grpSpMk id="35" creationId="{CFF91B44-5057-4389-D593-AD0E10B92689}"/>
          </ac:grpSpMkLst>
        </pc:grpChg>
        <pc:grpChg chg="add mod">
          <ac:chgData name="Beata R" userId="5d4e15e27c2a1aa5" providerId="LiveId" clId="{DF49BF0B-005F-4370-B707-63E6630B45AF}" dt="2026-04-28T12:07:57.647" v="1757" actId="1076"/>
          <ac:grpSpMkLst>
            <pc:docMk/>
            <pc:sldMk cId="0" sldId="298"/>
            <ac:grpSpMk id="38" creationId="{8B20F9A3-180F-19AA-5DA0-5E51A4D38358}"/>
          </ac:grpSpMkLst>
        </pc:grpChg>
      </pc:sldChg>
      <pc:sldChg chg="modSp add mod">
        <pc:chgData name="Beata R" userId="5d4e15e27c2a1aa5" providerId="LiveId" clId="{DF49BF0B-005F-4370-B707-63E6630B45AF}" dt="2026-04-28T10:30:44.010" v="1221" actId="115"/>
        <pc:sldMkLst>
          <pc:docMk/>
          <pc:sldMk cId="3201309577" sldId="304"/>
        </pc:sldMkLst>
        <pc:spChg chg="mod">
          <ac:chgData name="Beata R" userId="5d4e15e27c2a1aa5" providerId="LiveId" clId="{DF49BF0B-005F-4370-B707-63E6630B45AF}" dt="2026-04-28T10:30:44.010" v="1221" actId="115"/>
          <ac:spMkLst>
            <pc:docMk/>
            <pc:sldMk cId="3201309577" sldId="304"/>
            <ac:spMk id="7" creationId="{4AA127FE-D75F-1886-0BBE-C525A39BF378}"/>
          </ac:spMkLst>
        </pc:spChg>
        <pc:spChg chg="mod">
          <ac:chgData name="Beata R" userId="5d4e15e27c2a1aa5" providerId="LiveId" clId="{DF49BF0B-005F-4370-B707-63E6630B45AF}" dt="2026-04-28T10:26:44.371" v="865" actId="255"/>
          <ac:spMkLst>
            <pc:docMk/>
            <pc:sldMk cId="3201309577" sldId="304"/>
            <ac:spMk id="8" creationId="{E4D71878-5CD3-1C29-B0A7-ED352576780C}"/>
          </ac:spMkLst>
        </pc:spChg>
        <pc:grpChg chg="mod">
          <ac:chgData name="Beata R" userId="5d4e15e27c2a1aa5" providerId="LiveId" clId="{DF49BF0B-005F-4370-B707-63E6630B45AF}" dt="2026-04-28T10:26:51.273" v="866" actId="14100"/>
          <ac:grpSpMkLst>
            <pc:docMk/>
            <pc:sldMk cId="3201309577" sldId="304"/>
            <ac:grpSpMk id="6" creationId="{AD3FE833-044E-47A2-EB10-6DFE8401EDDB}"/>
          </ac:grpSpMkLst>
        </pc:grpChg>
      </pc:sldChg>
      <pc:sldChg chg="modSp add mod">
        <pc:chgData name="Beata R" userId="5d4e15e27c2a1aa5" providerId="LiveId" clId="{DF49BF0B-005F-4370-B707-63E6630B45AF}" dt="2026-04-28T10:33:30.572" v="1273" actId="20577"/>
        <pc:sldMkLst>
          <pc:docMk/>
          <pc:sldMk cId="2962917473" sldId="305"/>
        </pc:sldMkLst>
        <pc:spChg chg="mod">
          <ac:chgData name="Beata R" userId="5d4e15e27c2a1aa5" providerId="LiveId" clId="{DF49BF0B-005F-4370-B707-63E6630B45AF}" dt="2026-04-28T10:33:30.572" v="1273" actId="20577"/>
          <ac:spMkLst>
            <pc:docMk/>
            <pc:sldMk cId="2962917473" sldId="305"/>
            <ac:spMk id="7" creationId="{E88E3518-F10E-E91D-0EAC-53B9C12E57B3}"/>
          </ac:spMkLst>
        </pc:spChg>
        <pc:spChg chg="mod">
          <ac:chgData name="Beata R" userId="5d4e15e27c2a1aa5" providerId="LiveId" clId="{DF49BF0B-005F-4370-B707-63E6630B45AF}" dt="2026-04-28T10:32:56.231" v="1246" actId="20578"/>
          <ac:spMkLst>
            <pc:docMk/>
            <pc:sldMk cId="2962917473" sldId="305"/>
            <ac:spMk id="8" creationId="{5E89DC23-FFA0-4FF4-DB7B-ADD8AA98B20E}"/>
          </ac:spMkLst>
        </pc:spChg>
        <pc:grpChg chg="mod">
          <ac:chgData name="Beata R" userId="5d4e15e27c2a1aa5" providerId="LiveId" clId="{DF49BF0B-005F-4370-B707-63E6630B45AF}" dt="2026-04-28T10:32:56.231" v="1246" actId="20578"/>
          <ac:grpSpMkLst>
            <pc:docMk/>
            <pc:sldMk cId="2962917473" sldId="305"/>
            <ac:grpSpMk id="6" creationId="{22E36526-2A09-BC56-5BC9-C2B019E823E1}"/>
          </ac:grpSpMkLst>
        </pc:grpChg>
      </pc:sldChg>
      <pc:sldChg chg="modSp add mod ord">
        <pc:chgData name="Beata R" userId="5d4e15e27c2a1aa5" providerId="LiveId" clId="{DF49BF0B-005F-4370-B707-63E6630B45AF}" dt="2026-04-28T12:15:16.351" v="1887" actId="1076"/>
        <pc:sldMkLst>
          <pc:docMk/>
          <pc:sldMk cId="3559552497" sldId="306"/>
        </pc:sldMkLst>
        <pc:spChg chg="mod">
          <ac:chgData name="Beata R" userId="5d4e15e27c2a1aa5" providerId="LiveId" clId="{DF49BF0B-005F-4370-B707-63E6630B45AF}" dt="2026-04-28T12:15:16.351" v="1887" actId="1076"/>
          <ac:spMkLst>
            <pc:docMk/>
            <pc:sldMk cId="3559552497" sldId="306"/>
            <ac:spMk id="4" creationId="{83C74857-8940-F599-942C-963599E90C36}"/>
          </ac:spMkLst>
        </pc:spChg>
      </pc:sldChg>
      <pc:sldChg chg="modSp add mod ord">
        <pc:chgData name="Beata R" userId="5d4e15e27c2a1aa5" providerId="LiveId" clId="{DF49BF0B-005F-4370-B707-63E6630B45AF}" dt="2026-04-28T12:17:44.235" v="2000" actId="1076"/>
        <pc:sldMkLst>
          <pc:docMk/>
          <pc:sldMk cId="1371174062" sldId="307"/>
        </pc:sldMkLst>
        <pc:spChg chg="mod">
          <ac:chgData name="Beata R" userId="5d4e15e27c2a1aa5" providerId="LiveId" clId="{DF49BF0B-005F-4370-B707-63E6630B45AF}" dt="2026-04-28T12:17:22.628" v="1999" actId="20577"/>
          <ac:spMkLst>
            <pc:docMk/>
            <pc:sldMk cId="1371174062" sldId="307"/>
            <ac:spMk id="7" creationId="{87086CB7-414D-88CE-5208-726CF4DD4D20}"/>
          </ac:spMkLst>
        </pc:spChg>
        <pc:spChg chg="mod">
          <ac:chgData name="Beata R" userId="5d4e15e27c2a1aa5" providerId="LiveId" clId="{DF49BF0B-005F-4370-B707-63E6630B45AF}" dt="2026-04-28T12:16:11.696" v="1912" actId="14100"/>
          <ac:spMkLst>
            <pc:docMk/>
            <pc:sldMk cId="1371174062" sldId="307"/>
            <ac:spMk id="8" creationId="{111B6BAD-115F-CBE8-1F12-AD3A673BFAB3}"/>
          </ac:spMkLst>
        </pc:spChg>
        <pc:grpChg chg="mod">
          <ac:chgData name="Beata R" userId="5d4e15e27c2a1aa5" providerId="LiveId" clId="{DF49BF0B-005F-4370-B707-63E6630B45AF}" dt="2026-04-28T12:17:44.235" v="2000" actId="1076"/>
          <ac:grpSpMkLst>
            <pc:docMk/>
            <pc:sldMk cId="1371174062" sldId="307"/>
            <ac:grpSpMk id="6" creationId="{689ADC79-4BFC-2B38-0172-DB99574126EC}"/>
          </ac:grpSpMkLst>
        </pc:grpChg>
      </pc:sldChg>
      <pc:sldChg chg="modSp add del mod">
        <pc:chgData name="Beata R" userId="5d4e15e27c2a1aa5" providerId="LiveId" clId="{DF49BF0B-005F-4370-B707-63E6630B45AF}" dt="2026-04-28T12:32:25.981" v="2800" actId="2696"/>
        <pc:sldMkLst>
          <pc:docMk/>
          <pc:sldMk cId="3779853832" sldId="308"/>
        </pc:sldMkLst>
        <pc:spChg chg="mod">
          <ac:chgData name="Beata R" userId="5d4e15e27c2a1aa5" providerId="LiveId" clId="{DF49BF0B-005F-4370-B707-63E6630B45AF}" dt="2026-04-28T12:21:18.760" v="2281" actId="20577"/>
          <ac:spMkLst>
            <pc:docMk/>
            <pc:sldMk cId="3779853832" sldId="308"/>
            <ac:spMk id="7" creationId="{3337C9BD-6C1C-E587-AD47-BD6496C46CE1}"/>
          </ac:spMkLst>
        </pc:spChg>
        <pc:spChg chg="mod">
          <ac:chgData name="Beata R" userId="5d4e15e27c2a1aa5" providerId="LiveId" clId="{DF49BF0B-005F-4370-B707-63E6630B45AF}" dt="2026-04-28T12:18:10.304" v="2031" actId="20577"/>
          <ac:spMkLst>
            <pc:docMk/>
            <pc:sldMk cId="3779853832" sldId="308"/>
            <ac:spMk id="8" creationId="{024310F5-AE80-2676-D62B-DAF655824624}"/>
          </ac:spMkLst>
        </pc:spChg>
      </pc:sldChg>
      <pc:sldChg chg="addSp delSp modSp add mod ord">
        <pc:chgData name="Beata R" userId="5d4e15e27c2a1aa5" providerId="LiveId" clId="{DF49BF0B-005F-4370-B707-63E6630B45AF}" dt="2026-04-28T12:29:21.081" v="2799" actId="20577"/>
        <pc:sldMkLst>
          <pc:docMk/>
          <pc:sldMk cId="1393610026" sldId="309"/>
        </pc:sldMkLst>
        <pc:spChg chg="del">
          <ac:chgData name="Beata R" userId="5d4e15e27c2a1aa5" providerId="LiveId" clId="{DF49BF0B-005F-4370-B707-63E6630B45AF}" dt="2026-04-28T12:22:13.145" v="2285" actId="478"/>
          <ac:spMkLst>
            <pc:docMk/>
            <pc:sldMk cId="1393610026" sldId="309"/>
            <ac:spMk id="2" creationId="{19CEDBB9-8A31-D78C-839F-8EF420B99FCD}"/>
          </ac:spMkLst>
        </pc:spChg>
        <pc:spChg chg="mod">
          <ac:chgData name="Beata R" userId="5d4e15e27c2a1aa5" providerId="LiveId" clId="{DF49BF0B-005F-4370-B707-63E6630B45AF}" dt="2026-04-28T12:29:21.081" v="2799" actId="20577"/>
          <ac:spMkLst>
            <pc:docMk/>
            <pc:sldMk cId="1393610026" sldId="309"/>
            <ac:spMk id="4" creationId="{1862B95D-A175-1A5E-37C5-FB12F7CA8E40}"/>
          </ac:spMkLst>
        </pc:spChg>
        <pc:spChg chg="mod">
          <ac:chgData name="Beata R" userId="5d4e15e27c2a1aa5" providerId="LiveId" clId="{DF49BF0B-005F-4370-B707-63E6630B45AF}" dt="2026-04-28T12:22:34.106" v="2292" actId="403"/>
          <ac:spMkLst>
            <pc:docMk/>
            <pc:sldMk cId="1393610026" sldId="309"/>
            <ac:spMk id="5" creationId="{024C31FC-9002-29BE-EC29-D9DF55FC113F}"/>
          </ac:spMkLst>
        </pc:spChg>
        <pc:spChg chg="del">
          <ac:chgData name="Beata R" userId="5d4e15e27c2a1aa5" providerId="LiveId" clId="{DF49BF0B-005F-4370-B707-63E6630B45AF}" dt="2026-04-28T12:22:16.124" v="2286" actId="478"/>
          <ac:spMkLst>
            <pc:docMk/>
            <pc:sldMk cId="1393610026" sldId="309"/>
            <ac:spMk id="18" creationId="{2A10ADB9-753B-EBFF-42AB-BD0DDFCDB10C}"/>
          </ac:spMkLst>
        </pc:spChg>
        <pc:grpChg chg="add mod">
          <ac:chgData name="Beata R" userId="5d4e15e27c2a1aa5" providerId="LiveId" clId="{DF49BF0B-005F-4370-B707-63E6630B45AF}" dt="2026-04-28T12:28:30.971" v="2735" actId="14100"/>
          <ac:grpSpMkLst>
            <pc:docMk/>
            <pc:sldMk cId="1393610026" sldId="309"/>
            <ac:grpSpMk id="3" creationId="{6D369DC5-1017-0EEF-D563-9243EC2C523C}"/>
          </ac:grpSpMkLst>
        </pc:grpChg>
        <pc:grpChg chg="del">
          <ac:chgData name="Beata R" userId="5d4e15e27c2a1aa5" providerId="LiveId" clId="{DF49BF0B-005F-4370-B707-63E6630B45AF}" dt="2026-04-28T12:22:17.731" v="2287" actId="478"/>
          <ac:grpSpMkLst>
            <pc:docMk/>
            <pc:sldMk cId="1393610026" sldId="309"/>
            <ac:grpSpMk id="13" creationId="{618EB793-E207-16E4-9612-5F4E4E2EA98C}"/>
          </ac:grpSpMkLst>
        </pc:grpChg>
      </pc:sldChg>
    </pc:docChg>
  </pc:docChgLst>
  <pc:docChgLst>
    <pc:chgData name="GOPS Iwanowice" userId="a1fd0eede3848f7f" providerId="LiveId" clId="{21991450-A7F3-41E5-8F5A-FA96D1408289}"/>
    <pc:docChg chg="modSld">
      <pc:chgData name="GOPS Iwanowice" userId="a1fd0eede3848f7f" providerId="LiveId" clId="{21991450-A7F3-41E5-8F5A-FA96D1408289}" dt="2026-04-29T20:02:13.499" v="3" actId="113"/>
      <pc:docMkLst>
        <pc:docMk/>
      </pc:docMkLst>
      <pc:sldChg chg="modSp mod">
        <pc:chgData name="GOPS Iwanowice" userId="a1fd0eede3848f7f" providerId="LiveId" clId="{21991450-A7F3-41E5-8F5A-FA96D1408289}" dt="2026-04-29T20:02:13.499" v="3" actId="113"/>
        <pc:sldMkLst>
          <pc:docMk/>
          <pc:sldMk cId="0" sldId="297"/>
        </pc:sldMkLst>
        <pc:spChg chg="mod">
          <ac:chgData name="GOPS Iwanowice" userId="a1fd0eede3848f7f" providerId="LiveId" clId="{21991450-A7F3-41E5-8F5A-FA96D1408289}" dt="2026-04-29T20:02:13.499" v="3" actId="113"/>
          <ac:spMkLst>
            <pc:docMk/>
            <pc:sldMk cId="0" sldId="297"/>
            <ac:spMk id="8" creationId="{00000000-0000-0000-0000-000000000000}"/>
          </ac:spMkLst>
        </pc:spChg>
      </pc:sldChg>
      <pc:sldChg chg="modSp mod">
        <pc:chgData name="GOPS Iwanowice" userId="a1fd0eede3848f7f" providerId="LiveId" clId="{21991450-A7F3-41E5-8F5A-FA96D1408289}" dt="2026-04-29T20:01:59.468" v="1" actId="20577"/>
        <pc:sldMkLst>
          <pc:docMk/>
          <pc:sldMk cId="0" sldId="298"/>
        </pc:sldMkLst>
        <pc:spChg chg="mod">
          <ac:chgData name="GOPS Iwanowice" userId="a1fd0eede3848f7f" providerId="LiveId" clId="{21991450-A7F3-41E5-8F5A-FA96D1408289}" dt="2026-04-29T20:01:59.468" v="1" actId="20577"/>
          <ac:spMkLst>
            <pc:docMk/>
            <pc:sldMk cId="0" sldId="298"/>
            <ac:spMk id="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10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910131">
            <a:off x="5906294" y="2536348"/>
            <a:ext cx="23300020" cy="7015990"/>
            <a:chOff x="0" y="0"/>
            <a:chExt cx="7881735" cy="2373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81735" cy="2373310"/>
            </a:xfrm>
            <a:custGeom>
              <a:avLst/>
              <a:gdLst/>
              <a:ahLst/>
              <a:cxnLst/>
              <a:rect l="l" t="t" r="r" b="b"/>
              <a:pathLst>
                <a:path w="7881735" h="2373310">
                  <a:moveTo>
                    <a:pt x="0" y="0"/>
                  </a:moveTo>
                  <a:lnTo>
                    <a:pt x="7881735" y="0"/>
                  </a:lnTo>
                  <a:lnTo>
                    <a:pt x="7881735" y="2373310"/>
                  </a:lnTo>
                  <a:lnTo>
                    <a:pt x="0" y="23733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/>
          <p:nvPr/>
        </p:nvGrpSpPr>
        <p:grpSpPr>
          <a:xfrm rot="-3910131">
            <a:off x="63853" y="3762630"/>
            <a:ext cx="23300020" cy="3958269"/>
            <a:chOff x="0" y="0"/>
            <a:chExt cx="7881735" cy="13389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881735" cy="1338970"/>
            </a:xfrm>
            <a:custGeom>
              <a:avLst/>
              <a:gdLst/>
              <a:ahLst/>
              <a:cxnLst/>
              <a:rect l="l" t="t" r="r" b="b"/>
              <a:pathLst>
                <a:path w="7881735" h="1338970">
                  <a:moveTo>
                    <a:pt x="0" y="0"/>
                  </a:moveTo>
                  <a:lnTo>
                    <a:pt x="7881735" y="0"/>
                  </a:lnTo>
                  <a:lnTo>
                    <a:pt x="7881735" y="1338970"/>
                  </a:lnTo>
                  <a:lnTo>
                    <a:pt x="0" y="1338970"/>
                  </a:lnTo>
                  <a:close/>
                </a:path>
              </a:pathLst>
            </a:custGeom>
            <a:solidFill>
              <a:srgbClr val="65212A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6" name="Freeform 6"/>
          <p:cNvSpPr/>
          <p:nvPr/>
        </p:nvSpPr>
        <p:spPr>
          <a:xfrm>
            <a:off x="1028700" y="1028700"/>
            <a:ext cx="1036615" cy="1141227"/>
          </a:xfrm>
          <a:custGeom>
            <a:avLst/>
            <a:gdLst/>
            <a:ahLst/>
            <a:cxnLst/>
            <a:rect l="l" t="t" r="r" b="b"/>
            <a:pathLst>
              <a:path w="1036615" h="1141227">
                <a:moveTo>
                  <a:pt x="0" y="0"/>
                </a:moveTo>
                <a:lnTo>
                  <a:pt x="1036615" y="0"/>
                </a:lnTo>
                <a:lnTo>
                  <a:pt x="1036615" y="1141227"/>
                </a:lnTo>
                <a:lnTo>
                  <a:pt x="0" y="11412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/>
          <p:cNvSpPr/>
          <p:nvPr/>
        </p:nvSpPr>
        <p:spPr>
          <a:xfrm>
            <a:off x="16553286" y="8039101"/>
            <a:ext cx="896514" cy="1219200"/>
          </a:xfrm>
          <a:custGeom>
            <a:avLst/>
            <a:gdLst/>
            <a:ahLst/>
            <a:cxnLst/>
            <a:rect l="l" t="t" r="r" b="b"/>
            <a:pathLst>
              <a:path w="706014" h="1141227">
                <a:moveTo>
                  <a:pt x="0" y="0"/>
                </a:moveTo>
                <a:lnTo>
                  <a:pt x="706014" y="0"/>
                </a:lnTo>
                <a:lnTo>
                  <a:pt x="706014" y="1141227"/>
                </a:lnTo>
                <a:lnTo>
                  <a:pt x="0" y="11412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8" name="Group 8"/>
          <p:cNvGrpSpPr/>
          <p:nvPr/>
        </p:nvGrpSpPr>
        <p:grpSpPr>
          <a:xfrm>
            <a:off x="1028700" y="5173061"/>
            <a:ext cx="10579100" cy="4516524"/>
            <a:chOff x="0" y="-161925"/>
            <a:chExt cx="14105467" cy="6022031"/>
          </a:xfrm>
        </p:grpSpPr>
        <p:sp>
          <p:nvSpPr>
            <p:cNvPr id="9" name="TextBox 9"/>
            <p:cNvSpPr txBox="1"/>
            <p:nvPr/>
          </p:nvSpPr>
          <p:spPr>
            <a:xfrm>
              <a:off x="0" y="-161925"/>
              <a:ext cx="14105467" cy="23752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734"/>
                </a:lnSpc>
              </a:pPr>
              <a:r>
                <a:rPr lang="en-US" sz="10900" b="1" spc="-545" dirty="0">
                  <a:solidFill>
                    <a:srgbClr val="FFFFF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SPRAWOZDANIE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481746"/>
              <a:ext cx="14105467" cy="33783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</a:pPr>
              <a:r>
                <a:rPr lang="en-US" sz="3600" dirty="0">
                  <a:solidFill>
                    <a:srgbClr val="FFFFFF"/>
                  </a:solidFill>
                  <a:latin typeface="Poppins" pitchFamily="2" charset="-18"/>
                  <a:ea typeface="Garet"/>
                  <a:cs typeface="Poppins" pitchFamily="2" charset="-18"/>
                  <a:sym typeface="Garet"/>
                </a:rPr>
                <a:t>Z DZIAŁALNOŚCI </a:t>
              </a:r>
              <a:endParaRPr lang="pl-PL" sz="3600" dirty="0">
                <a:solidFill>
                  <a:srgbClr val="FFFFFF"/>
                </a:solidFill>
                <a:latin typeface="Poppins" pitchFamily="2" charset="-18"/>
                <a:ea typeface="Garet"/>
                <a:cs typeface="Poppins" pitchFamily="2" charset="-18"/>
                <a:sym typeface="Garet"/>
              </a:endParaRPr>
            </a:p>
            <a:p>
              <a:pPr algn="l">
                <a:lnSpc>
                  <a:spcPts val="5040"/>
                </a:lnSpc>
              </a:pPr>
              <a:r>
                <a:rPr lang="pl-PL" sz="3600" dirty="0">
                  <a:solidFill>
                    <a:srgbClr val="FFFFFF"/>
                  </a:solidFill>
                  <a:latin typeface="Poppins" pitchFamily="2" charset="-18"/>
                  <a:ea typeface="Garet"/>
                  <a:cs typeface="Poppins" pitchFamily="2" charset="-18"/>
                  <a:sym typeface="Garet"/>
                </a:rPr>
                <a:t>GMINNEGO </a:t>
              </a:r>
              <a:r>
                <a:rPr lang="en-US" sz="3600" dirty="0">
                  <a:solidFill>
                    <a:srgbClr val="FFFFFF"/>
                  </a:solidFill>
                  <a:latin typeface="Poppins" pitchFamily="2" charset="-18"/>
                  <a:ea typeface="Garet"/>
                  <a:cs typeface="Poppins" pitchFamily="2" charset="-18"/>
                  <a:sym typeface="Garet"/>
                </a:rPr>
                <a:t>OŚRODKA POMOCY SPOŁECZNEJ W IWANOWICACH</a:t>
              </a:r>
            </a:p>
            <a:p>
              <a:pPr algn="l">
                <a:lnSpc>
                  <a:spcPts val="504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FFFFFF"/>
                  </a:solidFill>
                  <a:latin typeface="Poppins" pitchFamily="2" charset="-18"/>
                  <a:ea typeface="Garet"/>
                  <a:cs typeface="Poppins" pitchFamily="2" charset="-18"/>
                  <a:sym typeface="Garet"/>
                </a:rPr>
                <a:t>ZA ROK 202</a:t>
              </a:r>
              <a:r>
                <a:rPr lang="pl-PL" sz="3600" dirty="0">
                  <a:solidFill>
                    <a:srgbClr val="FFFFFF"/>
                  </a:solidFill>
                  <a:latin typeface="Poppins" pitchFamily="2" charset="-18"/>
                  <a:ea typeface="Garet"/>
                  <a:cs typeface="Poppins" pitchFamily="2" charset="-18"/>
                  <a:sym typeface="Garet"/>
                </a:rPr>
                <a:t>5</a:t>
              </a:r>
              <a:endParaRPr lang="en-US" sz="3600" dirty="0">
                <a:solidFill>
                  <a:srgbClr val="FFFFFF"/>
                </a:solidFill>
                <a:latin typeface="Poppins" pitchFamily="2" charset="-18"/>
                <a:ea typeface="Garet"/>
                <a:cs typeface="Poppins" pitchFamily="2" charset="-18"/>
                <a:sym typeface="Garet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85230" y="9787584"/>
            <a:ext cx="8258770" cy="206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Zgodnie</a:t>
            </a:r>
            <a:r>
              <a:rPr lang="en-US" sz="1200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z art. 110 </a:t>
            </a:r>
            <a:r>
              <a:rPr lang="en-US" sz="1200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ust</a:t>
            </a:r>
            <a:r>
              <a:rPr lang="en-US" sz="1200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. 9 </a:t>
            </a:r>
            <a:r>
              <a:rPr lang="en-US" sz="1200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ustawy</a:t>
            </a:r>
            <a:r>
              <a:rPr lang="en-US" sz="1200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z </a:t>
            </a:r>
            <a:r>
              <a:rPr lang="en-US" sz="1200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dnia</a:t>
            </a:r>
            <a:r>
              <a:rPr lang="en-US" sz="1200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12 </a:t>
            </a:r>
            <a:r>
              <a:rPr lang="en-US" sz="1200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marca</a:t>
            </a:r>
            <a:r>
              <a:rPr lang="en-US" sz="1200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2004 r. o </a:t>
            </a:r>
            <a:r>
              <a:rPr lang="en-US" sz="1200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pomocy</a:t>
            </a:r>
            <a:r>
              <a:rPr lang="en-US" sz="1200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społecznej</a:t>
            </a:r>
            <a:r>
              <a:rPr lang="en-US" sz="1200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(</a:t>
            </a:r>
            <a:r>
              <a:rPr lang="en-US" sz="1200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t.j.</a:t>
            </a:r>
            <a:r>
              <a:rPr lang="en-US" sz="1200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Dz. U. z 202</a:t>
            </a:r>
            <a:r>
              <a:rPr lang="pl-PL" sz="1200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5</a:t>
            </a:r>
            <a:r>
              <a:rPr lang="en-US" sz="1200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poz</a:t>
            </a:r>
            <a:r>
              <a:rPr lang="en-US" sz="1200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. 12</a:t>
            </a:r>
            <a:r>
              <a:rPr lang="pl-PL" sz="1200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14</a:t>
            </a:r>
            <a:r>
              <a:rPr lang="en-US" sz="1200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ze </a:t>
            </a:r>
            <a:r>
              <a:rPr lang="en-US" sz="1200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zm</a:t>
            </a:r>
            <a:r>
              <a:rPr lang="en-US" sz="1200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.)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42975"/>
            <a:ext cx="16230600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560"/>
              </a:lnSpc>
              <a:spcBef>
                <a:spcPct val="0"/>
              </a:spcBef>
            </a:pPr>
            <a:r>
              <a:rPr lang="en-US" sz="88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Zasiłek</a:t>
            </a:r>
            <a:r>
              <a:rPr lang="en-US" sz="88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88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okresowy</a:t>
            </a:r>
            <a:endParaRPr lang="en-US" sz="8800" b="1" dirty="0">
              <a:solidFill>
                <a:srgbClr val="B2101F"/>
              </a:solidFill>
              <a:latin typeface="Poppins" pitchFamily="2" charset="-18"/>
              <a:ea typeface="Poppins Bold"/>
              <a:cs typeface="Poppins" pitchFamily="2" charset="-18"/>
              <a:sym typeface="Poppins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028700" y="2736869"/>
            <a:ext cx="13352735" cy="1543050"/>
            <a:chOff x="0" y="0"/>
            <a:chExt cx="17803647" cy="2057400"/>
          </a:xfrm>
        </p:grpSpPr>
        <p:grpSp>
          <p:nvGrpSpPr>
            <p:cNvPr id="4" name="Group 4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07CB3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1</a:t>
                </a:r>
                <a:r>
                  <a:rPr lang="pl-PL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3</a:t>
                </a:r>
                <a:endParaRPr lang="en-US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endParaRPr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0" y="619548"/>
              <a:ext cx="12236547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Liczba</a:t>
              </a:r>
              <a:r>
                <a:rPr lang="en-US" sz="3399" dirty="0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 </a:t>
              </a: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osób</a:t>
              </a:r>
              <a:r>
                <a:rPr lang="en-US" sz="3399" dirty="0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 </a:t>
              </a: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pobierających</a:t>
              </a:r>
              <a:r>
                <a:rPr lang="en-US" sz="3399" dirty="0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 </a:t>
              </a: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świadczenie</a:t>
              </a:r>
              <a:endParaRPr lang="en-US" sz="3399" dirty="0">
                <a:solidFill>
                  <a:srgbClr val="107CB3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838385" y="-2873305"/>
            <a:ext cx="13097604" cy="16033611"/>
            <a:chOff x="0" y="0"/>
            <a:chExt cx="17463472" cy="21378148"/>
          </a:xfrm>
        </p:grpSpPr>
        <p:grpSp>
          <p:nvGrpSpPr>
            <p:cNvPr id="9" name="Group 9"/>
            <p:cNvGrpSpPr/>
            <p:nvPr/>
          </p:nvGrpSpPr>
          <p:grpSpPr>
            <a:xfrm rot="-3910131">
              <a:off x="-4701467" y="9071141"/>
              <a:ext cx="20742331" cy="2896536"/>
              <a:chOff x="0" y="0"/>
              <a:chExt cx="8303600" cy="115954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303599" cy="1159545"/>
              </a:xfrm>
              <a:custGeom>
                <a:avLst/>
                <a:gdLst/>
                <a:ahLst/>
                <a:cxnLst/>
                <a:rect l="l" t="t" r="r" b="b"/>
                <a:pathLst>
                  <a:path w="8303599" h="1159545">
                    <a:moveTo>
                      <a:pt x="0" y="0"/>
                    </a:moveTo>
                    <a:lnTo>
                      <a:pt x="8303599" y="0"/>
                    </a:lnTo>
                    <a:lnTo>
                      <a:pt x="8303599" y="1159545"/>
                    </a:lnTo>
                    <a:lnTo>
                      <a:pt x="0" y="1159545"/>
                    </a:lnTo>
                    <a:close/>
                  </a:path>
                </a:pathLst>
              </a:custGeom>
              <a:solidFill>
                <a:srgbClr val="65212A"/>
              </a:solidFill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3910131">
              <a:off x="-3141" y="7724818"/>
              <a:ext cx="20812638" cy="5928512"/>
              <a:chOff x="0" y="0"/>
              <a:chExt cx="8331745" cy="237331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331745" cy="2373310"/>
              </a:xfrm>
              <a:custGeom>
                <a:avLst/>
                <a:gdLst/>
                <a:ahLst/>
                <a:cxnLst/>
                <a:rect l="l" t="t" r="r" b="b"/>
                <a:pathLst>
                  <a:path w="8331745" h="2373310">
                    <a:moveTo>
                      <a:pt x="0" y="0"/>
                    </a:moveTo>
                    <a:lnTo>
                      <a:pt x="8331745" y="0"/>
                    </a:lnTo>
                    <a:lnTo>
                      <a:pt x="8331745" y="2373310"/>
                    </a:lnTo>
                    <a:lnTo>
                      <a:pt x="0" y="2373310"/>
                    </a:lnTo>
                    <a:close/>
                  </a:path>
                </a:pathLst>
              </a:custGeom>
              <a:solidFill>
                <a:srgbClr val="B2101F"/>
              </a:solidFill>
            </p:spPr>
            <p:txBody>
              <a:bodyPr/>
              <a:lstStyle/>
              <a:p>
                <a:endParaRPr lang="pl-PL"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1028700" y="5013344"/>
            <a:ext cx="13352735" cy="1543050"/>
            <a:chOff x="0" y="0"/>
            <a:chExt cx="17803647" cy="2057400"/>
          </a:xfrm>
        </p:grpSpPr>
        <p:grpSp>
          <p:nvGrpSpPr>
            <p:cNvPr id="14" name="Group 14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B2101F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pl-PL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38.252,00</a:t>
                </a:r>
                <a:r>
                  <a:rPr lang="en-US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 </a:t>
                </a:r>
                <a:r>
                  <a:rPr lang="en-US" sz="2200" dirty="0" err="1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zł</a:t>
                </a:r>
                <a:endParaRPr lang="en-US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endParaRPr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0" y="619548"/>
              <a:ext cx="12236547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 dirty="0" err="1">
                  <a:solidFill>
                    <a:srgbClr val="B2101F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Wykonanie</a:t>
              </a:r>
              <a:endParaRPr lang="en-US" sz="3399" dirty="0">
                <a:solidFill>
                  <a:srgbClr val="B2101F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62025"/>
            <a:ext cx="1623060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  <a:spcBef>
                <a:spcPct val="0"/>
              </a:spcBef>
            </a:pPr>
            <a:r>
              <a:rPr lang="en-US" sz="60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Zasiłki</a:t>
            </a:r>
            <a:r>
              <a:rPr lang="en-US" sz="60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60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celowe</a:t>
            </a:r>
            <a:r>
              <a:rPr lang="en-US" sz="60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60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i</a:t>
            </a:r>
            <a:r>
              <a:rPr lang="en-US" sz="60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60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specjalne</a:t>
            </a:r>
            <a:r>
              <a:rPr lang="en-US" sz="60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60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zasiłki</a:t>
            </a:r>
            <a:r>
              <a:rPr lang="en-US" sz="60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60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celowe</a:t>
            </a:r>
            <a:endParaRPr lang="en-US" sz="6000" b="1" dirty="0">
              <a:solidFill>
                <a:srgbClr val="B2101F"/>
              </a:solidFill>
              <a:latin typeface="Poppins" pitchFamily="2" charset="-18"/>
              <a:ea typeface="Poppins Bold"/>
              <a:cs typeface="Poppins" pitchFamily="2" charset="-18"/>
              <a:sym typeface="Poppins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028700" y="2736869"/>
            <a:ext cx="13352735" cy="1543050"/>
            <a:chOff x="0" y="0"/>
            <a:chExt cx="17803647" cy="2057400"/>
          </a:xfrm>
        </p:grpSpPr>
        <p:grpSp>
          <p:nvGrpSpPr>
            <p:cNvPr id="4" name="Group 4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07CB3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pl-PL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49</a:t>
                </a:r>
                <a:endParaRPr lang="en-US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endParaRPr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0" y="619548"/>
              <a:ext cx="12236547" cy="778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Liczba</a:t>
              </a:r>
              <a:r>
                <a:rPr lang="en-US" sz="3399" dirty="0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 </a:t>
              </a:r>
              <a:r>
                <a:rPr lang="pl-PL" sz="3399" dirty="0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rodzin </a:t>
              </a: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pobierających</a:t>
              </a:r>
              <a:r>
                <a:rPr lang="en-US" sz="3399" dirty="0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 </a:t>
              </a: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świadczenie</a:t>
              </a:r>
              <a:endParaRPr lang="en-US" sz="3399" dirty="0">
                <a:solidFill>
                  <a:srgbClr val="107CB3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838385" y="-2873305"/>
            <a:ext cx="13097604" cy="16033611"/>
            <a:chOff x="0" y="0"/>
            <a:chExt cx="17463472" cy="21378148"/>
          </a:xfrm>
        </p:grpSpPr>
        <p:grpSp>
          <p:nvGrpSpPr>
            <p:cNvPr id="9" name="Group 9"/>
            <p:cNvGrpSpPr/>
            <p:nvPr/>
          </p:nvGrpSpPr>
          <p:grpSpPr>
            <a:xfrm rot="-3910131">
              <a:off x="-4701467" y="9071141"/>
              <a:ext cx="20742331" cy="2896536"/>
              <a:chOff x="0" y="0"/>
              <a:chExt cx="8303600" cy="115954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303599" cy="1159545"/>
              </a:xfrm>
              <a:custGeom>
                <a:avLst/>
                <a:gdLst/>
                <a:ahLst/>
                <a:cxnLst/>
                <a:rect l="l" t="t" r="r" b="b"/>
                <a:pathLst>
                  <a:path w="8303599" h="1159545">
                    <a:moveTo>
                      <a:pt x="0" y="0"/>
                    </a:moveTo>
                    <a:lnTo>
                      <a:pt x="8303599" y="0"/>
                    </a:lnTo>
                    <a:lnTo>
                      <a:pt x="8303599" y="1159545"/>
                    </a:lnTo>
                    <a:lnTo>
                      <a:pt x="0" y="1159545"/>
                    </a:lnTo>
                    <a:close/>
                  </a:path>
                </a:pathLst>
              </a:custGeom>
              <a:solidFill>
                <a:srgbClr val="65212A"/>
              </a:solidFill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3910131">
              <a:off x="-3141" y="7724818"/>
              <a:ext cx="20812638" cy="5928512"/>
              <a:chOff x="0" y="0"/>
              <a:chExt cx="8331745" cy="237331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331745" cy="2373310"/>
              </a:xfrm>
              <a:custGeom>
                <a:avLst/>
                <a:gdLst/>
                <a:ahLst/>
                <a:cxnLst/>
                <a:rect l="l" t="t" r="r" b="b"/>
                <a:pathLst>
                  <a:path w="8331745" h="2373310">
                    <a:moveTo>
                      <a:pt x="0" y="0"/>
                    </a:moveTo>
                    <a:lnTo>
                      <a:pt x="8331745" y="0"/>
                    </a:lnTo>
                    <a:lnTo>
                      <a:pt x="8331745" y="2373310"/>
                    </a:lnTo>
                    <a:lnTo>
                      <a:pt x="0" y="2373310"/>
                    </a:lnTo>
                    <a:close/>
                  </a:path>
                </a:pathLst>
              </a:custGeom>
              <a:solidFill>
                <a:srgbClr val="B2101F"/>
              </a:solidFill>
            </p:spPr>
            <p:txBody>
              <a:bodyPr/>
              <a:lstStyle/>
              <a:p>
                <a:endParaRPr lang="pl-PL"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1028700" y="4290488"/>
            <a:ext cx="13352735" cy="1543050"/>
            <a:chOff x="0" y="0"/>
            <a:chExt cx="17803647" cy="2057400"/>
          </a:xfrm>
        </p:grpSpPr>
        <p:grpSp>
          <p:nvGrpSpPr>
            <p:cNvPr id="14" name="Group 14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B2101F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pl-PL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49.619,00</a:t>
                </a:r>
                <a:r>
                  <a:rPr lang="en-US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 </a:t>
                </a:r>
                <a:r>
                  <a:rPr lang="en-US" sz="2200" dirty="0" err="1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zł</a:t>
                </a:r>
                <a:endParaRPr lang="en-US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endParaRPr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0" y="619548"/>
              <a:ext cx="12236547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 dirty="0" err="1">
                  <a:solidFill>
                    <a:srgbClr val="B2101F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Wykonanie</a:t>
              </a:r>
              <a:endParaRPr lang="en-US" sz="3399" dirty="0">
                <a:solidFill>
                  <a:srgbClr val="B2101F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endParaRPr>
            </a:p>
          </p:txBody>
        </p:sp>
      </p:grpSp>
      <p:grpSp>
        <p:nvGrpSpPr>
          <p:cNvPr id="19" name="Group 3">
            <a:extLst>
              <a:ext uri="{FF2B5EF4-FFF2-40B4-BE49-F238E27FC236}">
                <a16:creationId xmlns:a16="http://schemas.microsoft.com/office/drawing/2014/main" id="{364302CB-7CF1-2A86-0304-02EB36A80484}"/>
              </a:ext>
            </a:extLst>
          </p:cNvPr>
          <p:cNvGrpSpPr/>
          <p:nvPr/>
        </p:nvGrpSpPr>
        <p:grpSpPr>
          <a:xfrm>
            <a:off x="1143000" y="5861198"/>
            <a:ext cx="13238435" cy="1663900"/>
            <a:chOff x="152400" y="0"/>
            <a:chExt cx="17651247" cy="2218533"/>
          </a:xfrm>
        </p:grpSpPr>
        <p:grpSp>
          <p:nvGrpSpPr>
            <p:cNvPr id="20" name="Group 4">
              <a:extLst>
                <a:ext uri="{FF2B5EF4-FFF2-40B4-BE49-F238E27FC236}">
                  <a16:creationId xmlns:a16="http://schemas.microsoft.com/office/drawing/2014/main" id="{856E6C2D-9ACB-E1A4-8C10-158EAD212B03}"/>
                </a:ext>
              </a:extLst>
            </p:cNvPr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22" name="Freeform 5">
                <a:extLst>
                  <a:ext uri="{FF2B5EF4-FFF2-40B4-BE49-F238E27FC236}">
                    <a16:creationId xmlns:a16="http://schemas.microsoft.com/office/drawing/2014/main" id="{FC205F16-3493-73BB-C1C5-CFD425B7890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07CB3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" name="TextBox 6">
                <a:extLst>
                  <a:ext uri="{FF2B5EF4-FFF2-40B4-BE49-F238E27FC236}">
                    <a16:creationId xmlns:a16="http://schemas.microsoft.com/office/drawing/2014/main" id="{C6086507-4C6E-48D2-1C50-74C873EC8AA2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pl-PL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77.322,49</a:t>
                </a:r>
                <a:endParaRPr lang="en-US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endParaRPr>
              </a:p>
            </p:txBody>
          </p:sp>
        </p:grpSp>
        <p:sp>
          <p:nvSpPr>
            <p:cNvPr id="21" name="TextBox 7">
              <a:extLst>
                <a:ext uri="{FF2B5EF4-FFF2-40B4-BE49-F238E27FC236}">
                  <a16:creationId xmlns:a16="http://schemas.microsoft.com/office/drawing/2014/main" id="{91425EFE-A3D6-96BD-4687-D61C1BDE028B}"/>
                </a:ext>
              </a:extLst>
            </p:cNvPr>
            <p:cNvSpPr txBox="1"/>
            <p:nvPr/>
          </p:nvSpPr>
          <p:spPr>
            <a:xfrm>
              <a:off x="152400" y="619548"/>
              <a:ext cx="12084147" cy="15989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pl-PL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Dodotkowo</a:t>
              </a:r>
              <a:r>
                <a:rPr lang="pl-PL" sz="3399" dirty="0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 opłacono dla 3 osób tymczasowe schronienie</a:t>
              </a:r>
              <a:endParaRPr lang="en-US" sz="3399" dirty="0">
                <a:solidFill>
                  <a:srgbClr val="107CB3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90600"/>
            <a:ext cx="16230600" cy="143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20"/>
              </a:lnSpc>
              <a:spcBef>
                <a:spcPct val="0"/>
              </a:spcBef>
            </a:pPr>
            <a:r>
              <a:rPr lang="en-US" sz="31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Usługi</a:t>
            </a:r>
            <a:r>
              <a:rPr lang="en-US" sz="31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31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opiekuńcze</a:t>
            </a:r>
            <a:r>
              <a:rPr lang="en-US" sz="31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31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i</a:t>
            </a:r>
            <a:r>
              <a:rPr lang="en-US" sz="31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31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specjalistyczne</a:t>
            </a:r>
            <a:r>
              <a:rPr lang="en-US" sz="31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31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usługi</a:t>
            </a:r>
            <a:r>
              <a:rPr lang="en-US" sz="31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31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opiekuńcze</a:t>
            </a:r>
            <a:r>
              <a:rPr lang="en-US" sz="31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w </a:t>
            </a:r>
            <a:r>
              <a:rPr lang="en-US" sz="31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miejscu</a:t>
            </a:r>
            <a:r>
              <a:rPr lang="en-US" sz="31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31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zamieszkania</a:t>
            </a:r>
            <a:r>
              <a:rPr lang="en-US" sz="31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31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osób</a:t>
            </a:r>
            <a:r>
              <a:rPr lang="en-US" sz="31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, z </a:t>
            </a:r>
            <a:r>
              <a:rPr lang="en-US" sz="31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wyłączeniem</a:t>
            </a:r>
            <a:r>
              <a:rPr lang="en-US" sz="31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31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specjalistycznych</a:t>
            </a:r>
            <a:r>
              <a:rPr lang="en-US" sz="31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31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usług</a:t>
            </a:r>
            <a:r>
              <a:rPr lang="en-US" sz="31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31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opiekuńczych</a:t>
            </a:r>
            <a:r>
              <a:rPr lang="en-US" sz="31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31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dla</a:t>
            </a:r>
            <a:r>
              <a:rPr lang="en-US" sz="31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31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osób</a:t>
            </a:r>
            <a:r>
              <a:rPr lang="en-US" sz="31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31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chorych</a:t>
            </a:r>
            <a:r>
              <a:rPr lang="en-US" sz="31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31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psychicznie</a:t>
            </a:r>
            <a:r>
              <a:rPr lang="en-US" sz="31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, </a:t>
            </a:r>
            <a:r>
              <a:rPr lang="en-US" sz="31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oraz</a:t>
            </a:r>
            <a:r>
              <a:rPr lang="en-US" sz="31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31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usługi</a:t>
            </a:r>
            <a:r>
              <a:rPr lang="en-US" sz="31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31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sąsiedzkie</a:t>
            </a:r>
            <a:endParaRPr lang="en-US" sz="3100" b="1" dirty="0">
              <a:solidFill>
                <a:srgbClr val="B2101F"/>
              </a:solidFill>
              <a:latin typeface="Poppins" pitchFamily="2" charset="-18"/>
              <a:ea typeface="Poppins Bold"/>
              <a:cs typeface="Poppins" pitchFamily="2" charset="-18"/>
              <a:sym typeface="Poppins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028700" y="2736869"/>
            <a:ext cx="13352735" cy="1543050"/>
            <a:chOff x="0" y="0"/>
            <a:chExt cx="17803647" cy="2057400"/>
          </a:xfrm>
        </p:grpSpPr>
        <p:grpSp>
          <p:nvGrpSpPr>
            <p:cNvPr id="4" name="Group 4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07CB3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pl-PL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3</a:t>
                </a:r>
                <a:endParaRPr lang="en-US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endParaRPr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0" y="619548"/>
              <a:ext cx="12236547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Liczba</a:t>
              </a:r>
              <a:r>
                <a:rPr lang="en-US" sz="3399" dirty="0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 </a:t>
              </a: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osób</a:t>
              </a:r>
              <a:r>
                <a:rPr lang="en-US" sz="3399" dirty="0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 </a:t>
              </a: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pobierających</a:t>
              </a:r>
              <a:r>
                <a:rPr lang="en-US" sz="3399" dirty="0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 </a:t>
              </a: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świadczenie</a:t>
              </a:r>
              <a:endParaRPr lang="en-US" sz="3399" dirty="0">
                <a:solidFill>
                  <a:srgbClr val="107CB3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838385" y="-2873305"/>
            <a:ext cx="13097604" cy="16033611"/>
            <a:chOff x="0" y="0"/>
            <a:chExt cx="17463472" cy="21378148"/>
          </a:xfrm>
        </p:grpSpPr>
        <p:grpSp>
          <p:nvGrpSpPr>
            <p:cNvPr id="9" name="Group 9"/>
            <p:cNvGrpSpPr/>
            <p:nvPr/>
          </p:nvGrpSpPr>
          <p:grpSpPr>
            <a:xfrm rot="-3910131">
              <a:off x="-4701467" y="9071141"/>
              <a:ext cx="20742331" cy="2896536"/>
              <a:chOff x="0" y="0"/>
              <a:chExt cx="8303600" cy="115954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303599" cy="1159545"/>
              </a:xfrm>
              <a:custGeom>
                <a:avLst/>
                <a:gdLst/>
                <a:ahLst/>
                <a:cxnLst/>
                <a:rect l="l" t="t" r="r" b="b"/>
                <a:pathLst>
                  <a:path w="8303599" h="1159545">
                    <a:moveTo>
                      <a:pt x="0" y="0"/>
                    </a:moveTo>
                    <a:lnTo>
                      <a:pt x="8303599" y="0"/>
                    </a:lnTo>
                    <a:lnTo>
                      <a:pt x="8303599" y="1159545"/>
                    </a:lnTo>
                    <a:lnTo>
                      <a:pt x="0" y="1159545"/>
                    </a:lnTo>
                    <a:close/>
                  </a:path>
                </a:pathLst>
              </a:custGeom>
              <a:solidFill>
                <a:srgbClr val="65212A"/>
              </a:solidFill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3910131">
              <a:off x="-3141" y="7724818"/>
              <a:ext cx="20812638" cy="5928512"/>
              <a:chOff x="0" y="0"/>
              <a:chExt cx="8331745" cy="237331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331745" cy="2373310"/>
              </a:xfrm>
              <a:custGeom>
                <a:avLst/>
                <a:gdLst/>
                <a:ahLst/>
                <a:cxnLst/>
                <a:rect l="l" t="t" r="r" b="b"/>
                <a:pathLst>
                  <a:path w="8331745" h="2373310">
                    <a:moveTo>
                      <a:pt x="0" y="0"/>
                    </a:moveTo>
                    <a:lnTo>
                      <a:pt x="8331745" y="0"/>
                    </a:lnTo>
                    <a:lnTo>
                      <a:pt x="8331745" y="2373310"/>
                    </a:lnTo>
                    <a:lnTo>
                      <a:pt x="0" y="2373310"/>
                    </a:lnTo>
                    <a:close/>
                  </a:path>
                </a:pathLst>
              </a:custGeom>
              <a:solidFill>
                <a:srgbClr val="B2101F"/>
              </a:solidFill>
            </p:spPr>
            <p:txBody>
              <a:bodyPr/>
              <a:lstStyle/>
              <a:p>
                <a:endParaRPr lang="pl-PL"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1028700" y="5013344"/>
            <a:ext cx="13352735" cy="1543050"/>
            <a:chOff x="0" y="0"/>
            <a:chExt cx="17803647" cy="2057400"/>
          </a:xfrm>
        </p:grpSpPr>
        <p:grpSp>
          <p:nvGrpSpPr>
            <p:cNvPr id="14" name="Group 14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B2101F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pl-PL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14.101,91</a:t>
                </a:r>
                <a:r>
                  <a:rPr lang="en-US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 </a:t>
                </a:r>
                <a:r>
                  <a:rPr lang="en-US" sz="2200" dirty="0" err="1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zł</a:t>
                </a:r>
                <a:endParaRPr lang="en-US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endParaRPr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0" y="619548"/>
              <a:ext cx="12236547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 dirty="0" err="1">
                  <a:solidFill>
                    <a:srgbClr val="B2101F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Wykonanie</a:t>
              </a:r>
              <a:endParaRPr lang="en-US" sz="3399" dirty="0">
                <a:solidFill>
                  <a:srgbClr val="B2101F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28700" y="7072827"/>
            <a:ext cx="13352735" cy="1760042"/>
            <a:chOff x="0" y="-289322"/>
            <a:chExt cx="17803647" cy="2346722"/>
          </a:xfrm>
        </p:grpSpPr>
        <p:grpSp>
          <p:nvGrpSpPr>
            <p:cNvPr id="19" name="Group 19"/>
            <p:cNvGrpSpPr/>
            <p:nvPr/>
          </p:nvGrpSpPr>
          <p:grpSpPr>
            <a:xfrm>
              <a:off x="13688847" y="-289322"/>
              <a:ext cx="4114800" cy="2346722"/>
              <a:chOff x="0" y="-57150"/>
              <a:chExt cx="812800" cy="46355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B3AD10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pl-PL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460</a:t>
                </a:r>
                <a:endParaRPr lang="en-US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endParaRPr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0" y="619548"/>
              <a:ext cx="12236547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>
                  <a:solidFill>
                    <a:srgbClr val="B3AD10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Ilość świadczeń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62025"/>
            <a:ext cx="1623060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  <a:spcBef>
                <a:spcPct val="0"/>
              </a:spcBef>
            </a:pPr>
            <a:r>
              <a:rPr lang="en-US" sz="6000" b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Kierowanie do domu pomocy społecznej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2736869"/>
            <a:ext cx="13352735" cy="1543050"/>
            <a:chOff x="0" y="0"/>
            <a:chExt cx="17803647" cy="2057400"/>
          </a:xfrm>
        </p:grpSpPr>
        <p:grpSp>
          <p:nvGrpSpPr>
            <p:cNvPr id="4" name="Group 4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07CB3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pl-PL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9</a:t>
                </a:r>
                <a:endParaRPr lang="en-US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endParaRPr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0" y="619548"/>
              <a:ext cx="12236547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Liczba osób pobierających świadczenie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838385" y="-2873305"/>
            <a:ext cx="13097604" cy="16033611"/>
            <a:chOff x="0" y="0"/>
            <a:chExt cx="17463472" cy="21378148"/>
          </a:xfrm>
        </p:grpSpPr>
        <p:grpSp>
          <p:nvGrpSpPr>
            <p:cNvPr id="9" name="Group 9"/>
            <p:cNvGrpSpPr/>
            <p:nvPr/>
          </p:nvGrpSpPr>
          <p:grpSpPr>
            <a:xfrm rot="-3910131">
              <a:off x="-4701467" y="9071141"/>
              <a:ext cx="20742331" cy="2896536"/>
              <a:chOff x="0" y="0"/>
              <a:chExt cx="8303600" cy="115954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303599" cy="1159545"/>
              </a:xfrm>
              <a:custGeom>
                <a:avLst/>
                <a:gdLst/>
                <a:ahLst/>
                <a:cxnLst/>
                <a:rect l="l" t="t" r="r" b="b"/>
                <a:pathLst>
                  <a:path w="8303599" h="1159545">
                    <a:moveTo>
                      <a:pt x="0" y="0"/>
                    </a:moveTo>
                    <a:lnTo>
                      <a:pt x="8303599" y="0"/>
                    </a:lnTo>
                    <a:lnTo>
                      <a:pt x="8303599" y="1159545"/>
                    </a:lnTo>
                    <a:lnTo>
                      <a:pt x="0" y="1159545"/>
                    </a:lnTo>
                    <a:close/>
                  </a:path>
                </a:pathLst>
              </a:custGeom>
              <a:solidFill>
                <a:srgbClr val="65212A"/>
              </a:solidFill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3910131">
              <a:off x="-3141" y="7724818"/>
              <a:ext cx="20812638" cy="5928512"/>
              <a:chOff x="0" y="0"/>
              <a:chExt cx="8331745" cy="237331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331745" cy="2373310"/>
              </a:xfrm>
              <a:custGeom>
                <a:avLst/>
                <a:gdLst/>
                <a:ahLst/>
                <a:cxnLst/>
                <a:rect l="l" t="t" r="r" b="b"/>
                <a:pathLst>
                  <a:path w="8331745" h="2373310">
                    <a:moveTo>
                      <a:pt x="0" y="0"/>
                    </a:moveTo>
                    <a:lnTo>
                      <a:pt x="8331745" y="0"/>
                    </a:lnTo>
                    <a:lnTo>
                      <a:pt x="8331745" y="2373310"/>
                    </a:lnTo>
                    <a:lnTo>
                      <a:pt x="0" y="2373310"/>
                    </a:lnTo>
                    <a:close/>
                  </a:path>
                </a:pathLst>
              </a:custGeom>
              <a:solidFill>
                <a:srgbClr val="B2101F"/>
              </a:solidFill>
            </p:spPr>
            <p:txBody>
              <a:bodyPr/>
              <a:lstStyle/>
              <a:p>
                <a:endParaRPr lang="pl-PL"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1028700" y="5013344"/>
            <a:ext cx="13352735" cy="1543050"/>
            <a:chOff x="0" y="0"/>
            <a:chExt cx="17803647" cy="2057400"/>
          </a:xfrm>
        </p:grpSpPr>
        <p:grpSp>
          <p:nvGrpSpPr>
            <p:cNvPr id="14" name="Group 14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B2101F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pl-PL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513.147,24</a:t>
                </a:r>
                <a:r>
                  <a:rPr lang="en-US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 </a:t>
                </a:r>
                <a:r>
                  <a:rPr lang="en-US" sz="2200" dirty="0" err="1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zł</a:t>
                </a:r>
                <a:endParaRPr lang="en-US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endParaRPr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0" y="619548"/>
              <a:ext cx="12236547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>
                  <a:solidFill>
                    <a:srgbClr val="B2101F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Wykonanie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28700" y="7289819"/>
            <a:ext cx="13352735" cy="1543050"/>
            <a:chOff x="0" y="0"/>
            <a:chExt cx="17803647" cy="2057400"/>
          </a:xfrm>
        </p:grpSpPr>
        <p:grpSp>
          <p:nvGrpSpPr>
            <p:cNvPr id="19" name="Group 19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B3AD10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pl-PL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5</a:t>
                </a:r>
                <a:endParaRPr lang="en-US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endParaRPr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0" y="619548"/>
              <a:ext cx="12236547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>
                  <a:solidFill>
                    <a:srgbClr val="B3AD10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Ilość domów pomocy społecznej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81075"/>
            <a:ext cx="16230600" cy="1495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60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Wieloletni</a:t>
            </a:r>
            <a:r>
              <a:rPr lang="en-US" sz="48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program </a:t>
            </a:r>
            <a:r>
              <a:rPr lang="en-US" sz="48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wspierania</a:t>
            </a:r>
            <a:r>
              <a:rPr lang="en-US" sz="48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48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finansowego</a:t>
            </a:r>
            <a:r>
              <a:rPr lang="en-US" sz="48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48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gmin</a:t>
            </a:r>
            <a:r>
              <a:rPr lang="en-US" sz="48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w </a:t>
            </a:r>
            <a:r>
              <a:rPr lang="en-US" sz="48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zakresie</a:t>
            </a:r>
            <a:r>
              <a:rPr lang="en-US" sz="48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48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dożywiania</a:t>
            </a:r>
            <a:r>
              <a:rPr lang="en-US" sz="48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„</a:t>
            </a:r>
            <a:r>
              <a:rPr lang="en-US" sz="48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Posiłek</a:t>
            </a:r>
            <a:r>
              <a:rPr lang="en-US" sz="48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w </a:t>
            </a:r>
            <a:r>
              <a:rPr lang="en-US" sz="48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szkole</a:t>
            </a:r>
            <a:r>
              <a:rPr lang="en-US" sz="48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48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i</a:t>
            </a:r>
            <a:r>
              <a:rPr lang="en-US" sz="48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w </a:t>
            </a:r>
            <a:r>
              <a:rPr lang="en-US" sz="48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domu</a:t>
            </a:r>
            <a:r>
              <a:rPr lang="en-US" sz="48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”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295335" y="2447254"/>
            <a:ext cx="3086100" cy="234909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080"/>
              </a:lnSpc>
            </a:pPr>
            <a:r>
              <a:rPr lang="pl-PL" sz="2200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26</a:t>
            </a:r>
            <a:endParaRPr lang="en-US" sz="2200" dirty="0">
              <a:solidFill>
                <a:srgbClr val="FFFFFF"/>
              </a:solidFill>
              <a:latin typeface="Poppins" pitchFamily="2" charset="-18"/>
              <a:ea typeface="Poppins"/>
              <a:cs typeface="Poppins" pitchFamily="2" charset="-18"/>
              <a:sym typeface="Poppins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2838385" y="-2873305"/>
            <a:ext cx="13097604" cy="16033611"/>
            <a:chOff x="0" y="0"/>
            <a:chExt cx="17463472" cy="21378148"/>
          </a:xfrm>
        </p:grpSpPr>
        <p:grpSp>
          <p:nvGrpSpPr>
            <p:cNvPr id="9" name="Group 9"/>
            <p:cNvGrpSpPr/>
            <p:nvPr/>
          </p:nvGrpSpPr>
          <p:grpSpPr>
            <a:xfrm rot="-3910131">
              <a:off x="-4701467" y="9071141"/>
              <a:ext cx="20742331" cy="2896536"/>
              <a:chOff x="0" y="0"/>
              <a:chExt cx="8303600" cy="115954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303599" cy="1159545"/>
              </a:xfrm>
              <a:custGeom>
                <a:avLst/>
                <a:gdLst/>
                <a:ahLst/>
                <a:cxnLst/>
                <a:rect l="l" t="t" r="r" b="b"/>
                <a:pathLst>
                  <a:path w="8303599" h="1159545">
                    <a:moveTo>
                      <a:pt x="0" y="0"/>
                    </a:moveTo>
                    <a:lnTo>
                      <a:pt x="8303599" y="0"/>
                    </a:lnTo>
                    <a:lnTo>
                      <a:pt x="8303599" y="1159545"/>
                    </a:lnTo>
                    <a:lnTo>
                      <a:pt x="0" y="1159545"/>
                    </a:lnTo>
                    <a:close/>
                  </a:path>
                </a:pathLst>
              </a:custGeom>
              <a:solidFill>
                <a:srgbClr val="65212A"/>
              </a:solidFill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3910131">
              <a:off x="-3141" y="7724818"/>
              <a:ext cx="20812638" cy="5928512"/>
              <a:chOff x="0" y="0"/>
              <a:chExt cx="8331745" cy="237331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331745" cy="2373310"/>
              </a:xfrm>
              <a:custGeom>
                <a:avLst/>
                <a:gdLst/>
                <a:ahLst/>
                <a:cxnLst/>
                <a:rect l="l" t="t" r="r" b="b"/>
                <a:pathLst>
                  <a:path w="8331745" h="2373310">
                    <a:moveTo>
                      <a:pt x="0" y="0"/>
                    </a:moveTo>
                    <a:lnTo>
                      <a:pt x="8331745" y="0"/>
                    </a:lnTo>
                    <a:lnTo>
                      <a:pt x="8331745" y="2373310"/>
                    </a:lnTo>
                    <a:lnTo>
                      <a:pt x="0" y="2373310"/>
                    </a:lnTo>
                    <a:close/>
                  </a:path>
                </a:pathLst>
              </a:custGeom>
              <a:solidFill>
                <a:srgbClr val="B2101F"/>
              </a:solidFill>
            </p:spPr>
            <p:txBody>
              <a:bodyPr/>
              <a:lstStyle/>
              <a:p>
                <a:endParaRPr lang="pl-PL"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1028700" y="5013344"/>
            <a:ext cx="13352735" cy="1543050"/>
            <a:chOff x="0" y="0"/>
            <a:chExt cx="17803647" cy="2057400"/>
          </a:xfrm>
        </p:grpSpPr>
        <p:grpSp>
          <p:nvGrpSpPr>
            <p:cNvPr id="14" name="Group 14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B2101F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pl-PL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47.206,30</a:t>
                </a:r>
                <a:r>
                  <a:rPr lang="en-US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 </a:t>
                </a:r>
                <a:r>
                  <a:rPr lang="en-US" sz="2200" dirty="0" err="1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zł</a:t>
                </a:r>
                <a:endParaRPr lang="en-US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endParaRPr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0" y="619548"/>
              <a:ext cx="12236547" cy="778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>
                  <a:solidFill>
                    <a:srgbClr val="B2101F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Wykonanie</a:t>
              </a:r>
            </a:p>
          </p:txBody>
        </p:sp>
      </p:grpSp>
      <p:sp>
        <p:nvSpPr>
          <p:cNvPr id="18" name="TextBox 7">
            <a:extLst>
              <a:ext uri="{FF2B5EF4-FFF2-40B4-BE49-F238E27FC236}">
                <a16:creationId xmlns:a16="http://schemas.microsoft.com/office/drawing/2014/main" id="{A868A96E-68FF-BDAC-E4B4-B584A231358D}"/>
              </a:ext>
            </a:extLst>
          </p:cNvPr>
          <p:cNvSpPr txBox="1"/>
          <p:nvPr/>
        </p:nvSpPr>
        <p:spPr>
          <a:xfrm>
            <a:off x="1346401" y="2956161"/>
            <a:ext cx="9177410" cy="1814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pl-PL" sz="3399" dirty="0">
                <a:solidFill>
                  <a:srgbClr val="107CB3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rPr>
              <a:t>Pomoc w formie obiadów – 26 osób</a:t>
            </a:r>
            <a:endParaRPr lang="en-US" sz="3399" dirty="0">
              <a:solidFill>
                <a:srgbClr val="107CB3"/>
              </a:solidFill>
              <a:latin typeface="Poppins" pitchFamily="2" charset="-18"/>
              <a:ea typeface="Open Sans"/>
              <a:cs typeface="Poppins" pitchFamily="2" charset="-18"/>
              <a:sym typeface="Open Sans"/>
            </a:endParaRPr>
          </a:p>
          <a:p>
            <a:pPr algn="l">
              <a:lnSpc>
                <a:spcPts val="4759"/>
              </a:lnSpc>
            </a:pPr>
            <a:r>
              <a:rPr lang="pl-PL" sz="3399" dirty="0">
                <a:solidFill>
                  <a:srgbClr val="107CB3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rPr>
              <a:t>Pomoc w formie zasiłku celowego na zakup posiłku – 32 osoby</a:t>
            </a:r>
            <a:endParaRPr lang="en-US" sz="3399" dirty="0">
              <a:solidFill>
                <a:srgbClr val="107CB3"/>
              </a:solidFill>
              <a:latin typeface="Poppins" pitchFamily="2" charset="-18"/>
              <a:ea typeface="Open Sans"/>
              <a:cs typeface="Poppins" pitchFamily="2" charset="-18"/>
              <a:sym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21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100000">
            <a:off x="-10922680" y="-44039"/>
            <a:ext cx="29550483" cy="13442779"/>
            <a:chOff x="0" y="0"/>
            <a:chExt cx="9996089" cy="4547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996089" cy="4547310"/>
            </a:xfrm>
            <a:custGeom>
              <a:avLst/>
              <a:gdLst/>
              <a:ahLst/>
              <a:cxnLst/>
              <a:rect l="l" t="t" r="r" b="b"/>
              <a:pathLst>
                <a:path w="9996089" h="4547310">
                  <a:moveTo>
                    <a:pt x="0" y="0"/>
                  </a:moveTo>
                  <a:lnTo>
                    <a:pt x="9996089" y="0"/>
                  </a:lnTo>
                  <a:lnTo>
                    <a:pt x="9996089" y="4547310"/>
                  </a:lnTo>
                  <a:lnTo>
                    <a:pt x="0" y="4547310"/>
                  </a:lnTo>
                  <a:close/>
                </a:path>
              </a:pathLst>
            </a:custGeom>
            <a:solidFill>
              <a:srgbClr val="B2101F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028700" y="2390775"/>
            <a:ext cx="13762342" cy="541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559"/>
              </a:lnSpc>
              <a:spcBef>
                <a:spcPct val="0"/>
              </a:spcBef>
            </a:pPr>
            <a:r>
              <a:rPr lang="en-US" sz="8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Świadczenia rodzinne, </a:t>
            </a:r>
            <a:r>
              <a:rPr lang="en-US" sz="8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fundusz</a:t>
            </a:r>
            <a:r>
              <a:rPr lang="en-US" sz="8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8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alimentacyjny</a:t>
            </a:r>
            <a:r>
              <a:rPr lang="en-US" sz="8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8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świadczenia</a:t>
            </a:r>
            <a:r>
              <a:rPr lang="en-US" sz="8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wychowawcze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71550"/>
            <a:ext cx="16230600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480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Świadczenia rodzinne, </a:t>
            </a:r>
            <a:r>
              <a:rPr lang="en-US" sz="54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fundusz</a:t>
            </a:r>
            <a:r>
              <a:rPr lang="en-US" sz="54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54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alimentacyjny</a:t>
            </a:r>
            <a:endParaRPr lang="en-US" sz="5400" b="1" dirty="0">
              <a:solidFill>
                <a:srgbClr val="B2101F"/>
              </a:solidFill>
              <a:latin typeface="Poppins" pitchFamily="2" charset="-18"/>
              <a:ea typeface="Poppins Bold"/>
              <a:cs typeface="Poppins" pitchFamily="2" charset="-18"/>
              <a:sym typeface="Poppins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028700" y="2736869"/>
            <a:ext cx="13352735" cy="1543050"/>
            <a:chOff x="0" y="0"/>
            <a:chExt cx="17803647" cy="2057400"/>
          </a:xfrm>
        </p:grpSpPr>
        <p:grpSp>
          <p:nvGrpSpPr>
            <p:cNvPr id="4" name="Group 4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07CB3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pl-PL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286</a:t>
                </a:r>
                <a:endParaRPr lang="en-US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endParaRPr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0" y="619548"/>
              <a:ext cx="12236547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Liczba</a:t>
              </a:r>
              <a:r>
                <a:rPr lang="en-US" sz="3399" dirty="0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 </a:t>
              </a: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osób</a:t>
              </a:r>
              <a:r>
                <a:rPr lang="en-US" sz="3399" dirty="0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 </a:t>
              </a: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pobierających</a:t>
              </a:r>
              <a:r>
                <a:rPr lang="en-US" sz="3399" dirty="0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 </a:t>
              </a: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świadczenie</a:t>
              </a:r>
              <a:endParaRPr lang="en-US" sz="3399" dirty="0">
                <a:solidFill>
                  <a:srgbClr val="107CB3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838385" y="-2873305"/>
            <a:ext cx="13097604" cy="16033611"/>
            <a:chOff x="0" y="0"/>
            <a:chExt cx="17463472" cy="21378148"/>
          </a:xfrm>
        </p:grpSpPr>
        <p:grpSp>
          <p:nvGrpSpPr>
            <p:cNvPr id="9" name="Group 9"/>
            <p:cNvGrpSpPr/>
            <p:nvPr/>
          </p:nvGrpSpPr>
          <p:grpSpPr>
            <a:xfrm rot="-3910131">
              <a:off x="-4701467" y="9071141"/>
              <a:ext cx="20742331" cy="2896536"/>
              <a:chOff x="0" y="0"/>
              <a:chExt cx="8303600" cy="115954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303599" cy="1159545"/>
              </a:xfrm>
              <a:custGeom>
                <a:avLst/>
                <a:gdLst/>
                <a:ahLst/>
                <a:cxnLst/>
                <a:rect l="l" t="t" r="r" b="b"/>
                <a:pathLst>
                  <a:path w="8303599" h="1159545">
                    <a:moveTo>
                      <a:pt x="0" y="0"/>
                    </a:moveTo>
                    <a:lnTo>
                      <a:pt x="8303599" y="0"/>
                    </a:lnTo>
                    <a:lnTo>
                      <a:pt x="8303599" y="1159545"/>
                    </a:lnTo>
                    <a:lnTo>
                      <a:pt x="0" y="1159545"/>
                    </a:lnTo>
                    <a:close/>
                  </a:path>
                </a:pathLst>
              </a:custGeom>
              <a:solidFill>
                <a:srgbClr val="65212A"/>
              </a:solidFill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3910131">
              <a:off x="-3141" y="7724818"/>
              <a:ext cx="20812638" cy="5928512"/>
              <a:chOff x="0" y="0"/>
              <a:chExt cx="8331745" cy="237331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331745" cy="2373310"/>
              </a:xfrm>
              <a:custGeom>
                <a:avLst/>
                <a:gdLst/>
                <a:ahLst/>
                <a:cxnLst/>
                <a:rect l="l" t="t" r="r" b="b"/>
                <a:pathLst>
                  <a:path w="8331745" h="2373310">
                    <a:moveTo>
                      <a:pt x="0" y="0"/>
                    </a:moveTo>
                    <a:lnTo>
                      <a:pt x="8331745" y="0"/>
                    </a:lnTo>
                    <a:lnTo>
                      <a:pt x="8331745" y="2373310"/>
                    </a:lnTo>
                    <a:lnTo>
                      <a:pt x="0" y="2373310"/>
                    </a:lnTo>
                    <a:close/>
                  </a:path>
                </a:pathLst>
              </a:custGeom>
              <a:solidFill>
                <a:srgbClr val="B2101F"/>
              </a:solidFill>
            </p:spPr>
            <p:txBody>
              <a:bodyPr/>
              <a:lstStyle/>
              <a:p>
                <a:endParaRPr lang="pl-PL"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1028700" y="7289819"/>
            <a:ext cx="13352735" cy="1543050"/>
            <a:chOff x="0" y="0"/>
            <a:chExt cx="17803647" cy="2057400"/>
          </a:xfrm>
        </p:grpSpPr>
        <p:grpSp>
          <p:nvGrpSpPr>
            <p:cNvPr id="14" name="Group 14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B2101F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pl-PL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2.354.832,53</a:t>
                </a:r>
                <a:r>
                  <a:rPr lang="en-US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 </a:t>
                </a:r>
                <a:r>
                  <a:rPr lang="en-US" sz="2200" dirty="0" err="1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zł</a:t>
                </a:r>
                <a:endParaRPr lang="en-US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endParaRPr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0" y="619548"/>
              <a:ext cx="12236547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 dirty="0" err="1">
                  <a:solidFill>
                    <a:srgbClr val="B2101F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Wykonanie</a:t>
              </a:r>
              <a:endParaRPr lang="en-US" sz="3399" dirty="0">
                <a:solidFill>
                  <a:srgbClr val="B2101F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28700" y="5013344"/>
            <a:ext cx="13352735" cy="1543050"/>
            <a:chOff x="0" y="0"/>
            <a:chExt cx="17803647" cy="2057400"/>
          </a:xfrm>
        </p:grpSpPr>
        <p:grpSp>
          <p:nvGrpSpPr>
            <p:cNvPr id="19" name="Group 19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B3AD10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pl-PL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3</a:t>
                </a:r>
                <a:endParaRPr lang="en-US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endParaRPr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0" y="619548"/>
              <a:ext cx="12236547" cy="778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 dirty="0" err="1">
                  <a:solidFill>
                    <a:srgbClr val="B3AD10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Liczba</a:t>
              </a:r>
              <a:r>
                <a:rPr lang="en-US" sz="3399" dirty="0">
                  <a:solidFill>
                    <a:srgbClr val="B3AD10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 </a:t>
              </a:r>
              <a:r>
                <a:rPr lang="en-US" sz="3399" dirty="0" err="1">
                  <a:solidFill>
                    <a:srgbClr val="B3AD10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rodzin</a:t>
              </a:r>
              <a:r>
                <a:rPr lang="en-US" sz="3399" dirty="0">
                  <a:solidFill>
                    <a:srgbClr val="B3AD10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 z </a:t>
              </a:r>
              <a:r>
                <a:rPr lang="en-US" sz="3399" dirty="0" err="1">
                  <a:solidFill>
                    <a:srgbClr val="B3AD10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Ukrainy</a:t>
              </a:r>
              <a:endParaRPr lang="en-US" sz="3399" dirty="0">
                <a:solidFill>
                  <a:srgbClr val="B3AD10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42975"/>
            <a:ext cx="16230600" cy="1335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559"/>
              </a:lnSpc>
              <a:spcBef>
                <a:spcPct val="0"/>
              </a:spcBef>
            </a:pPr>
            <a:r>
              <a:rPr lang="en-US" sz="8799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Świadczenie</a:t>
            </a:r>
            <a:r>
              <a:rPr lang="en-US" sz="8799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wychowawcze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2838385" y="-2873305"/>
            <a:ext cx="13097604" cy="16033611"/>
            <a:chOff x="0" y="0"/>
            <a:chExt cx="17463472" cy="21378148"/>
          </a:xfrm>
        </p:grpSpPr>
        <p:grpSp>
          <p:nvGrpSpPr>
            <p:cNvPr id="4" name="Group 4"/>
            <p:cNvGrpSpPr/>
            <p:nvPr/>
          </p:nvGrpSpPr>
          <p:grpSpPr>
            <a:xfrm rot="-3910131">
              <a:off x="-4701467" y="9071141"/>
              <a:ext cx="20742331" cy="2896536"/>
              <a:chOff x="0" y="0"/>
              <a:chExt cx="8303600" cy="115954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303599" cy="1159545"/>
              </a:xfrm>
              <a:custGeom>
                <a:avLst/>
                <a:gdLst/>
                <a:ahLst/>
                <a:cxnLst/>
                <a:rect l="l" t="t" r="r" b="b"/>
                <a:pathLst>
                  <a:path w="8303599" h="1159545">
                    <a:moveTo>
                      <a:pt x="0" y="0"/>
                    </a:moveTo>
                    <a:lnTo>
                      <a:pt x="8303599" y="0"/>
                    </a:lnTo>
                    <a:lnTo>
                      <a:pt x="8303599" y="1159545"/>
                    </a:lnTo>
                    <a:lnTo>
                      <a:pt x="0" y="1159545"/>
                    </a:lnTo>
                    <a:close/>
                  </a:path>
                </a:pathLst>
              </a:custGeom>
              <a:solidFill>
                <a:srgbClr val="65212A"/>
              </a:solidFill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3910131">
              <a:off x="-3141" y="7724818"/>
              <a:ext cx="20812638" cy="5928512"/>
              <a:chOff x="0" y="0"/>
              <a:chExt cx="8331745" cy="237331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331745" cy="2373310"/>
              </a:xfrm>
              <a:custGeom>
                <a:avLst/>
                <a:gdLst/>
                <a:ahLst/>
                <a:cxnLst/>
                <a:rect l="l" t="t" r="r" b="b"/>
                <a:pathLst>
                  <a:path w="8331745" h="2373310">
                    <a:moveTo>
                      <a:pt x="0" y="0"/>
                    </a:moveTo>
                    <a:lnTo>
                      <a:pt x="8331745" y="0"/>
                    </a:lnTo>
                    <a:lnTo>
                      <a:pt x="8331745" y="2373310"/>
                    </a:lnTo>
                    <a:lnTo>
                      <a:pt x="0" y="2373310"/>
                    </a:lnTo>
                    <a:close/>
                  </a:path>
                </a:pathLst>
              </a:custGeom>
              <a:solidFill>
                <a:srgbClr val="B2101F"/>
              </a:solidFill>
            </p:spPr>
            <p:txBody>
              <a:bodyPr/>
              <a:lstStyle/>
              <a:p>
                <a:endParaRPr lang="pl-PL"/>
              </a:p>
            </p:txBody>
          </p:sp>
        </p:grpSp>
      </p:grpSp>
      <p:sp>
        <p:nvSpPr>
          <p:cNvPr id="8" name="TextBox 8"/>
          <p:cNvSpPr txBox="1"/>
          <p:nvPr/>
        </p:nvSpPr>
        <p:spPr>
          <a:xfrm>
            <a:off x="1028700" y="2677675"/>
            <a:ext cx="13557157" cy="6379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6"/>
              </a:lnSpc>
            </a:pP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Realizacja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zadania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w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zakresie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wypłaty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świadczeń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począwszy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od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czerwca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2022 r.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została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przekazana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do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Zakładu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Ubezpieczeń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Społecznych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.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Obecnie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Ośrodek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we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współpracy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z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Małopolskim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Urzędem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Wojewódzkim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w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Krakowie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zajmuje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się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jedynie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sprawami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dotyczącymi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koordynacji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systemów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pomocy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społecznej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.</a:t>
            </a:r>
          </a:p>
          <a:p>
            <a:pPr algn="l">
              <a:lnSpc>
                <a:spcPts val="4996"/>
              </a:lnSpc>
            </a:pPr>
            <a:endParaRPr lang="en-US" sz="3568" dirty="0">
              <a:solidFill>
                <a:srgbClr val="000000"/>
              </a:solidFill>
              <a:latin typeface="Poppins" pitchFamily="2" charset="-18"/>
              <a:ea typeface="Poppins"/>
              <a:cs typeface="Poppins" pitchFamily="2" charset="-18"/>
              <a:sym typeface="Poppins"/>
            </a:endParaRPr>
          </a:p>
          <a:p>
            <a:pPr algn="l">
              <a:lnSpc>
                <a:spcPts val="4996"/>
              </a:lnSpc>
            </a:pP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ramach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zadania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dokonano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zwrotu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dotacji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wykorzystanej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niezgodnie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z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przeznaczeniem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za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lata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ubiegłe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w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wysokości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pl-PL" sz="3568" b="1" dirty="0">
                <a:solidFill>
                  <a:srgbClr val="000000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120,51</a:t>
            </a:r>
            <a:r>
              <a:rPr lang="en-US" sz="3568" b="1" dirty="0">
                <a:solidFill>
                  <a:srgbClr val="000000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3568" b="1" dirty="0" err="1">
                <a:solidFill>
                  <a:srgbClr val="000000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zł</a:t>
            </a:r>
            <a:r>
              <a:rPr lang="en-US" sz="3568" b="1" dirty="0">
                <a:solidFill>
                  <a:srgbClr val="000000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wraz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z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odsetkami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w </a:t>
            </a:r>
            <a:r>
              <a:rPr lang="en-US" sz="3568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kwocie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pl-PL" sz="3568" b="1" dirty="0">
                <a:solidFill>
                  <a:srgbClr val="000000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60,43</a:t>
            </a:r>
            <a:r>
              <a:rPr lang="en-US" sz="3568" b="1" dirty="0">
                <a:solidFill>
                  <a:srgbClr val="000000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3568" b="1" dirty="0" err="1">
                <a:solidFill>
                  <a:srgbClr val="000000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zł</a:t>
            </a:r>
            <a:r>
              <a:rPr lang="en-US" sz="3568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21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100000">
            <a:off x="-10922680" y="-44039"/>
            <a:ext cx="29550483" cy="13442779"/>
            <a:chOff x="0" y="0"/>
            <a:chExt cx="9996089" cy="4547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996089" cy="4547310"/>
            </a:xfrm>
            <a:custGeom>
              <a:avLst/>
              <a:gdLst/>
              <a:ahLst/>
              <a:cxnLst/>
              <a:rect l="l" t="t" r="r" b="b"/>
              <a:pathLst>
                <a:path w="9996089" h="4547310">
                  <a:moveTo>
                    <a:pt x="0" y="0"/>
                  </a:moveTo>
                  <a:lnTo>
                    <a:pt x="9996089" y="0"/>
                  </a:lnTo>
                  <a:lnTo>
                    <a:pt x="9996089" y="4547310"/>
                  </a:lnTo>
                  <a:lnTo>
                    <a:pt x="0" y="4547310"/>
                  </a:lnTo>
                  <a:close/>
                </a:path>
              </a:pathLst>
            </a:custGeom>
            <a:solidFill>
              <a:srgbClr val="B2101F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028700" y="3057525"/>
            <a:ext cx="13762342" cy="408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559"/>
              </a:lnSpc>
              <a:spcBef>
                <a:spcPct val="0"/>
              </a:spcBef>
            </a:pPr>
            <a:r>
              <a:rPr lang="en-US" sz="8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Inne</a:t>
            </a:r>
            <a:r>
              <a:rPr lang="en-US" sz="8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8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zadania</a:t>
            </a:r>
            <a:r>
              <a:rPr lang="en-US" sz="8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8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realizowane</a:t>
            </a:r>
            <a:r>
              <a:rPr lang="en-US" sz="8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8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przez</a:t>
            </a:r>
            <a:r>
              <a:rPr lang="en-US" sz="8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8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ośrodek</a:t>
            </a:r>
            <a:endParaRPr lang="en-US" sz="8799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42975"/>
            <a:ext cx="16230600" cy="1335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559"/>
              </a:lnSpc>
              <a:spcBef>
                <a:spcPct val="0"/>
              </a:spcBef>
            </a:pPr>
            <a:r>
              <a:rPr lang="en-US" sz="8799" b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Rodziny zastępcze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2736869"/>
            <a:ext cx="13352735" cy="1543050"/>
            <a:chOff x="0" y="0"/>
            <a:chExt cx="17803647" cy="2057400"/>
          </a:xfrm>
        </p:grpSpPr>
        <p:grpSp>
          <p:nvGrpSpPr>
            <p:cNvPr id="4" name="Group 4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07CB3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3</a:t>
                </a:r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0" y="619548"/>
              <a:ext cx="12236547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Liczba osób pobierających świadczenie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838385" y="-2873305"/>
            <a:ext cx="13097604" cy="16033611"/>
            <a:chOff x="0" y="0"/>
            <a:chExt cx="17463472" cy="21378148"/>
          </a:xfrm>
        </p:grpSpPr>
        <p:grpSp>
          <p:nvGrpSpPr>
            <p:cNvPr id="9" name="Group 9"/>
            <p:cNvGrpSpPr/>
            <p:nvPr/>
          </p:nvGrpSpPr>
          <p:grpSpPr>
            <a:xfrm rot="-3910131">
              <a:off x="-4701467" y="9071141"/>
              <a:ext cx="20742331" cy="2896536"/>
              <a:chOff x="0" y="0"/>
              <a:chExt cx="8303600" cy="115954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303599" cy="1159545"/>
              </a:xfrm>
              <a:custGeom>
                <a:avLst/>
                <a:gdLst/>
                <a:ahLst/>
                <a:cxnLst/>
                <a:rect l="l" t="t" r="r" b="b"/>
                <a:pathLst>
                  <a:path w="8303599" h="1159545">
                    <a:moveTo>
                      <a:pt x="0" y="0"/>
                    </a:moveTo>
                    <a:lnTo>
                      <a:pt x="8303599" y="0"/>
                    </a:lnTo>
                    <a:lnTo>
                      <a:pt x="8303599" y="1159545"/>
                    </a:lnTo>
                    <a:lnTo>
                      <a:pt x="0" y="1159545"/>
                    </a:lnTo>
                    <a:close/>
                  </a:path>
                </a:pathLst>
              </a:custGeom>
              <a:solidFill>
                <a:srgbClr val="65212A"/>
              </a:solidFill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3910131">
              <a:off x="-3141" y="7724818"/>
              <a:ext cx="20812638" cy="5928512"/>
              <a:chOff x="0" y="0"/>
              <a:chExt cx="8331745" cy="237331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331745" cy="2373310"/>
              </a:xfrm>
              <a:custGeom>
                <a:avLst/>
                <a:gdLst/>
                <a:ahLst/>
                <a:cxnLst/>
                <a:rect l="l" t="t" r="r" b="b"/>
                <a:pathLst>
                  <a:path w="8331745" h="2373310">
                    <a:moveTo>
                      <a:pt x="0" y="0"/>
                    </a:moveTo>
                    <a:lnTo>
                      <a:pt x="8331745" y="0"/>
                    </a:lnTo>
                    <a:lnTo>
                      <a:pt x="8331745" y="2373310"/>
                    </a:lnTo>
                    <a:lnTo>
                      <a:pt x="0" y="2373310"/>
                    </a:lnTo>
                    <a:close/>
                  </a:path>
                </a:pathLst>
              </a:custGeom>
              <a:solidFill>
                <a:srgbClr val="B2101F"/>
              </a:solidFill>
            </p:spPr>
            <p:txBody>
              <a:bodyPr/>
              <a:lstStyle/>
              <a:p>
                <a:endParaRPr lang="pl-PL"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1028700" y="5013344"/>
            <a:ext cx="13352735" cy="1543050"/>
            <a:chOff x="0" y="0"/>
            <a:chExt cx="17803647" cy="2057400"/>
          </a:xfrm>
        </p:grpSpPr>
        <p:grpSp>
          <p:nvGrpSpPr>
            <p:cNvPr id="14" name="Group 14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B2101F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pl-PL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103.176,62</a:t>
                </a:r>
                <a:r>
                  <a:rPr lang="en-US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 </a:t>
                </a:r>
                <a:r>
                  <a:rPr lang="en-US" sz="2200" dirty="0" err="1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zł</a:t>
                </a:r>
                <a:endParaRPr lang="en-US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endParaRPr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0" y="619548"/>
              <a:ext cx="12236547" cy="778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>
                  <a:solidFill>
                    <a:srgbClr val="B2101F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Wykonanie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910131">
            <a:off x="-838551" y="4155618"/>
            <a:ext cx="23300020" cy="3427853"/>
            <a:chOff x="0" y="0"/>
            <a:chExt cx="7881735" cy="11595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81735" cy="1159545"/>
            </a:xfrm>
            <a:custGeom>
              <a:avLst/>
              <a:gdLst/>
              <a:ahLst/>
              <a:cxnLst/>
              <a:rect l="l" t="t" r="r" b="b"/>
              <a:pathLst>
                <a:path w="7881735" h="1159545">
                  <a:moveTo>
                    <a:pt x="0" y="0"/>
                  </a:moveTo>
                  <a:lnTo>
                    <a:pt x="7881735" y="0"/>
                  </a:lnTo>
                  <a:lnTo>
                    <a:pt x="7881735" y="1159545"/>
                  </a:lnTo>
                  <a:lnTo>
                    <a:pt x="0" y="1159545"/>
                  </a:lnTo>
                  <a:close/>
                </a:path>
              </a:pathLst>
            </a:custGeom>
            <a:solidFill>
              <a:srgbClr val="65212A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/>
          <p:nvPr/>
        </p:nvGrpSpPr>
        <p:grpSpPr>
          <a:xfrm rot="-3910131">
            <a:off x="4731839" y="3114960"/>
            <a:ext cx="23300020" cy="7015990"/>
            <a:chOff x="0" y="0"/>
            <a:chExt cx="7881735" cy="23733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881735" cy="2373310"/>
            </a:xfrm>
            <a:custGeom>
              <a:avLst/>
              <a:gdLst/>
              <a:ahLst/>
              <a:cxnLst/>
              <a:rect l="l" t="t" r="r" b="b"/>
              <a:pathLst>
                <a:path w="7881735" h="2373310">
                  <a:moveTo>
                    <a:pt x="0" y="0"/>
                  </a:moveTo>
                  <a:lnTo>
                    <a:pt x="7881735" y="0"/>
                  </a:lnTo>
                  <a:lnTo>
                    <a:pt x="7881735" y="2373310"/>
                  </a:lnTo>
                  <a:lnTo>
                    <a:pt x="0" y="2373310"/>
                  </a:lnTo>
                  <a:close/>
                </a:path>
              </a:pathLst>
            </a:custGeom>
            <a:solidFill>
              <a:srgbClr val="B2101F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 rot="-10800000">
            <a:off x="12621083" y="-65151"/>
            <a:ext cx="5666917" cy="5657850"/>
            <a:chOff x="0" y="0"/>
            <a:chExt cx="6350000" cy="63398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1333501"/>
            <a:ext cx="9416950" cy="6753637"/>
            <a:chOff x="0" y="-57150"/>
            <a:chExt cx="12555934" cy="8413680"/>
          </a:xfrm>
        </p:grpSpPr>
        <p:sp>
          <p:nvSpPr>
            <p:cNvPr id="9" name="TextBox 9"/>
            <p:cNvSpPr txBox="1"/>
            <p:nvPr/>
          </p:nvSpPr>
          <p:spPr>
            <a:xfrm>
              <a:off x="0" y="-57150"/>
              <a:ext cx="12555934" cy="1289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320"/>
                </a:lnSpc>
                <a:spcBef>
                  <a:spcPct val="0"/>
                </a:spcBef>
              </a:pPr>
              <a:r>
                <a:rPr lang="en-US" sz="6100" b="1">
                  <a:solidFill>
                    <a:srgbClr val="B2101F"/>
                  </a:solidFill>
                  <a:latin typeface="Poppins" pitchFamily="2" charset="-18"/>
                  <a:ea typeface="Poppins Semi-Bold"/>
                  <a:cs typeface="Poppins" pitchFamily="2" charset="-18"/>
                  <a:sym typeface="Poppins Semi-Bold"/>
                </a:rPr>
                <a:t>Realizowanie zadania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328055"/>
              <a:ext cx="12555934" cy="7028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96566" lvl="1" indent="-248283" algn="l">
                <a:lnSpc>
                  <a:spcPts val="3449"/>
                </a:lnSpc>
                <a:buAutoNum type="arabicPeriod"/>
              </a:pPr>
              <a:r>
                <a:rPr lang="pl-PL" sz="2299" noProof="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Pomoc</a:t>
              </a:r>
              <a:r>
                <a:rPr lang="en-US" sz="2299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społeczna</a:t>
              </a:r>
            </a:p>
            <a:p>
              <a:pPr marL="496566" lvl="1" indent="-248283" algn="l">
                <a:lnSpc>
                  <a:spcPts val="3449"/>
                </a:lnSpc>
                <a:buAutoNum type="arabicPeriod"/>
              </a:pPr>
              <a:r>
                <a:rPr lang="en-US" sz="22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Świadczenia</a:t>
              </a:r>
            </a:p>
            <a:p>
              <a:pPr marL="1004987" lvl="2" indent="-342900" algn="l">
                <a:lnSpc>
                  <a:spcPts val="3449"/>
                </a:lnSpc>
                <a:buFont typeface="Arial" pitchFamily="34" charset="0"/>
                <a:buChar char="•"/>
              </a:pPr>
              <a:r>
                <a:rPr lang="en-US" sz="22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wychowawcze</a:t>
              </a:r>
            </a:p>
            <a:p>
              <a:pPr marL="1004987" lvl="2" indent="-342900" algn="l">
                <a:lnSpc>
                  <a:spcPts val="3449"/>
                </a:lnSpc>
                <a:buFont typeface="Arial" pitchFamily="34" charset="0"/>
                <a:buChar char="•"/>
              </a:pPr>
              <a:r>
                <a:rPr lang="en-US" sz="22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rodzinne</a:t>
              </a:r>
            </a:p>
            <a:p>
              <a:pPr marL="1004987" lvl="2" indent="-342900" algn="l">
                <a:lnSpc>
                  <a:spcPts val="3449"/>
                </a:lnSpc>
                <a:buFont typeface="Arial" pitchFamily="34" charset="0"/>
                <a:buChar char="•"/>
              </a:pPr>
              <a:r>
                <a:rPr lang="en-US" sz="22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z funduszu </a:t>
              </a:r>
              <a:r>
                <a:rPr lang="en-US" sz="22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alimentacyjnego</a:t>
              </a:r>
              <a:endParaRPr lang="en-US" sz="2299" u="none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  <a:p>
              <a:pPr marL="496566" lvl="1" indent="-248283" algn="l">
                <a:lnSpc>
                  <a:spcPts val="3449"/>
                </a:lnSpc>
                <a:buAutoNum type="arabicPeriod"/>
              </a:pPr>
              <a:r>
                <a:rPr lang="en-US" sz="22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Zasiłki</a:t>
              </a:r>
              <a:r>
                <a:rPr lang="en-US" sz="22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2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dla</a:t>
              </a:r>
              <a:r>
                <a:rPr lang="en-US" sz="22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2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opiekuna</a:t>
              </a:r>
              <a:endParaRPr lang="en-US" sz="2299" u="none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  <a:p>
              <a:pPr marL="496566" lvl="1" indent="-248283" algn="l">
                <a:lnSpc>
                  <a:spcPts val="3449"/>
                </a:lnSpc>
                <a:buAutoNum type="arabicPeriod"/>
              </a:pPr>
              <a:r>
                <a:rPr lang="en-US" sz="22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Przeciwdziałanie</a:t>
              </a:r>
              <a:r>
                <a:rPr lang="en-US" sz="22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2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przemocy</a:t>
              </a:r>
              <a:r>
                <a:rPr lang="en-US" sz="22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2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domowej</a:t>
              </a:r>
              <a:endParaRPr lang="en-US" sz="2299" u="none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  <a:p>
              <a:pPr marL="496566" lvl="1" indent="-248283" algn="l">
                <a:lnSpc>
                  <a:spcPts val="3449"/>
                </a:lnSpc>
                <a:buAutoNum type="arabicPeriod"/>
              </a:pPr>
              <a:r>
                <a:rPr lang="en-US" sz="22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Wsparcie</a:t>
              </a:r>
              <a:r>
                <a:rPr lang="en-US" sz="22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2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rodziny</a:t>
              </a:r>
              <a:endParaRPr lang="en-US" sz="2299" u="none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  <a:p>
              <a:pPr marL="496566" lvl="1" indent="-248283" algn="l">
                <a:lnSpc>
                  <a:spcPts val="3449"/>
                </a:lnSpc>
                <a:buAutoNum type="arabicPeriod"/>
              </a:pPr>
              <a:r>
                <a:rPr lang="en-US" sz="22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Karta </a:t>
              </a:r>
              <a:r>
                <a:rPr lang="en-US" sz="22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Dużej</a:t>
              </a:r>
              <a:r>
                <a:rPr lang="en-US" sz="22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2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Rodziny</a:t>
              </a:r>
              <a:endParaRPr lang="en-US" sz="2299" u="none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  <a:p>
              <a:pPr marL="496566" lvl="1" indent="-248283" algn="l">
                <a:lnSpc>
                  <a:spcPts val="3449"/>
                </a:lnSpc>
                <a:buAutoNum type="arabicPeriod"/>
              </a:pPr>
              <a:r>
                <a:rPr lang="en-US" sz="22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Pomoc</a:t>
              </a:r>
              <a:r>
                <a:rPr lang="en-US" sz="22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2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materialna</a:t>
              </a:r>
              <a:r>
                <a:rPr lang="en-US" sz="22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2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dla</a:t>
              </a:r>
              <a:r>
                <a:rPr lang="en-US" sz="22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2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uczniów</a:t>
              </a:r>
              <a:endParaRPr lang="en-US" sz="2299" u="none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  <a:p>
              <a:pPr marL="496566" lvl="1" indent="-248283" algn="l">
                <a:lnSpc>
                  <a:spcPts val="3449"/>
                </a:lnSpc>
                <a:buAutoNum type="arabicPeriod"/>
              </a:pPr>
              <a:r>
                <a:rPr lang="en-US" sz="22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Świadczenia </a:t>
              </a:r>
              <a:r>
                <a:rPr lang="en-US" sz="22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dla</a:t>
              </a:r>
              <a:r>
                <a:rPr lang="en-US" sz="22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2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obywatelów</a:t>
              </a:r>
              <a:r>
                <a:rPr lang="en-US" sz="22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2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Ukrainy</a:t>
              </a:r>
              <a:endParaRPr lang="pl-PL" sz="2299" u="none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  <a:p>
              <a:pPr marL="496566" lvl="1" indent="-248283">
                <a:lnSpc>
                  <a:spcPts val="3449"/>
                </a:lnSpc>
                <a:buFontTx/>
                <a:buAutoNum type="arabicPeriod"/>
              </a:pPr>
              <a:r>
                <a:rPr lang="pl-PL" sz="2299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Przeciwdziałanie alkoholizmowi I narkomanii</a:t>
              </a:r>
              <a:endParaRPr lang="en-US" sz="2299" u="none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  <a:p>
              <a:pPr marL="496566" lvl="1" indent="-248283" algn="l">
                <a:lnSpc>
                  <a:spcPts val="3449"/>
                </a:lnSpc>
                <a:buAutoNum type="arabicPeriod"/>
              </a:pPr>
              <a:r>
                <a:rPr lang="en-US" sz="22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inne</a:t>
              </a:r>
              <a:r>
                <a:rPr lang="en-US" sz="22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2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zadania</a:t>
              </a:r>
              <a:r>
                <a:rPr lang="en-US" sz="22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2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zlecone</a:t>
              </a:r>
              <a:endParaRPr lang="pl-PL" sz="2299" u="none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62025"/>
            <a:ext cx="16230600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840"/>
              </a:lnSpc>
              <a:spcBef>
                <a:spcPct val="0"/>
              </a:spcBef>
            </a:pPr>
            <a:r>
              <a:rPr lang="en-US" sz="5700" b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Ogólnopolski program Karty Dużej Rodziny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2736869"/>
            <a:ext cx="13352735" cy="1543050"/>
            <a:chOff x="0" y="0"/>
            <a:chExt cx="17803647" cy="2057400"/>
          </a:xfrm>
        </p:grpSpPr>
        <p:grpSp>
          <p:nvGrpSpPr>
            <p:cNvPr id="4" name="Group 4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07CB3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pl-PL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47</a:t>
                </a:r>
                <a:endParaRPr lang="en-US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endParaRPr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0" y="619548"/>
              <a:ext cx="12236547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Liczba wniosków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838385" y="-2873305"/>
            <a:ext cx="13097604" cy="16033611"/>
            <a:chOff x="0" y="0"/>
            <a:chExt cx="17463472" cy="21378148"/>
          </a:xfrm>
        </p:grpSpPr>
        <p:grpSp>
          <p:nvGrpSpPr>
            <p:cNvPr id="9" name="Group 9"/>
            <p:cNvGrpSpPr/>
            <p:nvPr/>
          </p:nvGrpSpPr>
          <p:grpSpPr>
            <a:xfrm rot="-3910131">
              <a:off x="-4701467" y="9071141"/>
              <a:ext cx="20742331" cy="2896536"/>
              <a:chOff x="0" y="0"/>
              <a:chExt cx="8303600" cy="115954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303599" cy="1159545"/>
              </a:xfrm>
              <a:custGeom>
                <a:avLst/>
                <a:gdLst/>
                <a:ahLst/>
                <a:cxnLst/>
                <a:rect l="l" t="t" r="r" b="b"/>
                <a:pathLst>
                  <a:path w="8303599" h="1159545">
                    <a:moveTo>
                      <a:pt x="0" y="0"/>
                    </a:moveTo>
                    <a:lnTo>
                      <a:pt x="8303599" y="0"/>
                    </a:lnTo>
                    <a:lnTo>
                      <a:pt x="8303599" y="1159545"/>
                    </a:lnTo>
                    <a:lnTo>
                      <a:pt x="0" y="1159545"/>
                    </a:lnTo>
                    <a:close/>
                  </a:path>
                </a:pathLst>
              </a:custGeom>
              <a:solidFill>
                <a:srgbClr val="65212A"/>
              </a:solidFill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3910131">
              <a:off x="-3141" y="7724818"/>
              <a:ext cx="20812638" cy="5928512"/>
              <a:chOff x="0" y="0"/>
              <a:chExt cx="8331745" cy="237331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331745" cy="2373310"/>
              </a:xfrm>
              <a:custGeom>
                <a:avLst/>
                <a:gdLst/>
                <a:ahLst/>
                <a:cxnLst/>
                <a:rect l="l" t="t" r="r" b="b"/>
                <a:pathLst>
                  <a:path w="8331745" h="2373310">
                    <a:moveTo>
                      <a:pt x="0" y="0"/>
                    </a:moveTo>
                    <a:lnTo>
                      <a:pt x="8331745" y="0"/>
                    </a:lnTo>
                    <a:lnTo>
                      <a:pt x="8331745" y="2373310"/>
                    </a:lnTo>
                    <a:lnTo>
                      <a:pt x="0" y="2373310"/>
                    </a:lnTo>
                    <a:close/>
                  </a:path>
                </a:pathLst>
              </a:custGeom>
              <a:solidFill>
                <a:srgbClr val="B2101F"/>
              </a:solidFill>
            </p:spPr>
            <p:txBody>
              <a:bodyPr/>
              <a:lstStyle/>
              <a:p>
                <a:endParaRPr lang="pl-PL"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1028700" y="5013344"/>
            <a:ext cx="13352735" cy="1543050"/>
            <a:chOff x="0" y="0"/>
            <a:chExt cx="17803647" cy="2057400"/>
          </a:xfrm>
        </p:grpSpPr>
        <p:grpSp>
          <p:nvGrpSpPr>
            <p:cNvPr id="14" name="Group 14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B2101F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pl-PL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609</a:t>
                </a:r>
                <a:r>
                  <a:rPr lang="en-US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,00 </a:t>
                </a:r>
                <a:r>
                  <a:rPr lang="en-US" sz="2200" dirty="0" err="1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zł</a:t>
                </a:r>
                <a:endParaRPr lang="en-US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endParaRPr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0" y="619548"/>
              <a:ext cx="12236547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>
                  <a:solidFill>
                    <a:srgbClr val="B2101F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Wykonanie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90600"/>
            <a:ext cx="16230600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999"/>
              </a:lnSpc>
              <a:spcBef>
                <a:spcPct val="0"/>
              </a:spcBef>
            </a:pPr>
            <a:r>
              <a:rPr lang="en-US" sz="4999" b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Przeciwdziałanie przemocy domowej oraz ochrona ofiar przemocy domowej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2736869"/>
            <a:ext cx="13352735" cy="1543050"/>
            <a:chOff x="0" y="0"/>
            <a:chExt cx="17803647" cy="2057400"/>
          </a:xfrm>
        </p:grpSpPr>
        <p:grpSp>
          <p:nvGrpSpPr>
            <p:cNvPr id="4" name="Group 4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07CB3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pl-PL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30</a:t>
                </a:r>
                <a:endParaRPr lang="en-US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endParaRPr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0" y="619548"/>
              <a:ext cx="12236547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Liczba niebieskich kart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838385" y="-2873305"/>
            <a:ext cx="13097604" cy="16033611"/>
            <a:chOff x="0" y="0"/>
            <a:chExt cx="17463472" cy="21378148"/>
          </a:xfrm>
        </p:grpSpPr>
        <p:grpSp>
          <p:nvGrpSpPr>
            <p:cNvPr id="9" name="Group 9"/>
            <p:cNvGrpSpPr/>
            <p:nvPr/>
          </p:nvGrpSpPr>
          <p:grpSpPr>
            <a:xfrm rot="-3910131">
              <a:off x="-4701467" y="9071141"/>
              <a:ext cx="20742331" cy="2896536"/>
              <a:chOff x="0" y="0"/>
              <a:chExt cx="8303600" cy="115954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303599" cy="1159545"/>
              </a:xfrm>
              <a:custGeom>
                <a:avLst/>
                <a:gdLst/>
                <a:ahLst/>
                <a:cxnLst/>
                <a:rect l="l" t="t" r="r" b="b"/>
                <a:pathLst>
                  <a:path w="8303599" h="1159545">
                    <a:moveTo>
                      <a:pt x="0" y="0"/>
                    </a:moveTo>
                    <a:lnTo>
                      <a:pt x="8303599" y="0"/>
                    </a:lnTo>
                    <a:lnTo>
                      <a:pt x="8303599" y="1159545"/>
                    </a:lnTo>
                    <a:lnTo>
                      <a:pt x="0" y="1159545"/>
                    </a:lnTo>
                    <a:close/>
                  </a:path>
                </a:pathLst>
              </a:custGeom>
              <a:solidFill>
                <a:srgbClr val="65212A"/>
              </a:solidFill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3910131">
              <a:off x="-3141" y="7724818"/>
              <a:ext cx="20812638" cy="5928512"/>
              <a:chOff x="0" y="0"/>
              <a:chExt cx="8331745" cy="237331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331745" cy="2373310"/>
              </a:xfrm>
              <a:custGeom>
                <a:avLst/>
                <a:gdLst/>
                <a:ahLst/>
                <a:cxnLst/>
                <a:rect l="l" t="t" r="r" b="b"/>
                <a:pathLst>
                  <a:path w="8331745" h="2373310">
                    <a:moveTo>
                      <a:pt x="0" y="0"/>
                    </a:moveTo>
                    <a:lnTo>
                      <a:pt x="8331745" y="0"/>
                    </a:lnTo>
                    <a:lnTo>
                      <a:pt x="8331745" y="2373310"/>
                    </a:lnTo>
                    <a:lnTo>
                      <a:pt x="0" y="2373310"/>
                    </a:lnTo>
                    <a:close/>
                  </a:path>
                </a:pathLst>
              </a:custGeom>
              <a:solidFill>
                <a:srgbClr val="B2101F"/>
              </a:solidFill>
            </p:spPr>
            <p:txBody>
              <a:bodyPr/>
              <a:lstStyle/>
              <a:p>
                <a:endParaRPr lang="pl-PL"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1028700" y="5013344"/>
            <a:ext cx="13352735" cy="1543050"/>
            <a:chOff x="0" y="0"/>
            <a:chExt cx="17803647" cy="2057400"/>
          </a:xfrm>
        </p:grpSpPr>
        <p:grpSp>
          <p:nvGrpSpPr>
            <p:cNvPr id="14" name="Group 14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B2101F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pl-PL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14.088,56 </a:t>
                </a:r>
                <a:r>
                  <a:rPr lang="en-US" sz="2200" dirty="0" err="1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zł</a:t>
                </a:r>
                <a:endParaRPr lang="en-US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endParaRPr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0" y="619548"/>
              <a:ext cx="12236547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>
                  <a:solidFill>
                    <a:srgbClr val="B2101F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Wykonanie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90600"/>
            <a:ext cx="16230600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999"/>
              </a:lnSpc>
              <a:spcBef>
                <a:spcPct val="0"/>
              </a:spcBef>
            </a:pPr>
            <a:r>
              <a:rPr lang="en-US" sz="4999" b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Wynagrodzenie opiekuna z tytułu sprawowania opieki przyznanej przez sąd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2736869"/>
            <a:ext cx="13352735" cy="1543050"/>
            <a:chOff x="0" y="0"/>
            <a:chExt cx="17803647" cy="2057400"/>
          </a:xfrm>
        </p:grpSpPr>
        <p:grpSp>
          <p:nvGrpSpPr>
            <p:cNvPr id="4" name="Group 4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07CB3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1</a:t>
                </a:r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0" y="619548"/>
              <a:ext cx="12236547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Liczba opiekunów prawnych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838385" y="-2873305"/>
            <a:ext cx="13097604" cy="16033611"/>
            <a:chOff x="0" y="0"/>
            <a:chExt cx="17463472" cy="21378148"/>
          </a:xfrm>
        </p:grpSpPr>
        <p:grpSp>
          <p:nvGrpSpPr>
            <p:cNvPr id="9" name="Group 9"/>
            <p:cNvGrpSpPr/>
            <p:nvPr/>
          </p:nvGrpSpPr>
          <p:grpSpPr>
            <a:xfrm rot="-3910131">
              <a:off x="-4701467" y="9071141"/>
              <a:ext cx="20742331" cy="2896536"/>
              <a:chOff x="0" y="0"/>
              <a:chExt cx="8303600" cy="115954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303599" cy="1159545"/>
              </a:xfrm>
              <a:custGeom>
                <a:avLst/>
                <a:gdLst/>
                <a:ahLst/>
                <a:cxnLst/>
                <a:rect l="l" t="t" r="r" b="b"/>
                <a:pathLst>
                  <a:path w="8303599" h="1159545">
                    <a:moveTo>
                      <a:pt x="0" y="0"/>
                    </a:moveTo>
                    <a:lnTo>
                      <a:pt x="8303599" y="0"/>
                    </a:lnTo>
                    <a:lnTo>
                      <a:pt x="8303599" y="1159545"/>
                    </a:lnTo>
                    <a:lnTo>
                      <a:pt x="0" y="1159545"/>
                    </a:lnTo>
                    <a:close/>
                  </a:path>
                </a:pathLst>
              </a:custGeom>
              <a:solidFill>
                <a:srgbClr val="65212A"/>
              </a:solidFill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3910131">
              <a:off x="-3141" y="7724818"/>
              <a:ext cx="20812638" cy="5928512"/>
              <a:chOff x="0" y="0"/>
              <a:chExt cx="8331745" cy="237331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331745" cy="2373310"/>
              </a:xfrm>
              <a:custGeom>
                <a:avLst/>
                <a:gdLst/>
                <a:ahLst/>
                <a:cxnLst/>
                <a:rect l="l" t="t" r="r" b="b"/>
                <a:pathLst>
                  <a:path w="8331745" h="2373310">
                    <a:moveTo>
                      <a:pt x="0" y="0"/>
                    </a:moveTo>
                    <a:lnTo>
                      <a:pt x="8331745" y="0"/>
                    </a:lnTo>
                    <a:lnTo>
                      <a:pt x="8331745" y="2373310"/>
                    </a:lnTo>
                    <a:lnTo>
                      <a:pt x="0" y="2373310"/>
                    </a:lnTo>
                    <a:close/>
                  </a:path>
                </a:pathLst>
              </a:custGeom>
              <a:solidFill>
                <a:srgbClr val="B2101F"/>
              </a:solidFill>
            </p:spPr>
            <p:txBody>
              <a:bodyPr/>
              <a:lstStyle/>
              <a:p>
                <a:endParaRPr lang="pl-PL"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1028700" y="5013344"/>
            <a:ext cx="13352735" cy="1543050"/>
            <a:chOff x="0" y="0"/>
            <a:chExt cx="17803647" cy="2057400"/>
          </a:xfrm>
        </p:grpSpPr>
        <p:grpSp>
          <p:nvGrpSpPr>
            <p:cNvPr id="14" name="Group 14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B2101F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pl-PL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11.368,10</a:t>
                </a:r>
                <a:r>
                  <a:rPr lang="en-US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 </a:t>
                </a:r>
                <a:r>
                  <a:rPr lang="en-US" sz="2200" dirty="0" err="1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zł</a:t>
                </a:r>
                <a:endParaRPr lang="en-US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endParaRPr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0" y="619548"/>
              <a:ext cx="12236547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>
                  <a:solidFill>
                    <a:srgbClr val="B2101F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Wykonanie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90600"/>
            <a:ext cx="16230600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999"/>
              </a:lnSpc>
              <a:spcBef>
                <a:spcPct val="0"/>
              </a:spcBef>
            </a:pPr>
            <a:r>
              <a:rPr lang="en-US" sz="4999" b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Zakup programu informatycznego z pomocy społecznej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2838385" y="-2873305"/>
            <a:ext cx="13097604" cy="16033611"/>
            <a:chOff x="0" y="0"/>
            <a:chExt cx="17463472" cy="21378148"/>
          </a:xfrm>
        </p:grpSpPr>
        <p:grpSp>
          <p:nvGrpSpPr>
            <p:cNvPr id="4" name="Group 4"/>
            <p:cNvGrpSpPr/>
            <p:nvPr/>
          </p:nvGrpSpPr>
          <p:grpSpPr>
            <a:xfrm rot="-3910131">
              <a:off x="-4701467" y="9071141"/>
              <a:ext cx="20742331" cy="2896536"/>
              <a:chOff x="0" y="0"/>
              <a:chExt cx="8303600" cy="115954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303599" cy="1159545"/>
              </a:xfrm>
              <a:custGeom>
                <a:avLst/>
                <a:gdLst/>
                <a:ahLst/>
                <a:cxnLst/>
                <a:rect l="l" t="t" r="r" b="b"/>
                <a:pathLst>
                  <a:path w="8303599" h="1159545">
                    <a:moveTo>
                      <a:pt x="0" y="0"/>
                    </a:moveTo>
                    <a:lnTo>
                      <a:pt x="8303599" y="0"/>
                    </a:lnTo>
                    <a:lnTo>
                      <a:pt x="8303599" y="1159545"/>
                    </a:lnTo>
                    <a:lnTo>
                      <a:pt x="0" y="1159545"/>
                    </a:lnTo>
                    <a:close/>
                  </a:path>
                </a:pathLst>
              </a:custGeom>
              <a:solidFill>
                <a:srgbClr val="65212A"/>
              </a:solidFill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3910131">
              <a:off x="-3141" y="7724818"/>
              <a:ext cx="20812638" cy="5928512"/>
              <a:chOff x="0" y="0"/>
              <a:chExt cx="8331745" cy="237331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331745" cy="2373310"/>
              </a:xfrm>
              <a:custGeom>
                <a:avLst/>
                <a:gdLst/>
                <a:ahLst/>
                <a:cxnLst/>
                <a:rect l="l" t="t" r="r" b="b"/>
                <a:pathLst>
                  <a:path w="8331745" h="2373310">
                    <a:moveTo>
                      <a:pt x="0" y="0"/>
                    </a:moveTo>
                    <a:lnTo>
                      <a:pt x="8331745" y="0"/>
                    </a:lnTo>
                    <a:lnTo>
                      <a:pt x="8331745" y="2373310"/>
                    </a:lnTo>
                    <a:lnTo>
                      <a:pt x="0" y="2373310"/>
                    </a:lnTo>
                    <a:close/>
                  </a:path>
                </a:pathLst>
              </a:custGeom>
              <a:solidFill>
                <a:srgbClr val="B2101F"/>
              </a:solidFill>
            </p:spPr>
            <p:txBody>
              <a:bodyPr/>
              <a:lstStyle/>
              <a:p>
                <a:endParaRPr lang="pl-PL"/>
              </a:p>
            </p:txBody>
          </p:sp>
        </p:grpSp>
      </p:grpSp>
      <p:sp>
        <p:nvSpPr>
          <p:cNvPr id="8" name="TextBox 8"/>
          <p:cNvSpPr txBox="1"/>
          <p:nvPr/>
        </p:nvSpPr>
        <p:spPr>
          <a:xfrm>
            <a:off x="1028700" y="3237216"/>
            <a:ext cx="12220863" cy="4277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ramach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zadania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dokonano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zakupu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systemu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informatycznego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HELIOS,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służącego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do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obsługi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zagadnień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związanych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z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obszarem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pomocy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społecznej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, w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tym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do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realizacji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zadań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zawartych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w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ustawie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o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pomocy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społecznej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.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Zadanie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w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całości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zostało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sfinansowane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ze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środków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pozyskanych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w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ramach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dofinansowania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w </a:t>
            </a:r>
            <a:r>
              <a:rPr lang="en-US" sz="3399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wysokości</a:t>
            </a:r>
            <a:r>
              <a:rPr lang="en-US" sz="3399" b="1" dirty="0">
                <a:solidFill>
                  <a:srgbClr val="000000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pl-PL" sz="3399" b="1" dirty="0">
                <a:solidFill>
                  <a:srgbClr val="000000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4</a:t>
            </a:r>
            <a:r>
              <a:rPr lang="en-US" sz="3399" b="1" dirty="0">
                <a:solidFill>
                  <a:srgbClr val="000000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.4</a:t>
            </a:r>
            <a:r>
              <a:rPr lang="pl-PL" sz="3399" b="1" dirty="0">
                <a:solidFill>
                  <a:srgbClr val="000000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12</a:t>
            </a:r>
            <a:r>
              <a:rPr lang="en-US" sz="3399" b="1" dirty="0">
                <a:solidFill>
                  <a:srgbClr val="000000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,00 </a:t>
            </a:r>
            <a:r>
              <a:rPr lang="en-US" sz="3399" b="1" dirty="0" err="1">
                <a:solidFill>
                  <a:srgbClr val="000000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zł</a:t>
            </a:r>
            <a:r>
              <a:rPr lang="en-US" sz="3399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21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100000">
            <a:off x="-10922680" y="-44039"/>
            <a:ext cx="29550483" cy="13442779"/>
            <a:chOff x="0" y="0"/>
            <a:chExt cx="9996089" cy="4547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996089" cy="4547310"/>
            </a:xfrm>
            <a:custGeom>
              <a:avLst/>
              <a:gdLst/>
              <a:ahLst/>
              <a:cxnLst/>
              <a:rect l="l" t="t" r="r" b="b"/>
              <a:pathLst>
                <a:path w="9996089" h="4547310">
                  <a:moveTo>
                    <a:pt x="0" y="0"/>
                  </a:moveTo>
                  <a:lnTo>
                    <a:pt x="9996089" y="0"/>
                  </a:lnTo>
                  <a:lnTo>
                    <a:pt x="9996089" y="4547310"/>
                  </a:lnTo>
                  <a:lnTo>
                    <a:pt x="0" y="4547310"/>
                  </a:lnTo>
                  <a:close/>
                </a:path>
              </a:pathLst>
            </a:custGeom>
            <a:solidFill>
              <a:srgbClr val="B2101F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028700" y="3724275"/>
            <a:ext cx="13762342" cy="2752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59"/>
              </a:lnSpc>
            </a:pPr>
            <a:r>
              <a:rPr lang="en-US" sz="8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Ośrodki</a:t>
            </a:r>
            <a:r>
              <a:rPr lang="en-US" sz="8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8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wsparcia</a:t>
            </a:r>
            <a:endParaRPr lang="en-US" sz="8799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0" lvl="0" indent="0" algn="l">
              <a:lnSpc>
                <a:spcPts val="10559"/>
              </a:lnSpc>
              <a:spcBef>
                <a:spcPct val="0"/>
              </a:spcBef>
            </a:pPr>
            <a:r>
              <a:rPr lang="en-US" sz="8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w </a:t>
            </a:r>
            <a:r>
              <a:rPr lang="en-US" sz="8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Gminie</a:t>
            </a:r>
            <a:r>
              <a:rPr lang="en-US" sz="8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8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Iwanowice</a:t>
            </a:r>
            <a:endParaRPr lang="en-US" sz="8799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6475596">
            <a:off x="5121889" y="2771952"/>
            <a:ext cx="13442039" cy="4743097"/>
            <a:chOff x="0" y="0"/>
            <a:chExt cx="4547060" cy="16044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47060" cy="1604455"/>
            </a:xfrm>
            <a:custGeom>
              <a:avLst/>
              <a:gdLst/>
              <a:ahLst/>
              <a:cxnLst/>
              <a:rect l="l" t="t" r="r" b="b"/>
              <a:pathLst>
                <a:path w="4547060" h="1604455">
                  <a:moveTo>
                    <a:pt x="0" y="0"/>
                  </a:moveTo>
                  <a:lnTo>
                    <a:pt x="4547060" y="0"/>
                  </a:lnTo>
                  <a:lnTo>
                    <a:pt x="4547060" y="1604455"/>
                  </a:lnTo>
                  <a:lnTo>
                    <a:pt x="0" y="1604455"/>
                  </a:lnTo>
                  <a:close/>
                </a:path>
              </a:pathLst>
            </a:custGeom>
            <a:solidFill>
              <a:srgbClr val="65212A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8311726" y="0"/>
            <a:ext cx="13716000" cy="10287000"/>
            <a:chOff x="0" y="0"/>
            <a:chExt cx="812800" cy="609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609600"/>
            </a:xfrm>
            <a:custGeom>
              <a:avLst/>
              <a:gdLst/>
              <a:ahLst/>
              <a:cxnLst/>
              <a:rect l="l" t="t" r="r" b="b"/>
              <a:pathLst>
                <a:path w="812800" h="609600">
                  <a:moveTo>
                    <a:pt x="60960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812800" y="609600"/>
                  </a:lnTo>
                  <a:lnTo>
                    <a:pt x="609600" y="0"/>
                  </a:lnTo>
                  <a:close/>
                </a:path>
              </a:pathLst>
            </a:custGeom>
            <a:blipFill>
              <a:blip r:embed="rId2"/>
              <a:stretch>
                <a:fillRect t="-16060" b="-16060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946309"/>
            <a:ext cx="7627064" cy="8058001"/>
            <a:chOff x="0" y="-66675"/>
            <a:chExt cx="10169418" cy="10744000"/>
          </a:xfrm>
        </p:grpSpPr>
        <p:sp>
          <p:nvSpPr>
            <p:cNvPr id="7" name="TextBox 7"/>
            <p:cNvSpPr txBox="1"/>
            <p:nvPr/>
          </p:nvSpPr>
          <p:spPr>
            <a:xfrm>
              <a:off x="0" y="-66675"/>
              <a:ext cx="10169418" cy="2911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400"/>
                </a:lnSpc>
                <a:spcBef>
                  <a:spcPct val="0"/>
                </a:spcBef>
              </a:pPr>
              <a:r>
                <a:rPr lang="en-US" sz="70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Dz</a:t>
              </a:r>
              <a:r>
                <a:rPr lang="en-US" sz="7000" b="1" u="none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ienny</a:t>
              </a:r>
              <a:r>
                <a:rPr lang="en-US" sz="7000" b="1" u="none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Dom „Senior+”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704545"/>
              <a:ext cx="10169418" cy="79727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pl-PL" sz="2600" b="1" dirty="0">
                  <a:solidFill>
                    <a:srgbClr val="000000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Zadanie przekazane do realizacji Stowarzyszeniu Życzliwa Dłoń.</a:t>
              </a:r>
            </a:p>
            <a:p>
              <a:pPr algn="l">
                <a:lnSpc>
                  <a:spcPts val="3640"/>
                </a:lnSpc>
              </a:pPr>
              <a:r>
                <a:rPr lang="pl-PL" sz="2600" b="1" dirty="0">
                  <a:solidFill>
                    <a:srgbClr val="000000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W</a:t>
              </a:r>
              <a:r>
                <a:rPr lang="en-US" sz="2600" b="1" dirty="0">
                  <a:solidFill>
                    <a:srgbClr val="000000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y</a:t>
              </a:r>
              <a:r>
                <a:rPr lang="pl-PL" sz="2600" b="1" dirty="0" err="1">
                  <a:solidFill>
                    <a:srgbClr val="000000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datkowane</a:t>
              </a:r>
              <a:r>
                <a:rPr lang="pl-PL" sz="2600" b="1" dirty="0">
                  <a:solidFill>
                    <a:srgbClr val="000000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środki na realizację zadania wyniosły</a:t>
              </a:r>
              <a:r>
                <a:rPr lang="en-US" sz="26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pl-PL" sz="2600" b="1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589.050</a:t>
              </a:r>
              <a:r>
                <a:rPr lang="en-US" sz="2600" b="1" dirty="0">
                  <a:solidFill>
                    <a:srgbClr val="000000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,00 </a:t>
              </a:r>
              <a:r>
                <a:rPr lang="en-US" sz="2600" b="1" dirty="0" err="1">
                  <a:solidFill>
                    <a:srgbClr val="000000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zł</a:t>
              </a:r>
              <a:r>
                <a:rPr lang="pl-PL" sz="26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, w tym:</a:t>
              </a:r>
              <a:r>
                <a:rPr lang="en-US" sz="26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endParaRPr lang="pl-PL" sz="26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  <a:p>
              <a:pPr algn="l">
                <a:lnSpc>
                  <a:spcPts val="3640"/>
                </a:lnSpc>
              </a:pPr>
              <a:r>
                <a:rPr lang="pl-PL" sz="26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- Środki z dotacji w ramach programu rządowego Senior+ 128.520,00 zł,</a:t>
              </a:r>
            </a:p>
            <a:p>
              <a:pPr algn="l">
                <a:lnSpc>
                  <a:spcPts val="3640"/>
                </a:lnSpc>
              </a:pPr>
              <a:r>
                <a:rPr lang="pl-PL" sz="26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- Środki z dotacji w ramach grantu „Premia społeczna” 235.620,00 zł</a:t>
              </a:r>
            </a:p>
            <a:p>
              <a:pPr algn="l">
                <a:lnSpc>
                  <a:spcPts val="3640"/>
                </a:lnSpc>
              </a:pPr>
              <a:r>
                <a:rPr lang="pl-PL" sz="26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- Środki własne 224.910,00 zł</a:t>
              </a:r>
            </a:p>
            <a:p>
              <a:pPr algn="l">
                <a:lnSpc>
                  <a:spcPts val="3640"/>
                </a:lnSpc>
              </a:pPr>
              <a:r>
                <a:rPr lang="pl-PL" sz="2600" dirty="0">
                  <a:solidFill>
                    <a:srgbClr val="000000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Środki z dotacji pozyskane na wypłatę dodatków motywacyjnych dla pracowników DDS 44.498,00 zł</a:t>
              </a:r>
              <a:endParaRPr lang="en-US" sz="26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  <a:p>
              <a:pPr marL="0" lvl="0" indent="0" algn="l">
                <a:lnSpc>
                  <a:spcPts val="3640"/>
                </a:lnSpc>
                <a:spcBef>
                  <a:spcPct val="0"/>
                </a:spcBef>
              </a:pPr>
              <a:endParaRPr lang="en-US" sz="2600" b="1" dirty="0">
                <a:solidFill>
                  <a:srgbClr val="000000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700" y="8355875"/>
            <a:ext cx="5783164" cy="984816"/>
            <a:chOff x="0" y="0"/>
            <a:chExt cx="7710886" cy="1313088"/>
          </a:xfrm>
        </p:grpSpPr>
        <p:grpSp>
          <p:nvGrpSpPr>
            <p:cNvPr id="10" name="Group 10"/>
            <p:cNvGrpSpPr/>
            <p:nvPr/>
          </p:nvGrpSpPr>
          <p:grpSpPr>
            <a:xfrm>
              <a:off x="5084709" y="0"/>
              <a:ext cx="2626177" cy="1313088"/>
              <a:chOff x="0" y="0"/>
              <a:chExt cx="812800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07CB3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32422" tIns="32422" rIns="32422" bIns="32422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 b="1" dirty="0">
                    <a:solidFill>
                      <a:srgbClr val="FFFFFF"/>
                    </a:solidFill>
                    <a:latin typeface="Poppins" pitchFamily="2" charset="-18"/>
                    <a:ea typeface="Poppins Bold"/>
                    <a:cs typeface="Poppins" pitchFamily="2" charset="-18"/>
                    <a:sym typeface="Poppins Bold"/>
                  </a:rPr>
                  <a:t>3</a:t>
                </a:r>
                <a:r>
                  <a:rPr lang="pl-PL" sz="2200" b="1" dirty="0">
                    <a:solidFill>
                      <a:srgbClr val="FFFFFF"/>
                    </a:solidFill>
                    <a:latin typeface="Poppins" pitchFamily="2" charset="-18"/>
                    <a:ea typeface="Poppins Bold"/>
                    <a:cs typeface="Poppins" pitchFamily="2" charset="-18"/>
                    <a:sym typeface="Poppins Bold"/>
                  </a:rPr>
                  <a:t>4</a:t>
                </a:r>
                <a:endParaRPr lang="en-US" sz="2200" b="1" dirty="0">
                  <a:solidFill>
                    <a:srgbClr val="FFFFF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0" y="329096"/>
              <a:ext cx="4602079" cy="588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600" b="1" dirty="0" err="1">
                  <a:solidFill>
                    <a:srgbClr val="107CB3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Liczba</a:t>
              </a:r>
              <a:r>
                <a:rPr lang="en-US" sz="2600" b="1" dirty="0">
                  <a:solidFill>
                    <a:srgbClr val="107CB3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2600" b="1" dirty="0" err="1">
                  <a:solidFill>
                    <a:srgbClr val="107CB3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uczestników</a:t>
              </a:r>
              <a:endParaRPr lang="en-US" sz="2600" b="1" dirty="0">
                <a:solidFill>
                  <a:srgbClr val="107CB3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42975"/>
            <a:ext cx="16230600" cy="2028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559"/>
              </a:lnSpc>
              <a:spcBef>
                <a:spcPct val="0"/>
              </a:spcBef>
            </a:pPr>
            <a:r>
              <a:rPr lang="en-US" sz="8799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Kluby</a:t>
            </a:r>
            <a:r>
              <a:rPr lang="en-US" sz="8799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8799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seniora</a:t>
            </a:r>
            <a:endParaRPr lang="pl-PL" sz="8799" b="1" dirty="0">
              <a:solidFill>
                <a:srgbClr val="B2101F"/>
              </a:solidFill>
              <a:latin typeface="Poppins" pitchFamily="2" charset="-18"/>
              <a:ea typeface="Poppins Bold"/>
              <a:cs typeface="Poppins" pitchFamily="2" charset="-18"/>
              <a:sym typeface="Poppins Bold"/>
            </a:endParaRPr>
          </a:p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r>
              <a:rPr lang="pl-PL" sz="3200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Zadanie przekazane do realizacji Stowarzyszeniu Życzliwa Dłoń</a:t>
            </a:r>
            <a:endParaRPr lang="en-US" sz="3200" dirty="0">
              <a:solidFill>
                <a:srgbClr val="B2101F"/>
              </a:solidFill>
              <a:latin typeface="Poppins" pitchFamily="2" charset="-18"/>
              <a:ea typeface="Poppins Bold"/>
              <a:cs typeface="Poppins" pitchFamily="2" charset="-18"/>
              <a:sym typeface="Poppins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028700" y="3144808"/>
            <a:ext cx="13352735" cy="1543050"/>
            <a:chOff x="0" y="0"/>
            <a:chExt cx="17803647" cy="2057400"/>
          </a:xfrm>
        </p:grpSpPr>
        <p:grpSp>
          <p:nvGrpSpPr>
            <p:cNvPr id="4" name="Group 4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07CB3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1</a:t>
                </a:r>
                <a:r>
                  <a:rPr lang="pl-PL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4</a:t>
                </a:r>
                <a:r>
                  <a:rPr lang="en-US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7</a:t>
                </a:r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0" y="619548"/>
              <a:ext cx="12236547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Liczba</a:t>
              </a:r>
              <a:r>
                <a:rPr lang="en-US" sz="3399" dirty="0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 </a:t>
              </a: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uczestników</a:t>
              </a:r>
              <a:endParaRPr lang="en-US" sz="3399" dirty="0">
                <a:solidFill>
                  <a:srgbClr val="107CB3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838385" y="-2873305"/>
            <a:ext cx="13097604" cy="16033611"/>
            <a:chOff x="0" y="0"/>
            <a:chExt cx="17463472" cy="21378148"/>
          </a:xfrm>
        </p:grpSpPr>
        <p:grpSp>
          <p:nvGrpSpPr>
            <p:cNvPr id="9" name="Group 9"/>
            <p:cNvGrpSpPr/>
            <p:nvPr/>
          </p:nvGrpSpPr>
          <p:grpSpPr>
            <a:xfrm rot="-3910131">
              <a:off x="-4701467" y="9071141"/>
              <a:ext cx="20742331" cy="2896536"/>
              <a:chOff x="0" y="0"/>
              <a:chExt cx="8303600" cy="115954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303599" cy="1159545"/>
              </a:xfrm>
              <a:custGeom>
                <a:avLst/>
                <a:gdLst/>
                <a:ahLst/>
                <a:cxnLst/>
                <a:rect l="l" t="t" r="r" b="b"/>
                <a:pathLst>
                  <a:path w="8303599" h="1159545">
                    <a:moveTo>
                      <a:pt x="0" y="0"/>
                    </a:moveTo>
                    <a:lnTo>
                      <a:pt x="8303599" y="0"/>
                    </a:lnTo>
                    <a:lnTo>
                      <a:pt x="8303599" y="1159545"/>
                    </a:lnTo>
                    <a:lnTo>
                      <a:pt x="0" y="1159545"/>
                    </a:lnTo>
                    <a:close/>
                  </a:path>
                </a:pathLst>
              </a:custGeom>
              <a:solidFill>
                <a:srgbClr val="65212A"/>
              </a:solidFill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3910131">
              <a:off x="-3141" y="7724818"/>
              <a:ext cx="20812638" cy="5928512"/>
              <a:chOff x="0" y="0"/>
              <a:chExt cx="8331745" cy="237331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331745" cy="2373310"/>
              </a:xfrm>
              <a:custGeom>
                <a:avLst/>
                <a:gdLst/>
                <a:ahLst/>
                <a:cxnLst/>
                <a:rect l="l" t="t" r="r" b="b"/>
                <a:pathLst>
                  <a:path w="8331745" h="2373310">
                    <a:moveTo>
                      <a:pt x="0" y="0"/>
                    </a:moveTo>
                    <a:lnTo>
                      <a:pt x="8331745" y="0"/>
                    </a:lnTo>
                    <a:lnTo>
                      <a:pt x="8331745" y="2373310"/>
                    </a:lnTo>
                    <a:lnTo>
                      <a:pt x="0" y="2373310"/>
                    </a:lnTo>
                    <a:close/>
                  </a:path>
                </a:pathLst>
              </a:custGeom>
              <a:solidFill>
                <a:srgbClr val="B2101F"/>
              </a:solidFill>
            </p:spPr>
            <p:txBody>
              <a:bodyPr/>
              <a:lstStyle/>
              <a:p>
                <a:endParaRPr lang="pl-PL"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1028700" y="7289819"/>
            <a:ext cx="13352735" cy="1543050"/>
            <a:chOff x="0" y="0"/>
            <a:chExt cx="17803647" cy="2057400"/>
          </a:xfrm>
        </p:grpSpPr>
        <p:grpSp>
          <p:nvGrpSpPr>
            <p:cNvPr id="14" name="Group 14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B2101F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pl-PL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80</a:t>
                </a:r>
                <a:r>
                  <a:rPr lang="en-US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.000,00 </a:t>
                </a:r>
                <a:r>
                  <a:rPr lang="en-US" sz="2200" dirty="0" err="1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zł</a:t>
                </a:r>
                <a:endParaRPr lang="en-US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endParaRPr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0" y="619548"/>
              <a:ext cx="12236547" cy="778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 dirty="0" err="1">
                  <a:solidFill>
                    <a:srgbClr val="B2101F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Wykonanie</a:t>
              </a:r>
              <a:endParaRPr lang="pl-PL" sz="3399" dirty="0">
                <a:solidFill>
                  <a:srgbClr val="B2101F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28700" y="5013344"/>
            <a:ext cx="13352735" cy="1543050"/>
            <a:chOff x="0" y="0"/>
            <a:chExt cx="17803647" cy="2057400"/>
          </a:xfrm>
        </p:grpSpPr>
        <p:grpSp>
          <p:nvGrpSpPr>
            <p:cNvPr id="19" name="Group 19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B3AD10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7</a:t>
                </a:r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0" y="619548"/>
              <a:ext cx="12236547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 dirty="0" err="1">
                  <a:solidFill>
                    <a:srgbClr val="B3AD10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Liczba</a:t>
              </a:r>
              <a:r>
                <a:rPr lang="en-US" sz="3399" dirty="0">
                  <a:solidFill>
                    <a:srgbClr val="B3AD10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 </a:t>
              </a:r>
              <a:r>
                <a:rPr lang="en-US" sz="3399" dirty="0" err="1">
                  <a:solidFill>
                    <a:srgbClr val="B3AD10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klubów</a:t>
              </a:r>
              <a:endParaRPr lang="en-US" sz="3399" dirty="0">
                <a:solidFill>
                  <a:srgbClr val="B3AD10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28700" y="971552"/>
            <a:ext cx="16725900" cy="27330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183"/>
              </a:lnSpc>
              <a:spcBef>
                <a:spcPct val="0"/>
              </a:spcBef>
            </a:pPr>
            <a:r>
              <a:rPr lang="pl-PL" sz="54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Realizacja transportu osób w ramach działań  Dziennego Domu Senior+ w Grzegorzowicach Wielkich</a:t>
            </a:r>
            <a:endParaRPr lang="en-US" sz="5400" b="1" u="none" dirty="0">
              <a:solidFill>
                <a:srgbClr val="B2101F"/>
              </a:solidFill>
              <a:latin typeface="Poppins" pitchFamily="2" charset="-18"/>
              <a:ea typeface="Poppins Bold"/>
              <a:cs typeface="Poppins" pitchFamily="2" charset="-18"/>
              <a:sym typeface="Poppi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85800" y="5344457"/>
            <a:ext cx="3016677" cy="2475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909"/>
              </a:lnSpc>
            </a:pPr>
            <a:r>
              <a:rPr lang="pl-PL" sz="2792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Zadanie przekazane do realizacji Stowarzyszeniu Życzliwa Dłoń</a:t>
            </a:r>
            <a:endParaRPr lang="en-US" sz="2792" dirty="0">
              <a:solidFill>
                <a:srgbClr val="000000"/>
              </a:solidFill>
              <a:latin typeface="Poppins" pitchFamily="2" charset="-18"/>
              <a:ea typeface="Poppins"/>
              <a:cs typeface="Poppins" pitchFamily="2" charset="-18"/>
              <a:sym typeface="Poppi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495800" y="3745845"/>
            <a:ext cx="12534900" cy="9754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09"/>
              </a:lnSpc>
            </a:pPr>
            <a:r>
              <a:rPr lang="pl-PL" sz="2792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Zakup samochodu Ford Transit </a:t>
            </a:r>
            <a:r>
              <a:rPr lang="pl-PL" sz="2792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Custom</a:t>
            </a:r>
            <a:r>
              <a:rPr lang="pl-PL" sz="2792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197.775,99 zł</a:t>
            </a:r>
          </a:p>
          <a:p>
            <a:pPr algn="l">
              <a:lnSpc>
                <a:spcPts val="3909"/>
              </a:lnSpc>
            </a:pPr>
            <a:endParaRPr lang="en-US" sz="2792" dirty="0">
              <a:solidFill>
                <a:srgbClr val="000000"/>
              </a:solidFill>
              <a:latin typeface="Poppins" pitchFamily="2" charset="-18"/>
              <a:ea typeface="Poppins"/>
              <a:cs typeface="Poppins" pitchFamily="2" charset="-18"/>
              <a:sym typeface="Poppins"/>
            </a:endParaRPr>
          </a:p>
        </p:txBody>
      </p:sp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830DA98D-AAE0-60E9-72DF-994F9AB4C2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271940"/>
              </p:ext>
            </p:extLst>
          </p:nvPr>
        </p:nvGraphicFramePr>
        <p:xfrm>
          <a:off x="4656862" y="5143500"/>
          <a:ext cx="8229600" cy="51816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13057337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2800" dirty="0"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Realizacja zadania 01.08.2025 – 31.12.2025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645388"/>
                  </a:ext>
                </a:extLst>
              </a:tr>
            </a:tbl>
          </a:graphicData>
        </a:graphic>
      </p:graphicFrame>
      <p:grpSp>
        <p:nvGrpSpPr>
          <p:cNvPr id="2" name="Group 13">
            <a:extLst>
              <a:ext uri="{FF2B5EF4-FFF2-40B4-BE49-F238E27FC236}">
                <a16:creationId xmlns:a16="http://schemas.microsoft.com/office/drawing/2014/main" id="{0B26BF26-7C84-72D6-CEFD-8EF6E93AADD2}"/>
              </a:ext>
            </a:extLst>
          </p:cNvPr>
          <p:cNvGrpSpPr/>
          <p:nvPr/>
        </p:nvGrpSpPr>
        <p:grpSpPr>
          <a:xfrm>
            <a:off x="5401332" y="7048803"/>
            <a:ext cx="10876235" cy="1543050"/>
            <a:chOff x="0" y="0"/>
            <a:chExt cx="17803647" cy="2057400"/>
          </a:xfrm>
        </p:grpSpPr>
        <p:grpSp>
          <p:nvGrpSpPr>
            <p:cNvPr id="3" name="Group 14">
              <a:extLst>
                <a:ext uri="{FF2B5EF4-FFF2-40B4-BE49-F238E27FC236}">
                  <a16:creationId xmlns:a16="http://schemas.microsoft.com/office/drawing/2014/main" id="{6C10D380-E98F-30E2-23F4-C2D32834939D}"/>
                </a:ext>
              </a:extLst>
            </p:cNvPr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5" name="Freeform 15">
                <a:extLst>
                  <a:ext uri="{FF2B5EF4-FFF2-40B4-BE49-F238E27FC236}">
                    <a16:creationId xmlns:a16="http://schemas.microsoft.com/office/drawing/2014/main" id="{7E0CE821-2F2E-F114-BE65-7EF9A6C4810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B2101F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" name="TextBox 16">
                <a:extLst>
                  <a:ext uri="{FF2B5EF4-FFF2-40B4-BE49-F238E27FC236}">
                    <a16:creationId xmlns:a16="http://schemas.microsoft.com/office/drawing/2014/main" id="{8B7C13B1-6DF2-592B-D4BF-E8381598C665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pl-PL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26.808,70</a:t>
                </a:r>
                <a:r>
                  <a:rPr lang="en-US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 </a:t>
                </a:r>
                <a:r>
                  <a:rPr lang="en-US" sz="2200" dirty="0" err="1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zł</a:t>
                </a:r>
                <a:endParaRPr lang="en-US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endParaRPr>
              </a:p>
            </p:txBody>
          </p:sp>
        </p:grpSp>
        <p:sp>
          <p:nvSpPr>
            <p:cNvPr id="4" name="TextBox 17">
              <a:extLst>
                <a:ext uri="{FF2B5EF4-FFF2-40B4-BE49-F238E27FC236}">
                  <a16:creationId xmlns:a16="http://schemas.microsoft.com/office/drawing/2014/main" id="{46B2339D-014C-5668-7CE4-6302CF55243D}"/>
                </a:ext>
              </a:extLst>
            </p:cNvPr>
            <p:cNvSpPr txBox="1"/>
            <p:nvPr/>
          </p:nvSpPr>
          <p:spPr>
            <a:xfrm>
              <a:off x="0" y="619548"/>
              <a:ext cx="12236547" cy="778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 dirty="0" err="1">
                  <a:solidFill>
                    <a:srgbClr val="B2101F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Wykonanie</a:t>
              </a:r>
              <a:endParaRPr lang="pl-PL" sz="3399" dirty="0">
                <a:solidFill>
                  <a:srgbClr val="B2101F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endParaRPr>
            </a:p>
          </p:txBody>
        </p:sp>
      </p:grpSp>
      <p:grpSp>
        <p:nvGrpSpPr>
          <p:cNvPr id="8" name="Group 3">
            <a:extLst>
              <a:ext uri="{FF2B5EF4-FFF2-40B4-BE49-F238E27FC236}">
                <a16:creationId xmlns:a16="http://schemas.microsoft.com/office/drawing/2014/main" id="{D9A7A013-9F19-9F81-77CC-904C61B61887}"/>
              </a:ext>
            </a:extLst>
          </p:cNvPr>
          <p:cNvGrpSpPr/>
          <p:nvPr/>
        </p:nvGrpSpPr>
        <p:grpSpPr>
          <a:xfrm>
            <a:off x="5257799" y="5344457"/>
            <a:ext cx="11019768" cy="1543050"/>
            <a:chOff x="0" y="0"/>
            <a:chExt cx="17803647" cy="2057400"/>
          </a:xfrm>
        </p:grpSpPr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8299D9DA-5235-9A2B-52D7-AF98CD5D640B}"/>
                </a:ext>
              </a:extLst>
            </p:cNvPr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3DBB577C-54EC-B834-5D91-E733BCFA160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07CB3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" name="TextBox 6">
                <a:extLst>
                  <a:ext uri="{FF2B5EF4-FFF2-40B4-BE49-F238E27FC236}">
                    <a16:creationId xmlns:a16="http://schemas.microsoft.com/office/drawing/2014/main" id="{19C76205-B93C-BC7C-BF23-E55DDC1333A8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pl-PL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28</a:t>
                </a:r>
                <a:endParaRPr lang="en-US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endParaRPr>
              </a:p>
            </p:txBody>
          </p:sp>
        </p:grp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68E5F108-0D36-7619-2291-0C91EE32A1C1}"/>
                </a:ext>
              </a:extLst>
            </p:cNvPr>
            <p:cNvSpPr txBox="1"/>
            <p:nvPr/>
          </p:nvSpPr>
          <p:spPr>
            <a:xfrm>
              <a:off x="0" y="619548"/>
              <a:ext cx="12236547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Liczba</a:t>
              </a:r>
              <a:r>
                <a:rPr lang="en-US" sz="3399" dirty="0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 </a:t>
              </a: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uczestników</a:t>
              </a:r>
              <a:endParaRPr lang="en-US" sz="3399" dirty="0">
                <a:solidFill>
                  <a:srgbClr val="107CB3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910131">
            <a:off x="-11786714" y="2861787"/>
            <a:ext cx="23300020" cy="3958269"/>
            <a:chOff x="0" y="0"/>
            <a:chExt cx="7881735" cy="13389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81735" cy="1338970"/>
            </a:xfrm>
            <a:custGeom>
              <a:avLst/>
              <a:gdLst/>
              <a:ahLst/>
              <a:cxnLst/>
              <a:rect l="l" t="t" r="r" b="b"/>
              <a:pathLst>
                <a:path w="7881735" h="1338970">
                  <a:moveTo>
                    <a:pt x="0" y="0"/>
                  </a:moveTo>
                  <a:lnTo>
                    <a:pt x="7881735" y="0"/>
                  </a:lnTo>
                  <a:lnTo>
                    <a:pt x="7881735" y="1338970"/>
                  </a:lnTo>
                  <a:lnTo>
                    <a:pt x="0" y="1338970"/>
                  </a:lnTo>
                  <a:close/>
                </a:path>
              </a:pathLst>
            </a:custGeom>
            <a:solidFill>
              <a:srgbClr val="65212A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/>
          <p:nvPr/>
        </p:nvGrpSpPr>
        <p:grpSpPr>
          <a:xfrm rot="-3910131">
            <a:off x="-7763896" y="2798505"/>
            <a:ext cx="23300020" cy="3006024"/>
            <a:chOff x="0" y="0"/>
            <a:chExt cx="7881735" cy="10168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881735" cy="1016852"/>
            </a:xfrm>
            <a:custGeom>
              <a:avLst/>
              <a:gdLst/>
              <a:ahLst/>
              <a:cxnLst/>
              <a:rect l="l" t="t" r="r" b="b"/>
              <a:pathLst>
                <a:path w="7881735" h="1016852">
                  <a:moveTo>
                    <a:pt x="0" y="0"/>
                  </a:moveTo>
                  <a:lnTo>
                    <a:pt x="7881735" y="0"/>
                  </a:lnTo>
                  <a:lnTo>
                    <a:pt x="7881735" y="1016852"/>
                  </a:lnTo>
                  <a:lnTo>
                    <a:pt x="0" y="1016852"/>
                  </a:lnTo>
                  <a:close/>
                </a:path>
              </a:pathLst>
            </a:custGeom>
            <a:solidFill>
              <a:srgbClr val="B2101F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446292" y="1202531"/>
            <a:ext cx="8813008" cy="7972432"/>
            <a:chOff x="0" y="-47625"/>
            <a:chExt cx="11750678" cy="10629908"/>
          </a:xfrm>
        </p:grpSpPr>
        <p:sp>
          <p:nvSpPr>
            <p:cNvPr id="7" name="TextBox 7"/>
            <p:cNvSpPr txBox="1"/>
            <p:nvPr/>
          </p:nvSpPr>
          <p:spPr>
            <a:xfrm>
              <a:off x="0" y="5591174"/>
              <a:ext cx="11750678" cy="49911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pl-PL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Realizator: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Chrześcijańskie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Stowarzyszeni</a:t>
              </a:r>
              <a:r>
                <a:rPr lang="pl-PL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e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Osób Niepełnosprawnych, Ich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Rodzin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i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Przyjaciół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„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Ognisko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”</a:t>
              </a:r>
              <a:r>
                <a:rPr lang="pl-PL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.</a:t>
              </a:r>
            </a:p>
            <a:p>
              <a:pPr algn="l">
                <a:lnSpc>
                  <a:spcPts val="4200"/>
                </a:lnSpc>
              </a:pPr>
              <a:r>
                <a:rPr lang="pl-PL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Wydatkowana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kwota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dotacji</a:t>
              </a:r>
              <a:r>
                <a:rPr lang="pl-PL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: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pl-PL" sz="3000" b="1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 Bold"/>
                </a:rPr>
                <a:t>1</a:t>
              </a:r>
              <a:r>
                <a:rPr lang="en-US" sz="3000" b="1" dirty="0">
                  <a:solidFill>
                    <a:srgbClr val="65212A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0.000,00 </a:t>
              </a:r>
              <a:r>
                <a:rPr lang="en-US" sz="3000" b="1" dirty="0" err="1">
                  <a:solidFill>
                    <a:srgbClr val="65212A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zł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endParaRPr lang="pl-PL" sz="3000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  <a:p>
              <a:pPr algn="l">
                <a:lnSpc>
                  <a:spcPts val="4200"/>
                </a:lnSpc>
              </a:pPr>
              <a:r>
                <a:rPr lang="pl-PL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Nazwa zadania: 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„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Dowóz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mieszkańców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Gminy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Iwanowice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do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Środowiskowego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Domu Samopomocy w Miłocicach”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1750678" cy="54517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360"/>
                </a:lnSpc>
                <a:spcBef>
                  <a:spcPct val="0"/>
                </a:spcBef>
              </a:pP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Zapewnienie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dowozu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mieszkańców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gminy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Iwanowice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do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Środowiskowego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Domu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Samopomocy</a:t>
              </a:r>
              <a:endParaRPr lang="en-US" sz="53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endParaRPr>
            </a:p>
          </p:txBody>
        </p:sp>
      </p:grpSp>
      <p:sp>
        <p:nvSpPr>
          <p:cNvPr id="9" name="TextBox 7">
            <a:extLst>
              <a:ext uri="{FF2B5EF4-FFF2-40B4-BE49-F238E27FC236}">
                <a16:creationId xmlns:a16="http://schemas.microsoft.com/office/drawing/2014/main" id="{1C9564C7-7991-C665-6A2B-35DD84311F73}"/>
              </a:ext>
            </a:extLst>
          </p:cNvPr>
          <p:cNvSpPr txBox="1"/>
          <p:nvPr/>
        </p:nvSpPr>
        <p:spPr>
          <a:xfrm>
            <a:off x="3648840" y="8676803"/>
            <a:ext cx="4698345" cy="1050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pl-PL" sz="3000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Okres realizacji zadania </a:t>
            </a:r>
          </a:p>
          <a:p>
            <a:pPr algn="l">
              <a:lnSpc>
                <a:spcPts val="4200"/>
              </a:lnSpc>
            </a:pPr>
            <a:r>
              <a:rPr lang="pl-PL" sz="3000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01.04.2025 – 14.08.2025</a:t>
            </a:r>
            <a:endParaRPr lang="en-US" sz="3000" dirty="0">
              <a:solidFill>
                <a:srgbClr val="65212A"/>
              </a:solidFill>
              <a:latin typeface="Poppins" pitchFamily="2" charset="-18"/>
              <a:ea typeface="Poppins"/>
              <a:cs typeface="Poppins" pitchFamily="2" charset="-18"/>
              <a:sym typeface="Poppi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569720"/>
          </a:xfrm>
          <a:custGeom>
            <a:avLst/>
            <a:gdLst/>
            <a:ahLst/>
            <a:cxnLst/>
            <a:rect l="l" t="t" r="r" b="b"/>
            <a:pathLst>
              <a:path w="18288000" h="1569720">
                <a:moveTo>
                  <a:pt x="0" y="0"/>
                </a:moveTo>
                <a:lnTo>
                  <a:pt x="18288000" y="0"/>
                </a:lnTo>
                <a:lnTo>
                  <a:pt x="18288000" y="1569720"/>
                </a:lnTo>
                <a:lnTo>
                  <a:pt x="0" y="15697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0" y="1376981"/>
            <a:ext cx="18288000" cy="10287000"/>
            <a:chOff x="0" y="0"/>
            <a:chExt cx="17786455" cy="1000488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786455" cy="10004881"/>
            </a:xfrm>
            <a:custGeom>
              <a:avLst/>
              <a:gdLst/>
              <a:ahLst/>
              <a:cxnLst/>
              <a:rect l="l" t="t" r="r" b="b"/>
              <a:pathLst>
                <a:path w="17786455" h="10004881">
                  <a:moveTo>
                    <a:pt x="0" y="0"/>
                  </a:moveTo>
                  <a:lnTo>
                    <a:pt x="17786455" y="0"/>
                  </a:lnTo>
                  <a:lnTo>
                    <a:pt x="17786455" y="10004881"/>
                  </a:lnTo>
                  <a:lnTo>
                    <a:pt x="0" y="10004881"/>
                  </a:lnTo>
                  <a:close/>
                </a:path>
              </a:pathLst>
            </a:custGeom>
            <a:solidFill>
              <a:srgbClr val="1184F2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17786455" cy="10004881"/>
            </a:xfrm>
            <a:prstGeom prst="rect">
              <a:avLst/>
            </a:prstGeom>
          </p:spPr>
          <p:txBody>
            <a:bodyPr lIns="13236" tIns="13236" rIns="13236" bIns="13236" rtlCol="0" anchor="ctr"/>
            <a:lstStyle/>
            <a:p>
              <a:pPr algn="ctr">
                <a:lnSpc>
                  <a:spcPts val="292"/>
                </a:lnSpc>
              </a:pPr>
              <a:endParaRPr>
                <a:latin typeface="Poppins" pitchFamily="2" charset="-18"/>
                <a:cs typeface="Poppins" pitchFamily="2" charset="-18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816917" y="1376981"/>
            <a:ext cx="9608559" cy="10026665"/>
            <a:chOff x="0" y="0"/>
            <a:chExt cx="12811412" cy="13368887"/>
          </a:xfrm>
        </p:grpSpPr>
        <p:grpSp>
          <p:nvGrpSpPr>
            <p:cNvPr id="7" name="Group 7"/>
            <p:cNvGrpSpPr/>
            <p:nvPr/>
          </p:nvGrpSpPr>
          <p:grpSpPr>
            <a:xfrm rot="-10800000">
              <a:off x="352272" y="7802709"/>
              <a:ext cx="5164852" cy="4519246"/>
              <a:chOff x="0" y="0"/>
              <a:chExt cx="812800" cy="711200"/>
            </a:xfrm>
          </p:grpSpPr>
          <p:sp>
            <p:nvSpPr>
              <p:cNvPr id="8" name="Freeform 8"/>
              <p:cNvSpPr/>
              <p:nvPr/>
            </p:nvSpPr>
            <p:spPr>
              <a:xfrm rot="-10800000"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711200"/>
                    </a:moveTo>
                    <a:lnTo>
                      <a:pt x="0" y="0"/>
                    </a:lnTo>
                    <a:lnTo>
                      <a:pt x="81280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blipFill>
                <a:blip r:embed="rId3"/>
                <a:stretch>
                  <a:fillRect l="-31332"/>
                </a:stretch>
              </a:blipFill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-10800000">
              <a:off x="3922403" y="4066644"/>
              <a:ext cx="5164852" cy="4519246"/>
              <a:chOff x="0" y="0"/>
              <a:chExt cx="812800" cy="711200"/>
            </a:xfrm>
          </p:grpSpPr>
          <p:sp>
            <p:nvSpPr>
              <p:cNvPr id="10" name="Freeform 10"/>
              <p:cNvSpPr/>
              <p:nvPr/>
            </p:nvSpPr>
            <p:spPr>
              <a:xfrm rot="-10800000"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711200"/>
                    </a:moveTo>
                    <a:lnTo>
                      <a:pt x="0" y="0"/>
                    </a:lnTo>
                    <a:lnTo>
                      <a:pt x="81280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20072" t="-18431" r="-123043"/>
                </a:stretch>
              </a:blipFill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4646592" y="8046716"/>
              <a:ext cx="2303561" cy="2015616"/>
              <a:chOff x="0" y="0"/>
              <a:chExt cx="812800" cy="7112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42105" r="-42105"/>
                </a:stretch>
              </a:blipFill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6719094" y="4793852"/>
              <a:ext cx="4736321" cy="4144281"/>
              <a:chOff x="0" y="0"/>
              <a:chExt cx="812800" cy="7112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l="-4869" r="-26462"/>
                </a:stretch>
              </a:blipFill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 rot="-10800000">
              <a:off x="6892448" y="9207500"/>
              <a:ext cx="2342661" cy="2049829"/>
              <a:chOff x="0" y="0"/>
              <a:chExt cx="812800" cy="711200"/>
            </a:xfrm>
          </p:grpSpPr>
          <p:sp>
            <p:nvSpPr>
              <p:cNvPr id="16" name="Freeform 16"/>
              <p:cNvSpPr/>
              <p:nvPr/>
            </p:nvSpPr>
            <p:spPr>
              <a:xfrm rot="-10800000"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711200"/>
                    </a:moveTo>
                    <a:lnTo>
                      <a:pt x="0" y="0"/>
                    </a:lnTo>
                    <a:lnTo>
                      <a:pt x="81280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blipFill>
                <a:blip r:embed="rId7"/>
                <a:stretch>
                  <a:fillRect r="-31086"/>
                </a:stretch>
              </a:blipFill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2749917" y="10232414"/>
              <a:ext cx="3584541" cy="3136473"/>
              <a:chOff x="0" y="0"/>
              <a:chExt cx="812800" cy="7112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1F283">
                  <a:alpha val="29804"/>
                </a:srgbClr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127000" y="320675"/>
                <a:ext cx="558800" cy="3397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8"/>
                  </a:lnSpc>
                </a:pPr>
                <a:endParaRPr>
                  <a:latin typeface="Poppins" pitchFamily="2" charset="-18"/>
                  <a:cs typeface="Poppins" pitchFamily="2" charset="-18"/>
                </a:endParaRP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 rot="-10800000">
              <a:off x="4879672" y="10274638"/>
              <a:ext cx="2070481" cy="1811671"/>
              <a:chOff x="0" y="0"/>
              <a:chExt cx="812800" cy="7112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1CBF2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127000" y="320675"/>
                <a:ext cx="558800" cy="3397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8"/>
                  </a:lnSpc>
                </a:pPr>
                <a:endParaRPr>
                  <a:latin typeface="Poppins" pitchFamily="2" charset="-18"/>
                  <a:cs typeface="Poppins" pitchFamily="2" charset="-18"/>
                </a:endParaRP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 rot="-10800000">
              <a:off x="9235109" y="4569186"/>
              <a:ext cx="2851839" cy="2495359"/>
              <a:chOff x="0" y="0"/>
              <a:chExt cx="812800" cy="7112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1F2D0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127000" y="320675"/>
                <a:ext cx="558800" cy="3397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8"/>
                  </a:lnSpc>
                </a:pPr>
                <a:endParaRPr>
                  <a:latin typeface="Poppins" pitchFamily="2" charset="-18"/>
                  <a:cs typeface="Poppins" pitchFamily="2" charset="-18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0896183" y="5716194"/>
              <a:ext cx="1915228" cy="1675825"/>
              <a:chOff x="0" y="0"/>
              <a:chExt cx="812800" cy="7112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FF5AD">
                  <a:alpha val="54902"/>
                </a:srgbClr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127000" y="320675"/>
                <a:ext cx="558800" cy="3397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8"/>
                  </a:lnSpc>
                </a:pPr>
                <a:endParaRPr>
                  <a:latin typeface="Poppins" pitchFamily="2" charset="-18"/>
                  <a:cs typeface="Poppins" pitchFamily="2" charset="-18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3922403" y="0"/>
              <a:ext cx="4351047" cy="3807166"/>
              <a:chOff x="0" y="0"/>
              <a:chExt cx="812800" cy="7112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1CBF2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127000" y="320675"/>
                <a:ext cx="558800" cy="3397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8"/>
                  </a:lnSpc>
                </a:pPr>
                <a:endParaRPr>
                  <a:latin typeface="Poppins" pitchFamily="2" charset="-18"/>
                  <a:cs typeface="Poppins" pitchFamily="2" charset="-18"/>
                </a:endParaRPr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8402897" y="10223002"/>
              <a:ext cx="1182088" cy="1034327"/>
              <a:chOff x="0" y="0"/>
              <a:chExt cx="812800" cy="7112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1F2D0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127000" y="320675"/>
                <a:ext cx="558800" cy="3397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8"/>
                  </a:lnSpc>
                </a:pPr>
                <a:endParaRPr>
                  <a:latin typeface="Poppins" pitchFamily="2" charset="-18"/>
                  <a:cs typeface="Poppins" pitchFamily="2" charset="-18"/>
                </a:endParaRPr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0" y="2822720"/>
              <a:ext cx="5517125" cy="4827484"/>
              <a:chOff x="0" y="0"/>
              <a:chExt cx="812800" cy="7112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FF5AD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127000" y="320675"/>
                <a:ext cx="558800" cy="3397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8"/>
                  </a:lnSpc>
                </a:pPr>
                <a:endParaRPr>
                  <a:latin typeface="Poppins" pitchFamily="2" charset="-18"/>
                  <a:cs typeface="Poppins" pitchFamily="2" charset="-18"/>
                </a:endParaRPr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 rot="-10800000">
              <a:off x="2758562" y="2102979"/>
              <a:ext cx="1783625" cy="1560672"/>
              <a:chOff x="0" y="0"/>
              <a:chExt cx="812800" cy="7112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1F2D0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127000" y="320675"/>
                <a:ext cx="558800" cy="3397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8"/>
                  </a:lnSpc>
                </a:pPr>
                <a:endParaRPr>
                  <a:latin typeface="Poppins" pitchFamily="2" charset="-18"/>
                  <a:cs typeface="Poppins" pitchFamily="2" charset="-18"/>
                </a:endParaRPr>
              </a:p>
            </p:txBody>
          </p:sp>
        </p:grpSp>
      </p:grpSp>
      <p:grpSp>
        <p:nvGrpSpPr>
          <p:cNvPr id="41" name="Group 41"/>
          <p:cNvGrpSpPr/>
          <p:nvPr/>
        </p:nvGrpSpPr>
        <p:grpSpPr>
          <a:xfrm>
            <a:off x="8679441" y="1376981"/>
            <a:ext cx="9608559" cy="8910019"/>
            <a:chOff x="0" y="0"/>
            <a:chExt cx="9345046" cy="8665664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9345046" cy="8665663"/>
            </a:xfrm>
            <a:custGeom>
              <a:avLst/>
              <a:gdLst/>
              <a:ahLst/>
              <a:cxnLst/>
              <a:rect l="l" t="t" r="r" b="b"/>
              <a:pathLst>
                <a:path w="9345046" h="8665663">
                  <a:moveTo>
                    <a:pt x="0" y="0"/>
                  </a:moveTo>
                  <a:lnTo>
                    <a:pt x="9345046" y="0"/>
                  </a:lnTo>
                  <a:lnTo>
                    <a:pt x="9345046" y="8665663"/>
                  </a:lnTo>
                  <a:lnTo>
                    <a:pt x="0" y="8665663"/>
                  </a:lnTo>
                  <a:close/>
                </a:path>
              </a:pathLst>
            </a:custGeom>
            <a:solidFill>
              <a:srgbClr val="1184F2">
                <a:alpha val="83922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0"/>
              <a:ext cx="9345046" cy="8665664"/>
            </a:xfrm>
            <a:prstGeom prst="rect">
              <a:avLst/>
            </a:prstGeom>
          </p:spPr>
          <p:txBody>
            <a:bodyPr lIns="13236" tIns="13236" rIns="13236" bIns="13236" rtlCol="0" anchor="ctr"/>
            <a:lstStyle/>
            <a:p>
              <a:pPr algn="ctr">
                <a:lnSpc>
                  <a:spcPts val="292"/>
                </a:lnSpc>
              </a:pPr>
              <a:endParaRPr>
                <a:latin typeface="Poppins" pitchFamily="2" charset="-18"/>
                <a:cs typeface="Poppins" pitchFamily="2" charset="-18"/>
              </a:endParaRPr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9282215" y="2247218"/>
            <a:ext cx="7977085" cy="3982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605"/>
              </a:lnSpc>
            </a:pPr>
            <a:r>
              <a:rPr lang="en-US" sz="11146" b="1" dirty="0">
                <a:solidFill>
                  <a:srgbClr val="FFFFF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SZANSA NA ZMIANĘ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282215" y="6743593"/>
            <a:ext cx="797708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1"/>
              </a:lnSpc>
              <a:spcBef>
                <a:spcPct val="0"/>
              </a:spcBef>
            </a:pPr>
            <a:r>
              <a:rPr lang="en-US" sz="1208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Projekt</a:t>
            </a:r>
            <a:r>
              <a:rPr lang="en-US" sz="1208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1208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finansowany</a:t>
            </a:r>
            <a:r>
              <a:rPr lang="en-US" sz="1208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z </a:t>
            </a:r>
            <a:r>
              <a:rPr lang="en-US" sz="1208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Europejskich</a:t>
            </a:r>
            <a:r>
              <a:rPr lang="en-US" sz="1208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1208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Funduszy</a:t>
            </a:r>
            <a:r>
              <a:rPr lang="en-US" sz="1208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1208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Społecznych</a:t>
            </a:r>
            <a:r>
              <a:rPr lang="en-US" sz="1208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Plus w </a:t>
            </a:r>
            <a:r>
              <a:rPr lang="en-US" sz="1208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ramach</a:t>
            </a:r>
            <a:r>
              <a:rPr lang="en-US" sz="1208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„</a:t>
            </a:r>
            <a:r>
              <a:rPr lang="en-US" sz="1208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Funduszy</a:t>
            </a:r>
            <a:r>
              <a:rPr lang="en-US" sz="1208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1208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Europejskich</a:t>
            </a:r>
            <a:r>
              <a:rPr lang="en-US" sz="1208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1208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dla</a:t>
            </a:r>
            <a:r>
              <a:rPr lang="en-US" sz="1208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1208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Małopolski</a:t>
            </a:r>
            <a:r>
              <a:rPr lang="en-US" sz="1208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2021-2027” </a:t>
            </a:r>
            <a:r>
              <a:rPr lang="en-US" sz="1208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oraz</a:t>
            </a:r>
            <a:r>
              <a:rPr lang="en-US" sz="1208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1208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Budżetu</a:t>
            </a:r>
            <a:r>
              <a:rPr lang="en-US" sz="1208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1208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Państwa</a:t>
            </a:r>
            <a:endParaRPr lang="en-US" sz="1208" dirty="0">
              <a:solidFill>
                <a:srgbClr val="FFFFFF"/>
              </a:solidFill>
              <a:latin typeface="Poppins" pitchFamily="2" charset="-18"/>
              <a:ea typeface="Poppins"/>
              <a:cs typeface="Poppins" pitchFamily="2" charset="-18"/>
              <a:sym typeface="Poppins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039765" y="3688335"/>
            <a:ext cx="7788217" cy="4594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8"/>
              </a:lnSpc>
            </a:pP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Okres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realizacji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projektu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wynosi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od 01.08.2024 r. do 30.06.2029 r.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Zaplanowane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w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budżecie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gminy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wydatki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bieżące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ogółem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na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202</a:t>
            </a:r>
            <a:r>
              <a:rPr lang="pl-PL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5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rok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wynosiły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pl-PL" sz="2591" b="1" dirty="0">
                <a:solidFill>
                  <a:srgbClr val="FFFFF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1.570.982,04 </a:t>
            </a:r>
            <a:r>
              <a:rPr lang="en-US" sz="2591" b="1" dirty="0" err="1">
                <a:solidFill>
                  <a:srgbClr val="FFFFF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zł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w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tym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dla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Gminnego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Ośrodka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Pomocy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Społecznej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pl-PL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588.014,75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zł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,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natomiast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dla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Partnera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pl-PL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982.967,29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zł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. </a:t>
            </a:r>
            <a:endParaRPr lang="pl-PL" sz="2591" dirty="0">
              <a:solidFill>
                <a:srgbClr val="FFFFFF"/>
              </a:solidFill>
              <a:latin typeface="Poppins" pitchFamily="2" charset="-18"/>
              <a:ea typeface="Poppins"/>
              <a:cs typeface="Poppins" pitchFamily="2" charset="-18"/>
              <a:sym typeface="Poppins"/>
            </a:endParaRPr>
          </a:p>
          <a:p>
            <a:pPr algn="l">
              <a:lnSpc>
                <a:spcPts val="3628"/>
              </a:lnSpc>
            </a:pP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Realizacja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wydatków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ogółem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wyniosła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pl-PL" sz="2591" b="1" dirty="0">
                <a:solidFill>
                  <a:srgbClr val="FFFFF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522.097,87</a:t>
            </a:r>
            <a:r>
              <a:rPr lang="en-US" sz="2591" b="1" dirty="0">
                <a:solidFill>
                  <a:srgbClr val="FFFFF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2591" b="1" dirty="0" err="1">
                <a:solidFill>
                  <a:srgbClr val="FFFFF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zł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w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tym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wydatki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GOPS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wyniosły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pl-PL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175.024,24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zł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,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natomiast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wydatki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Partnera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wyniosły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pl-PL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347.073,63</a:t>
            </a:r>
            <a:r>
              <a:rPr lang="en-US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591" dirty="0" err="1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zł</a:t>
            </a:r>
            <a:r>
              <a:rPr lang="pl-PL" sz="2591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.</a:t>
            </a:r>
            <a:endParaRPr lang="en-US" sz="2591" dirty="0">
              <a:solidFill>
                <a:srgbClr val="FFFFFF"/>
              </a:solidFill>
              <a:latin typeface="Poppins" pitchFamily="2" charset="-18"/>
              <a:ea typeface="Poppins"/>
              <a:cs typeface="Poppins" pitchFamily="2" charset="-18"/>
              <a:sym typeface="Poppi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47186" y="2847236"/>
            <a:ext cx="2023769" cy="2152945"/>
          </a:xfrm>
          <a:custGeom>
            <a:avLst/>
            <a:gdLst/>
            <a:ahLst/>
            <a:cxnLst/>
            <a:rect l="l" t="t" r="r" b="b"/>
            <a:pathLst>
              <a:path w="2023769" h="2152945">
                <a:moveTo>
                  <a:pt x="0" y="0"/>
                </a:moveTo>
                <a:lnTo>
                  <a:pt x="2023768" y="0"/>
                </a:lnTo>
                <a:lnTo>
                  <a:pt x="2023768" y="2152946"/>
                </a:lnTo>
                <a:lnTo>
                  <a:pt x="0" y="21529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5960353" y="2847236"/>
            <a:ext cx="2312734" cy="2152945"/>
          </a:xfrm>
          <a:custGeom>
            <a:avLst/>
            <a:gdLst/>
            <a:ahLst/>
            <a:cxnLst/>
            <a:rect l="l" t="t" r="r" b="b"/>
            <a:pathLst>
              <a:path w="2312734" h="2152945">
                <a:moveTo>
                  <a:pt x="0" y="0"/>
                </a:moveTo>
                <a:lnTo>
                  <a:pt x="2312734" y="0"/>
                </a:lnTo>
                <a:lnTo>
                  <a:pt x="2312734" y="2152946"/>
                </a:lnTo>
                <a:lnTo>
                  <a:pt x="0" y="21529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/>
          <p:cNvSpPr/>
          <p:nvPr/>
        </p:nvSpPr>
        <p:spPr>
          <a:xfrm>
            <a:off x="10154657" y="2847236"/>
            <a:ext cx="2039427" cy="2152945"/>
          </a:xfrm>
          <a:custGeom>
            <a:avLst/>
            <a:gdLst/>
            <a:ahLst/>
            <a:cxnLst/>
            <a:rect l="l" t="t" r="r" b="b"/>
            <a:pathLst>
              <a:path w="2039427" h="2152945">
                <a:moveTo>
                  <a:pt x="0" y="0"/>
                </a:moveTo>
                <a:lnTo>
                  <a:pt x="2039426" y="0"/>
                </a:lnTo>
                <a:lnTo>
                  <a:pt x="2039426" y="2152946"/>
                </a:lnTo>
                <a:lnTo>
                  <a:pt x="0" y="21529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/>
          <p:cNvSpPr/>
          <p:nvPr/>
        </p:nvSpPr>
        <p:spPr>
          <a:xfrm>
            <a:off x="14116035" y="2847236"/>
            <a:ext cx="2225789" cy="2152945"/>
          </a:xfrm>
          <a:custGeom>
            <a:avLst/>
            <a:gdLst/>
            <a:ahLst/>
            <a:cxnLst/>
            <a:rect l="l" t="t" r="r" b="b"/>
            <a:pathLst>
              <a:path w="2225789" h="2152945">
                <a:moveTo>
                  <a:pt x="0" y="0"/>
                </a:moveTo>
                <a:lnTo>
                  <a:pt x="2225790" y="0"/>
                </a:lnTo>
                <a:lnTo>
                  <a:pt x="2225790" y="2152946"/>
                </a:lnTo>
                <a:lnTo>
                  <a:pt x="0" y="21529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TextBox 6"/>
          <p:cNvSpPr txBox="1"/>
          <p:nvPr/>
        </p:nvSpPr>
        <p:spPr>
          <a:xfrm>
            <a:off x="2501625" y="962025"/>
            <a:ext cx="13284749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40"/>
              </a:lnSpc>
              <a:spcBef>
                <a:spcPct val="0"/>
              </a:spcBef>
            </a:pPr>
            <a:r>
              <a:rPr lang="en-US" sz="72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Struktura</a:t>
            </a:r>
            <a:r>
              <a:rPr lang="en-US" sz="72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72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ośrodka</a:t>
            </a:r>
            <a:endParaRPr lang="en-US" sz="7200" b="1" dirty="0">
              <a:solidFill>
                <a:srgbClr val="B2101F"/>
              </a:solidFill>
              <a:latin typeface="Poppins" pitchFamily="2" charset="-18"/>
              <a:ea typeface="Poppins Bold"/>
              <a:cs typeface="Poppins" pitchFamily="2" charset="-18"/>
              <a:sym typeface="Poppi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318540" y="5698935"/>
            <a:ext cx="3711660" cy="148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40"/>
              </a:lnSpc>
              <a:spcBef>
                <a:spcPct val="0"/>
              </a:spcBef>
            </a:pPr>
            <a:r>
              <a:rPr lang="en-US" sz="32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Dział</a:t>
            </a:r>
            <a:r>
              <a:rPr lang="en-US" sz="32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32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Świadczeń</a:t>
            </a:r>
            <a:r>
              <a:rPr lang="en-US" sz="32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32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rodzinnych</a:t>
            </a:r>
            <a:r>
              <a:rPr lang="en-US" sz="32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32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i</a:t>
            </a:r>
            <a:r>
              <a:rPr lang="en-US" sz="32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32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wychowawczych</a:t>
            </a:r>
            <a:endParaRPr lang="en-US" sz="3200" b="1" dirty="0">
              <a:solidFill>
                <a:srgbClr val="B2101F"/>
              </a:solidFill>
              <a:latin typeface="Poppins" pitchFamily="2" charset="-18"/>
              <a:ea typeface="Poppins Bold"/>
              <a:cs typeface="Poppins" pitchFamily="2" charset="-18"/>
              <a:sym typeface="Poppi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318540" y="7292877"/>
            <a:ext cx="3711660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 err="1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Inspektor</a:t>
            </a:r>
            <a:endParaRPr lang="en-US" sz="2200" dirty="0">
              <a:solidFill>
                <a:srgbClr val="65212A"/>
              </a:solidFill>
              <a:latin typeface="Poppins" pitchFamily="2" charset="-18"/>
              <a:ea typeface="Poppins"/>
              <a:cs typeface="Poppins" pitchFamily="2" charset="-18"/>
              <a:sym typeface="Poppins"/>
            </a:endParaRPr>
          </a:p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pl-PL" sz="2200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Podinspektor</a:t>
            </a:r>
            <a:endParaRPr lang="en-US" sz="2200" dirty="0">
              <a:solidFill>
                <a:srgbClr val="65212A"/>
              </a:solidFill>
              <a:latin typeface="Poppins" pitchFamily="2" charset="-18"/>
              <a:ea typeface="Poppins"/>
              <a:cs typeface="Poppins" pitchFamily="2" charset="-18"/>
              <a:sym typeface="Poppi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260890" y="5695507"/>
            <a:ext cx="3711660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40"/>
              </a:lnSpc>
              <a:spcBef>
                <a:spcPct val="0"/>
              </a:spcBef>
            </a:pPr>
            <a:r>
              <a:rPr lang="en-US" sz="3200" b="1" dirty="0" err="1">
                <a:solidFill>
                  <a:srgbClr val="B3AD10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Dział</a:t>
            </a:r>
            <a:r>
              <a:rPr lang="en-US" sz="3200" b="1" dirty="0">
                <a:solidFill>
                  <a:srgbClr val="B3AD10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3200" b="1" dirty="0" err="1">
                <a:solidFill>
                  <a:srgbClr val="B3AD10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Pomocy</a:t>
            </a:r>
            <a:r>
              <a:rPr lang="en-US" sz="3200" b="1" dirty="0">
                <a:solidFill>
                  <a:srgbClr val="B3AD10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3200" b="1" dirty="0" err="1">
                <a:solidFill>
                  <a:srgbClr val="B3AD10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społecznej</a:t>
            </a:r>
            <a:endParaRPr lang="en-US" sz="3200" b="1" dirty="0">
              <a:solidFill>
                <a:srgbClr val="B3AD10"/>
              </a:solidFill>
              <a:latin typeface="Poppins" pitchFamily="2" charset="-18"/>
              <a:ea typeface="Poppins Bold"/>
              <a:cs typeface="Poppins" pitchFamily="2" charset="-18"/>
              <a:sym typeface="Poppi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260890" y="7264937"/>
            <a:ext cx="3711660" cy="1590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 err="1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Asystent</a:t>
            </a:r>
            <a:r>
              <a:rPr lang="en-US" sz="2200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200" dirty="0" err="1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rodziny</a:t>
            </a:r>
            <a:endParaRPr lang="en-US" sz="2200" dirty="0">
              <a:solidFill>
                <a:srgbClr val="65212A"/>
              </a:solidFill>
              <a:latin typeface="Poppins" pitchFamily="2" charset="-18"/>
              <a:ea typeface="Poppins"/>
              <a:cs typeface="Poppins" pitchFamily="2" charset="-18"/>
              <a:sym typeface="Poppins"/>
            </a:endParaRPr>
          </a:p>
          <a:p>
            <a:pPr algn="ctr">
              <a:lnSpc>
                <a:spcPts val="3080"/>
              </a:lnSpc>
            </a:pPr>
            <a:r>
              <a:rPr lang="en-US" sz="2200" dirty="0" err="1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Pracownicy</a:t>
            </a:r>
            <a:r>
              <a:rPr lang="en-US" sz="2200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200" dirty="0" err="1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socjalni</a:t>
            </a:r>
            <a:endParaRPr lang="en-US" sz="2200" dirty="0">
              <a:solidFill>
                <a:srgbClr val="65212A"/>
              </a:solidFill>
              <a:latin typeface="Poppins" pitchFamily="2" charset="-18"/>
              <a:ea typeface="Poppins"/>
              <a:cs typeface="Poppins" pitchFamily="2" charset="-18"/>
              <a:sym typeface="Poppins"/>
            </a:endParaRPr>
          </a:p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Inspektor</a:t>
            </a:r>
          </a:p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u="none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Referent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03240" y="5698935"/>
            <a:ext cx="3711660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40"/>
              </a:lnSpc>
              <a:spcBef>
                <a:spcPct val="0"/>
              </a:spcBef>
            </a:pPr>
            <a:r>
              <a:rPr lang="en-US" sz="3200" b="1" dirty="0" err="1">
                <a:solidFill>
                  <a:srgbClr val="107CB3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Kierownictwo</a:t>
            </a:r>
            <a:r>
              <a:rPr lang="pl-PL" sz="3200" b="1" dirty="0">
                <a:solidFill>
                  <a:srgbClr val="107CB3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oraz Dział księgowości</a:t>
            </a:r>
            <a:endParaRPr lang="en-US" sz="3200" b="1" dirty="0">
              <a:solidFill>
                <a:srgbClr val="107CB3"/>
              </a:solidFill>
              <a:latin typeface="Poppins" pitchFamily="2" charset="-18"/>
              <a:ea typeface="Poppins Bold"/>
              <a:cs typeface="Poppins" pitchFamily="2" charset="-18"/>
              <a:sym typeface="Poppi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06330" y="7292877"/>
            <a:ext cx="3711660" cy="1569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 err="1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Kierownik</a:t>
            </a:r>
            <a:endParaRPr lang="pl-PL" sz="2200" dirty="0">
              <a:solidFill>
                <a:srgbClr val="65212A"/>
              </a:solidFill>
              <a:latin typeface="Poppins" pitchFamily="2" charset="-18"/>
              <a:ea typeface="Poppins"/>
              <a:cs typeface="Poppins" pitchFamily="2" charset="-18"/>
              <a:sym typeface="Poppins"/>
            </a:endParaRPr>
          </a:p>
          <a:p>
            <a:pPr algn="ctr">
              <a:lnSpc>
                <a:spcPts val="3080"/>
              </a:lnSpc>
            </a:pPr>
            <a:r>
              <a:rPr lang="pl-PL" sz="2200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Zastępca kierownika</a:t>
            </a:r>
            <a:endParaRPr lang="en-US" sz="2200" dirty="0">
              <a:solidFill>
                <a:srgbClr val="65212A"/>
              </a:solidFill>
              <a:latin typeface="Poppins" pitchFamily="2" charset="-18"/>
              <a:ea typeface="Poppins"/>
              <a:cs typeface="Poppins" pitchFamily="2" charset="-18"/>
              <a:sym typeface="Poppins"/>
            </a:endParaRPr>
          </a:p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dirty="0" err="1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Główny</a:t>
            </a:r>
            <a:r>
              <a:rPr lang="en-US" sz="2200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200" dirty="0" err="1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Księgowy</a:t>
            </a:r>
            <a:endParaRPr lang="pl-PL" sz="2200" dirty="0">
              <a:solidFill>
                <a:srgbClr val="65212A"/>
              </a:solidFill>
              <a:latin typeface="Poppins" pitchFamily="2" charset="-18"/>
              <a:ea typeface="Poppins"/>
              <a:cs typeface="Poppins" pitchFamily="2" charset="-18"/>
              <a:sym typeface="Poppins"/>
            </a:endParaRPr>
          </a:p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pl-PL" sz="2200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Podinspektor</a:t>
            </a:r>
            <a:endParaRPr lang="en-US" sz="2200" dirty="0">
              <a:solidFill>
                <a:srgbClr val="65212A"/>
              </a:solidFill>
              <a:latin typeface="Poppins" pitchFamily="2" charset="-18"/>
              <a:ea typeface="Poppins"/>
              <a:cs typeface="Poppins" pitchFamily="2" charset="-18"/>
              <a:sym typeface="Poppi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373100" y="5695507"/>
            <a:ext cx="3711660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4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00000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Door-to-door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373100" y="7460200"/>
            <a:ext cx="3711660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 err="1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Kierowcy</a:t>
            </a:r>
            <a:endParaRPr lang="en-US" sz="2200" dirty="0">
              <a:solidFill>
                <a:srgbClr val="65212A"/>
              </a:solidFill>
              <a:latin typeface="Poppins" pitchFamily="2" charset="-18"/>
              <a:ea typeface="Poppins"/>
              <a:cs typeface="Poppins" pitchFamily="2" charset="-18"/>
              <a:sym typeface="Poppins"/>
            </a:endParaRPr>
          </a:p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dirty="0" err="1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Pomoc</a:t>
            </a:r>
            <a:r>
              <a:rPr lang="en-US" sz="2200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200" dirty="0" err="1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administracyjna</a:t>
            </a:r>
            <a:r>
              <a:rPr lang="en-US" sz="2200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/</a:t>
            </a:r>
            <a:r>
              <a:rPr lang="en-US" sz="2200" dirty="0" err="1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asystent</a:t>
            </a:r>
            <a:endParaRPr lang="en-US" sz="2200" dirty="0">
              <a:solidFill>
                <a:srgbClr val="65212A"/>
              </a:solidFill>
              <a:latin typeface="Poppins" pitchFamily="2" charset="-18"/>
              <a:ea typeface="Poppins"/>
              <a:cs typeface="Poppins" pitchFamily="2" charset="-18"/>
              <a:sym typeface="Poppi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910131">
            <a:off x="-11786714" y="2861787"/>
            <a:ext cx="23300020" cy="3958269"/>
            <a:chOff x="0" y="0"/>
            <a:chExt cx="7881735" cy="13389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81735" cy="1338970"/>
            </a:xfrm>
            <a:custGeom>
              <a:avLst/>
              <a:gdLst/>
              <a:ahLst/>
              <a:cxnLst/>
              <a:rect l="l" t="t" r="r" b="b"/>
              <a:pathLst>
                <a:path w="7881735" h="1338970">
                  <a:moveTo>
                    <a:pt x="0" y="0"/>
                  </a:moveTo>
                  <a:lnTo>
                    <a:pt x="7881735" y="0"/>
                  </a:lnTo>
                  <a:lnTo>
                    <a:pt x="7881735" y="1338970"/>
                  </a:lnTo>
                  <a:lnTo>
                    <a:pt x="0" y="1338970"/>
                  </a:lnTo>
                  <a:close/>
                </a:path>
              </a:pathLst>
            </a:custGeom>
            <a:solidFill>
              <a:srgbClr val="65212A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/>
          <p:nvPr/>
        </p:nvGrpSpPr>
        <p:grpSpPr>
          <a:xfrm rot="-3910131">
            <a:off x="-7763896" y="2798505"/>
            <a:ext cx="23300020" cy="3006024"/>
            <a:chOff x="0" y="0"/>
            <a:chExt cx="7881735" cy="10168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881735" cy="1016852"/>
            </a:xfrm>
            <a:custGeom>
              <a:avLst/>
              <a:gdLst/>
              <a:ahLst/>
              <a:cxnLst/>
              <a:rect l="l" t="t" r="r" b="b"/>
              <a:pathLst>
                <a:path w="7881735" h="1016852">
                  <a:moveTo>
                    <a:pt x="0" y="0"/>
                  </a:moveTo>
                  <a:lnTo>
                    <a:pt x="7881735" y="0"/>
                  </a:lnTo>
                  <a:lnTo>
                    <a:pt x="7881735" y="1016852"/>
                  </a:lnTo>
                  <a:lnTo>
                    <a:pt x="0" y="1016852"/>
                  </a:lnTo>
                  <a:close/>
                </a:path>
              </a:pathLst>
            </a:custGeom>
            <a:solidFill>
              <a:srgbClr val="B2101F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122908" y="1202531"/>
            <a:ext cx="9136392" cy="6095114"/>
            <a:chOff x="0" y="-47625"/>
            <a:chExt cx="12181856" cy="8126818"/>
          </a:xfrm>
        </p:grpSpPr>
        <p:sp>
          <p:nvSpPr>
            <p:cNvPr id="7" name="TextBox 7"/>
            <p:cNvSpPr txBox="1"/>
            <p:nvPr/>
          </p:nvSpPr>
          <p:spPr>
            <a:xfrm>
              <a:off x="0" y="4524375"/>
              <a:ext cx="12181856" cy="3554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budżec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ie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Gminy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Iwanowice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w 202</a:t>
              </a:r>
              <a:r>
                <a:rPr lang="pl-PL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5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roku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na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realizację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usługi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transportowej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pl-PL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wydatkowano 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pl-PL" sz="3000" b="1" u="none" dirty="0">
                  <a:solidFill>
                    <a:srgbClr val="65212A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233.644,64 </a:t>
              </a:r>
              <a:r>
                <a:rPr lang="en-US" sz="3000" b="1" u="none" dirty="0" err="1">
                  <a:solidFill>
                    <a:srgbClr val="65212A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zł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.</a:t>
              </a:r>
              <a:endParaRPr lang="pl-PL" sz="3000" u="none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  <a:p>
              <a:pPr marL="0" lvl="0" indent="0" algn="l">
                <a:lnSpc>
                  <a:spcPts val="4200"/>
                </a:lnSpc>
                <a:spcBef>
                  <a:spcPct val="0"/>
                </a:spcBef>
              </a:pPr>
              <a:r>
                <a:rPr lang="pl-PL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Zrealizowano: 525 kursów tj. </a:t>
              </a:r>
              <a:r>
                <a:rPr lang="pl-PL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50.646 km</a:t>
              </a:r>
              <a:endParaRPr lang="en-US" sz="3000" u="none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  <a:p>
              <a:pPr marL="0" lvl="0" indent="0" algn="l">
                <a:lnSpc>
                  <a:spcPts val="4199"/>
                </a:lnSpc>
                <a:spcBef>
                  <a:spcPct val="0"/>
                </a:spcBef>
              </a:pPr>
              <a:endParaRPr lang="en-US" sz="3000" u="none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2181856" cy="43574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360"/>
                </a:lnSpc>
                <a:spcBef>
                  <a:spcPct val="0"/>
                </a:spcBef>
              </a:pP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Projekt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„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Usługi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indywidualnego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transportu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door-to-door w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gminie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Iwanowice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”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910131">
            <a:off x="-11786714" y="2861787"/>
            <a:ext cx="23300020" cy="3958269"/>
            <a:chOff x="0" y="0"/>
            <a:chExt cx="7881735" cy="13389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81735" cy="1338970"/>
            </a:xfrm>
            <a:custGeom>
              <a:avLst/>
              <a:gdLst/>
              <a:ahLst/>
              <a:cxnLst/>
              <a:rect l="l" t="t" r="r" b="b"/>
              <a:pathLst>
                <a:path w="7881735" h="1338970">
                  <a:moveTo>
                    <a:pt x="0" y="0"/>
                  </a:moveTo>
                  <a:lnTo>
                    <a:pt x="7881735" y="0"/>
                  </a:lnTo>
                  <a:lnTo>
                    <a:pt x="7881735" y="1338970"/>
                  </a:lnTo>
                  <a:lnTo>
                    <a:pt x="0" y="1338970"/>
                  </a:lnTo>
                  <a:close/>
                </a:path>
              </a:pathLst>
            </a:custGeom>
            <a:solidFill>
              <a:srgbClr val="65212A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/>
          <p:nvPr/>
        </p:nvGrpSpPr>
        <p:grpSpPr>
          <a:xfrm rot="-3910131">
            <a:off x="-7763896" y="2798505"/>
            <a:ext cx="23300020" cy="3006024"/>
            <a:chOff x="0" y="0"/>
            <a:chExt cx="7881735" cy="10168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881735" cy="1016852"/>
            </a:xfrm>
            <a:custGeom>
              <a:avLst/>
              <a:gdLst/>
              <a:ahLst/>
              <a:cxnLst/>
              <a:rect l="l" t="t" r="r" b="b"/>
              <a:pathLst>
                <a:path w="7881735" h="1016852">
                  <a:moveTo>
                    <a:pt x="0" y="0"/>
                  </a:moveTo>
                  <a:lnTo>
                    <a:pt x="7881735" y="0"/>
                  </a:lnTo>
                  <a:lnTo>
                    <a:pt x="7881735" y="1016852"/>
                  </a:lnTo>
                  <a:lnTo>
                    <a:pt x="0" y="1016852"/>
                  </a:lnTo>
                  <a:close/>
                </a:path>
              </a:pathLst>
            </a:custGeom>
            <a:solidFill>
              <a:srgbClr val="B2101F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484223" y="1202531"/>
            <a:ext cx="9775077" cy="8518122"/>
            <a:chOff x="0" y="-47625"/>
            <a:chExt cx="13033435" cy="11357495"/>
          </a:xfrm>
        </p:grpSpPr>
        <p:sp>
          <p:nvSpPr>
            <p:cNvPr id="7" name="TextBox 7"/>
            <p:cNvSpPr txBox="1"/>
            <p:nvPr/>
          </p:nvSpPr>
          <p:spPr>
            <a:xfrm>
              <a:off x="0" y="5600700"/>
              <a:ext cx="13033435" cy="57091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99"/>
                </a:lnSpc>
                <a:spcBef>
                  <a:spcPct val="0"/>
                </a:spcBef>
              </a:pPr>
              <a:r>
                <a:rPr lang="en-US" sz="2999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 </a:t>
              </a:r>
              <a:r>
                <a:rPr lang="en-US" sz="29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okresie</a:t>
              </a:r>
              <a:r>
                <a:rPr lang="en-US" sz="29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9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sprawozdawczym</a:t>
              </a:r>
              <a:r>
                <a:rPr lang="en-US" sz="29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pl-PL" sz="29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na zadanie wydatkowano: </a:t>
              </a:r>
              <a:r>
                <a:rPr lang="pl-PL" sz="2999" b="1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19.191</a:t>
              </a:r>
              <a:r>
                <a:rPr lang="en-US" sz="2999" b="1" u="none" dirty="0">
                  <a:solidFill>
                    <a:srgbClr val="65212A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,</a:t>
              </a:r>
              <a:r>
                <a:rPr lang="pl-PL" sz="2999" b="1" u="none" dirty="0">
                  <a:solidFill>
                    <a:srgbClr val="65212A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4</a:t>
              </a:r>
              <a:r>
                <a:rPr lang="en-US" sz="2999" b="1" u="none" dirty="0">
                  <a:solidFill>
                    <a:srgbClr val="65212A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0 </a:t>
              </a:r>
              <a:r>
                <a:rPr lang="en-US" sz="2999" b="1" u="none" dirty="0" err="1">
                  <a:solidFill>
                    <a:srgbClr val="65212A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zł</a:t>
              </a:r>
              <a:r>
                <a:rPr lang="en-US" sz="29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endParaRPr lang="pl-PL" sz="2999" u="none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  <a:p>
              <a:pPr marL="0" lvl="0" indent="0" algn="l">
                <a:lnSpc>
                  <a:spcPts val="4199"/>
                </a:lnSpc>
                <a:spcBef>
                  <a:spcPct val="0"/>
                </a:spcBef>
              </a:pPr>
              <a:r>
                <a:rPr lang="pl-PL" sz="2999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Wsparciem objęto </a:t>
              </a:r>
              <a:r>
                <a:rPr lang="en-US" sz="29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2 </a:t>
              </a:r>
              <a:r>
                <a:rPr lang="en-US" sz="29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rodziny</a:t>
              </a:r>
              <a:r>
                <a:rPr lang="en-US" sz="29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(w </a:t>
              </a:r>
              <a:r>
                <a:rPr lang="en-US" sz="29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sumie</a:t>
              </a:r>
              <a:r>
                <a:rPr lang="en-US" sz="29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3 </a:t>
              </a:r>
              <a:r>
                <a:rPr lang="en-US" sz="29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osoby</a:t>
              </a:r>
              <a:r>
                <a:rPr lang="en-US" sz="29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9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niepełnosprawne</a:t>
              </a:r>
              <a:r>
                <a:rPr lang="en-US" sz="29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).</a:t>
              </a:r>
              <a:endParaRPr lang="pl-PL" sz="2999" u="none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  <a:p>
              <a:pPr marL="0" lvl="0" indent="0" algn="l">
                <a:lnSpc>
                  <a:spcPts val="4199"/>
                </a:lnSpc>
                <a:spcBef>
                  <a:spcPct val="0"/>
                </a:spcBef>
              </a:pPr>
              <a:r>
                <a:rPr lang="pl-PL" sz="29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Refundacja kosztów poniesionych na dowóz dorosłych osób niepełnosprawnych do ośrodka wsparcia: Środowiskowy Dom Samopocy w Woli </a:t>
              </a:r>
              <a:r>
                <a:rPr lang="pl-PL" sz="2999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Zachariaszowskiej</a:t>
              </a:r>
              <a:r>
                <a:rPr lang="pl-PL" sz="29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.</a:t>
              </a:r>
              <a:endParaRPr lang="en-US" sz="2999" u="none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3033435" cy="54517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360"/>
                </a:lnSpc>
                <a:spcBef>
                  <a:spcPct val="0"/>
                </a:spcBef>
              </a:pP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Program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osłonowy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wsparcia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osób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niepełnosprawnych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i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ich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rodzin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w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gminie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Iwanowice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na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lata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2024-2025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910131">
            <a:off x="-11786714" y="2861787"/>
            <a:ext cx="23300020" cy="3958269"/>
            <a:chOff x="0" y="0"/>
            <a:chExt cx="7881735" cy="13389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81735" cy="1338970"/>
            </a:xfrm>
            <a:custGeom>
              <a:avLst/>
              <a:gdLst/>
              <a:ahLst/>
              <a:cxnLst/>
              <a:rect l="l" t="t" r="r" b="b"/>
              <a:pathLst>
                <a:path w="7881735" h="1338970">
                  <a:moveTo>
                    <a:pt x="0" y="0"/>
                  </a:moveTo>
                  <a:lnTo>
                    <a:pt x="7881735" y="0"/>
                  </a:lnTo>
                  <a:lnTo>
                    <a:pt x="7881735" y="1338970"/>
                  </a:lnTo>
                  <a:lnTo>
                    <a:pt x="0" y="1338970"/>
                  </a:lnTo>
                  <a:close/>
                </a:path>
              </a:pathLst>
            </a:custGeom>
            <a:solidFill>
              <a:srgbClr val="65212A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/>
          <p:nvPr/>
        </p:nvGrpSpPr>
        <p:grpSpPr>
          <a:xfrm rot="-3910131">
            <a:off x="-7763896" y="2798505"/>
            <a:ext cx="23300020" cy="3006024"/>
            <a:chOff x="0" y="0"/>
            <a:chExt cx="7881735" cy="10168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881735" cy="1016852"/>
            </a:xfrm>
            <a:custGeom>
              <a:avLst/>
              <a:gdLst/>
              <a:ahLst/>
              <a:cxnLst/>
              <a:rect l="l" t="t" r="r" b="b"/>
              <a:pathLst>
                <a:path w="7881735" h="1016852">
                  <a:moveTo>
                    <a:pt x="0" y="0"/>
                  </a:moveTo>
                  <a:lnTo>
                    <a:pt x="7881735" y="0"/>
                  </a:lnTo>
                  <a:lnTo>
                    <a:pt x="7881735" y="1016852"/>
                  </a:lnTo>
                  <a:lnTo>
                    <a:pt x="0" y="1016852"/>
                  </a:lnTo>
                  <a:close/>
                </a:path>
              </a:pathLst>
            </a:custGeom>
            <a:solidFill>
              <a:srgbClr val="B2101F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431544" y="342901"/>
            <a:ext cx="8827756" cy="5181600"/>
            <a:chOff x="-19664" y="-47625"/>
            <a:chExt cx="11770342" cy="5384541"/>
          </a:xfrm>
        </p:grpSpPr>
        <p:sp>
          <p:nvSpPr>
            <p:cNvPr id="7" name="TextBox 7"/>
            <p:cNvSpPr txBox="1"/>
            <p:nvPr/>
          </p:nvSpPr>
          <p:spPr>
            <a:xfrm>
              <a:off x="-19664" y="4261333"/>
              <a:ext cx="11750678" cy="1075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99"/>
                </a:lnSpc>
                <a:spcBef>
                  <a:spcPct val="0"/>
                </a:spcBef>
              </a:pPr>
              <a:r>
                <a:rPr lang="pl-PL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Wydatki: </a:t>
              </a:r>
              <a:r>
                <a:rPr lang="pl-PL" sz="3000" b="1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222.599,99 zł</a:t>
              </a:r>
            </a:p>
            <a:p>
              <a:pPr marL="0" lvl="0" indent="0" algn="l">
                <a:lnSpc>
                  <a:spcPts val="4199"/>
                </a:lnSpc>
                <a:spcBef>
                  <a:spcPct val="0"/>
                </a:spcBef>
              </a:pPr>
              <a:r>
                <a:rPr lang="pl-PL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Liczba osób objętych wsparciem: </a:t>
              </a:r>
              <a:r>
                <a:rPr lang="pl-PL" sz="3000" b="1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19</a:t>
              </a:r>
              <a:endParaRPr lang="en-US" sz="3000" b="1" u="none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1750678" cy="43089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360"/>
                </a:lnSpc>
                <a:spcBef>
                  <a:spcPct val="0"/>
                </a:spcBef>
              </a:pP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Realizacja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pl-PL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programu Asystent osobisty osoby z niepełnosprawnością – edycja 2025</a:t>
              </a:r>
              <a:endParaRPr lang="en-US" sz="53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4D2A1-0A98-7667-09FA-AE2358043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147B752-1B92-6225-C723-9EC0BDF3CF60}"/>
              </a:ext>
            </a:extLst>
          </p:cNvPr>
          <p:cNvGrpSpPr/>
          <p:nvPr/>
        </p:nvGrpSpPr>
        <p:grpSpPr>
          <a:xfrm rot="-3910131">
            <a:off x="-11786714" y="2861787"/>
            <a:ext cx="23300020" cy="3958269"/>
            <a:chOff x="0" y="0"/>
            <a:chExt cx="7881735" cy="133897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ABDDF06-8034-3D6E-FD35-8FDFCE627EA4}"/>
                </a:ext>
              </a:extLst>
            </p:cNvPr>
            <p:cNvSpPr/>
            <p:nvPr/>
          </p:nvSpPr>
          <p:spPr>
            <a:xfrm>
              <a:off x="0" y="0"/>
              <a:ext cx="7881735" cy="1338970"/>
            </a:xfrm>
            <a:custGeom>
              <a:avLst/>
              <a:gdLst/>
              <a:ahLst/>
              <a:cxnLst/>
              <a:rect l="l" t="t" r="r" b="b"/>
              <a:pathLst>
                <a:path w="7881735" h="1338970">
                  <a:moveTo>
                    <a:pt x="0" y="0"/>
                  </a:moveTo>
                  <a:lnTo>
                    <a:pt x="7881735" y="0"/>
                  </a:lnTo>
                  <a:lnTo>
                    <a:pt x="7881735" y="1338970"/>
                  </a:lnTo>
                  <a:lnTo>
                    <a:pt x="0" y="1338970"/>
                  </a:lnTo>
                  <a:close/>
                </a:path>
              </a:pathLst>
            </a:custGeom>
            <a:solidFill>
              <a:srgbClr val="65212A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800FE84B-047B-CD4E-15F1-700FCBE9C502}"/>
              </a:ext>
            </a:extLst>
          </p:cNvPr>
          <p:cNvGrpSpPr/>
          <p:nvPr/>
        </p:nvGrpSpPr>
        <p:grpSpPr>
          <a:xfrm rot="-3910131">
            <a:off x="-7763896" y="2798505"/>
            <a:ext cx="23300020" cy="3006024"/>
            <a:chOff x="0" y="0"/>
            <a:chExt cx="7881735" cy="1016852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CADFBC2-C68B-4ADF-0A11-0B553EE0FA9E}"/>
                </a:ext>
              </a:extLst>
            </p:cNvPr>
            <p:cNvSpPr/>
            <p:nvPr/>
          </p:nvSpPr>
          <p:spPr>
            <a:xfrm>
              <a:off x="0" y="0"/>
              <a:ext cx="7881735" cy="1016852"/>
            </a:xfrm>
            <a:custGeom>
              <a:avLst/>
              <a:gdLst/>
              <a:ahLst/>
              <a:cxnLst/>
              <a:rect l="l" t="t" r="r" b="b"/>
              <a:pathLst>
                <a:path w="7881735" h="1016852">
                  <a:moveTo>
                    <a:pt x="0" y="0"/>
                  </a:moveTo>
                  <a:lnTo>
                    <a:pt x="7881735" y="0"/>
                  </a:lnTo>
                  <a:lnTo>
                    <a:pt x="7881735" y="1016852"/>
                  </a:lnTo>
                  <a:lnTo>
                    <a:pt x="0" y="1016852"/>
                  </a:lnTo>
                  <a:close/>
                </a:path>
              </a:pathLst>
            </a:custGeom>
            <a:solidFill>
              <a:srgbClr val="B2101F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AD3FE833-044E-47A2-EB10-6DFE8401EDDB}"/>
              </a:ext>
            </a:extLst>
          </p:cNvPr>
          <p:cNvGrpSpPr/>
          <p:nvPr/>
        </p:nvGrpSpPr>
        <p:grpSpPr>
          <a:xfrm>
            <a:off x="6600248" y="286282"/>
            <a:ext cx="10061360" cy="9295844"/>
            <a:chOff x="-2461392" y="-1269289"/>
            <a:chExt cx="13415147" cy="8447206"/>
          </a:xfrm>
        </p:grpSpPr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4AA127FE-D75F-1886-0BBE-C525A39BF378}"/>
                </a:ext>
              </a:extLst>
            </p:cNvPr>
            <p:cNvSpPr txBox="1"/>
            <p:nvPr/>
          </p:nvSpPr>
          <p:spPr>
            <a:xfrm>
              <a:off x="-2461392" y="2308007"/>
              <a:ext cx="12434070" cy="48699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4199"/>
                </a:lnSpc>
                <a:spcBef>
                  <a:spcPct val="0"/>
                </a:spcBef>
              </a:pPr>
              <a:r>
                <a:rPr lang="pl-PL" sz="2999" b="1" dirty="0">
                  <a:solidFill>
                    <a:srgbClr val="65212A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Wykonanie: 55.925,00 zł (dotacja 44.700,00 zł; środki własne: 11.225,00 zł)</a:t>
              </a:r>
            </a:p>
            <a:p>
              <a:pPr marL="0" lvl="0" indent="0" algn="l">
                <a:lnSpc>
                  <a:spcPts val="4199"/>
                </a:lnSpc>
                <a:spcBef>
                  <a:spcPct val="0"/>
                </a:spcBef>
              </a:pPr>
              <a:r>
                <a:rPr lang="pl-PL" sz="2999" u="sng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 Bold"/>
                </a:rPr>
                <a:t>Zrealizowane działania:</a:t>
              </a:r>
            </a:p>
            <a:p>
              <a:pPr marL="457200" lvl="0" indent="-457200" algn="l">
                <a:lnSpc>
                  <a:spcPts val="4199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pl-PL" sz="2999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 Bold"/>
                </a:rPr>
                <a:t>Cykl warsztatów profilaktycznych w 8 szkołach</a:t>
              </a:r>
            </a:p>
            <a:p>
              <a:pPr marL="457200" lvl="0" indent="-457200" algn="l">
                <a:lnSpc>
                  <a:spcPts val="4199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pl-PL" sz="29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 Bold"/>
                </a:rPr>
                <a:t>Szkolenia dla nauczycieli i rodziców</a:t>
              </a:r>
            </a:p>
            <a:p>
              <a:pPr marL="457200" lvl="0" indent="-457200" algn="l">
                <a:lnSpc>
                  <a:spcPts val="4199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pl-PL" sz="2999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 Bold"/>
                </a:rPr>
                <a:t>Kampania edukacyjna i dystrybucja materiałów</a:t>
              </a:r>
            </a:p>
            <a:p>
              <a:pPr marL="457200" lvl="0" indent="-457200" algn="l">
                <a:lnSpc>
                  <a:spcPts val="4199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pl-PL" sz="29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 Bold"/>
                </a:rPr>
                <a:t>Edukacja seniorów</a:t>
              </a:r>
            </a:p>
            <a:p>
              <a:pPr marL="457200" lvl="0" indent="-457200" algn="l">
                <a:lnSpc>
                  <a:spcPts val="4199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pl-PL" sz="2999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 Bold"/>
                </a:rPr>
                <a:t>Warsztaty „Spotkania z ciekawymi ludźmi”</a:t>
              </a:r>
            </a:p>
            <a:p>
              <a:pPr marL="457200" lvl="0" indent="-457200" algn="l">
                <a:lnSpc>
                  <a:spcPts val="4199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pl-PL" sz="2999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 Bold"/>
                </a:rPr>
                <a:t>Wycieczka inte</a:t>
              </a:r>
              <a:r>
                <a:rPr lang="pl-PL" sz="2999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 Bold"/>
                </a:rPr>
                <a:t>gracyjno-profilaktyczna</a:t>
              </a:r>
              <a:endParaRPr lang="en-US" sz="3000" u="none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E4D71878-5CD3-1C29-B0A7-ED352576780C}"/>
                </a:ext>
              </a:extLst>
            </p:cNvPr>
            <p:cNvSpPr txBox="1"/>
            <p:nvPr/>
          </p:nvSpPr>
          <p:spPr>
            <a:xfrm>
              <a:off x="-796923" y="-1269289"/>
              <a:ext cx="11750678" cy="42586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360"/>
                </a:lnSpc>
                <a:spcBef>
                  <a:spcPct val="0"/>
                </a:spcBef>
              </a:pPr>
              <a:r>
                <a:rPr lang="pl-PL" sz="40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Realizacja programu: Bezpieczna Gmina Iwanowice – razem przeciw przemocy, </a:t>
              </a:r>
              <a:r>
                <a:rPr lang="pl-PL" sz="40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cyberzagrożeniom</a:t>
              </a:r>
              <a:r>
                <a:rPr lang="pl-PL" sz="40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i oszustwom</a:t>
              </a:r>
              <a:endParaRPr lang="en-US" sz="40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130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FF97A-C718-7C3F-6629-EAC18BFE2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3F38018-5402-051C-F134-453EEC808B84}"/>
              </a:ext>
            </a:extLst>
          </p:cNvPr>
          <p:cNvGrpSpPr/>
          <p:nvPr/>
        </p:nvGrpSpPr>
        <p:grpSpPr>
          <a:xfrm rot="-3910131">
            <a:off x="-11786714" y="2861787"/>
            <a:ext cx="23300020" cy="3958269"/>
            <a:chOff x="0" y="0"/>
            <a:chExt cx="7881735" cy="133897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CDABD95-A2F6-4811-7A66-34F28F712FE8}"/>
                </a:ext>
              </a:extLst>
            </p:cNvPr>
            <p:cNvSpPr/>
            <p:nvPr/>
          </p:nvSpPr>
          <p:spPr>
            <a:xfrm>
              <a:off x="0" y="0"/>
              <a:ext cx="7881735" cy="1338970"/>
            </a:xfrm>
            <a:custGeom>
              <a:avLst/>
              <a:gdLst/>
              <a:ahLst/>
              <a:cxnLst/>
              <a:rect l="l" t="t" r="r" b="b"/>
              <a:pathLst>
                <a:path w="7881735" h="1338970">
                  <a:moveTo>
                    <a:pt x="0" y="0"/>
                  </a:moveTo>
                  <a:lnTo>
                    <a:pt x="7881735" y="0"/>
                  </a:lnTo>
                  <a:lnTo>
                    <a:pt x="7881735" y="1338970"/>
                  </a:lnTo>
                  <a:lnTo>
                    <a:pt x="0" y="1338970"/>
                  </a:lnTo>
                  <a:close/>
                </a:path>
              </a:pathLst>
            </a:custGeom>
            <a:solidFill>
              <a:srgbClr val="65212A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A2824F9A-57FF-A4C0-46D0-13B96C94F508}"/>
              </a:ext>
            </a:extLst>
          </p:cNvPr>
          <p:cNvGrpSpPr/>
          <p:nvPr/>
        </p:nvGrpSpPr>
        <p:grpSpPr>
          <a:xfrm rot="-3910131">
            <a:off x="-7763896" y="2798505"/>
            <a:ext cx="23300020" cy="3006024"/>
            <a:chOff x="0" y="0"/>
            <a:chExt cx="7881735" cy="1016852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0DB6950-914C-57E1-7CCF-03FD22F93459}"/>
                </a:ext>
              </a:extLst>
            </p:cNvPr>
            <p:cNvSpPr/>
            <p:nvPr/>
          </p:nvSpPr>
          <p:spPr>
            <a:xfrm>
              <a:off x="0" y="0"/>
              <a:ext cx="7881735" cy="1016852"/>
            </a:xfrm>
            <a:custGeom>
              <a:avLst/>
              <a:gdLst/>
              <a:ahLst/>
              <a:cxnLst/>
              <a:rect l="l" t="t" r="r" b="b"/>
              <a:pathLst>
                <a:path w="7881735" h="1016852">
                  <a:moveTo>
                    <a:pt x="0" y="0"/>
                  </a:moveTo>
                  <a:lnTo>
                    <a:pt x="7881735" y="0"/>
                  </a:lnTo>
                  <a:lnTo>
                    <a:pt x="7881735" y="1016852"/>
                  </a:lnTo>
                  <a:lnTo>
                    <a:pt x="0" y="1016852"/>
                  </a:lnTo>
                  <a:close/>
                </a:path>
              </a:pathLst>
            </a:custGeom>
            <a:solidFill>
              <a:srgbClr val="B2101F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22E36526-2A09-BC56-5BC9-C2B019E823E1}"/>
              </a:ext>
            </a:extLst>
          </p:cNvPr>
          <p:cNvGrpSpPr/>
          <p:nvPr/>
        </p:nvGrpSpPr>
        <p:grpSpPr>
          <a:xfrm>
            <a:off x="8446292" y="1202531"/>
            <a:ext cx="8813008" cy="5302095"/>
            <a:chOff x="0" y="-47625"/>
            <a:chExt cx="11750678" cy="7069460"/>
          </a:xfrm>
        </p:grpSpPr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E88E3518-F10E-E91D-0EAC-53B9C12E57B3}"/>
                </a:ext>
              </a:extLst>
            </p:cNvPr>
            <p:cNvSpPr txBox="1"/>
            <p:nvPr/>
          </p:nvSpPr>
          <p:spPr>
            <a:xfrm>
              <a:off x="0" y="3467100"/>
              <a:ext cx="11750678" cy="3554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99"/>
                </a:lnSpc>
                <a:spcBef>
                  <a:spcPct val="0"/>
                </a:spcBef>
              </a:pPr>
              <a:r>
                <a:rPr lang="pl-PL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Kontynuacja 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partnerstw</a:t>
              </a:r>
              <a:r>
                <a:rPr lang="pl-PL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a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w 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ramach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programu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Gmina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Przyjazna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Seniorom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– 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Ogólnopolska</a:t>
              </a:r>
              <a:r>
                <a:rPr lang="en-US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Karta </a:t>
              </a:r>
              <a:r>
                <a:rPr lang="en-US" sz="3000" u="none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Seniora</a:t>
              </a:r>
              <a:r>
                <a:rPr lang="pl-PL" sz="3000" u="none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– wydatki </a:t>
              </a:r>
              <a:r>
                <a:rPr lang="pl-PL" sz="2999" b="1" dirty="0">
                  <a:solidFill>
                    <a:srgbClr val="65212A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4.920,00</a:t>
              </a:r>
              <a:r>
                <a:rPr lang="en-US" sz="2999" b="1" dirty="0">
                  <a:solidFill>
                    <a:srgbClr val="65212A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2999" b="1" dirty="0" err="1">
                  <a:solidFill>
                    <a:srgbClr val="65212A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zł</a:t>
              </a:r>
              <a:r>
                <a:rPr lang="en-US" sz="2999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w </a:t>
              </a:r>
              <a:r>
                <a:rPr lang="en-US" sz="2999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całości</a:t>
              </a:r>
              <a:r>
                <a:rPr lang="en-US" sz="2999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pl-PL" sz="2999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poniesione</a:t>
              </a:r>
              <a:r>
                <a:rPr lang="en-US" sz="2999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ze </a:t>
              </a:r>
              <a:r>
                <a:rPr lang="en-US" sz="2999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środków</a:t>
              </a:r>
              <a:r>
                <a:rPr lang="en-US" sz="2999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999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własnych</a:t>
              </a:r>
              <a:r>
                <a:rPr lang="en-US" sz="2999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999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budżetu</a:t>
              </a:r>
              <a:r>
                <a:rPr lang="en-US" sz="2999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999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gminy</a:t>
              </a:r>
              <a:endParaRPr lang="en-US" sz="3000" u="none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5E89DC23-FFA0-4FF4-DB7B-ADD8AA98B20E}"/>
                </a:ext>
              </a:extLst>
            </p:cNvPr>
            <p:cNvSpPr txBox="1"/>
            <p:nvPr/>
          </p:nvSpPr>
          <p:spPr>
            <a:xfrm>
              <a:off x="0" y="-47625"/>
              <a:ext cx="11750678" cy="3248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360"/>
                </a:lnSpc>
                <a:spcBef>
                  <a:spcPct val="0"/>
                </a:spcBef>
              </a:pP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Realizacja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innych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usług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w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obszarze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pomocy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społecznej</a:t>
              </a:r>
              <a:endParaRPr lang="en-US" sz="53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291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100000">
            <a:off x="10620541" y="-1002002"/>
            <a:ext cx="13442039" cy="4743097"/>
            <a:chOff x="0" y="0"/>
            <a:chExt cx="4547060" cy="16044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47060" cy="1604455"/>
            </a:xfrm>
            <a:custGeom>
              <a:avLst/>
              <a:gdLst/>
              <a:ahLst/>
              <a:cxnLst/>
              <a:rect l="l" t="t" r="r" b="b"/>
              <a:pathLst>
                <a:path w="4547060" h="1604455">
                  <a:moveTo>
                    <a:pt x="0" y="0"/>
                  </a:moveTo>
                  <a:lnTo>
                    <a:pt x="4547060" y="0"/>
                  </a:lnTo>
                  <a:lnTo>
                    <a:pt x="4547060" y="1604455"/>
                  </a:lnTo>
                  <a:lnTo>
                    <a:pt x="0" y="1604455"/>
                  </a:lnTo>
                  <a:close/>
                </a:path>
              </a:pathLst>
            </a:custGeom>
            <a:solidFill>
              <a:srgbClr val="65212A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8181869" y="104669"/>
            <a:ext cx="10182331" cy="1018233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-95377" y="-95377"/>
              <a:ext cx="6540754" cy="6540754"/>
            </a:xfrm>
            <a:custGeom>
              <a:avLst/>
              <a:gdLst/>
              <a:ahLst/>
              <a:cxnLst/>
              <a:rect l="l" t="t" r="r" b="b"/>
              <a:pathLst>
                <a:path w="6540754" h="6540754">
                  <a:moveTo>
                    <a:pt x="6540754" y="0"/>
                  </a:moveTo>
                  <a:lnTo>
                    <a:pt x="0" y="6540754"/>
                  </a:lnTo>
                  <a:lnTo>
                    <a:pt x="6540754" y="6540754"/>
                  </a:lnTo>
                  <a:close/>
                </a:path>
              </a:pathLst>
            </a:custGeom>
            <a:blipFill>
              <a:blip r:embed="rId2"/>
              <a:stretch>
                <a:fillRect l="-25958" r="-71205" b="-15834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965284"/>
            <a:ext cx="11041620" cy="8411825"/>
            <a:chOff x="0" y="-76200"/>
            <a:chExt cx="14722159" cy="11215767"/>
          </a:xfrm>
        </p:grpSpPr>
        <p:sp>
          <p:nvSpPr>
            <p:cNvPr id="7" name="TextBox 7"/>
            <p:cNvSpPr txBox="1"/>
            <p:nvPr/>
          </p:nvSpPr>
          <p:spPr>
            <a:xfrm>
              <a:off x="0" y="-76200"/>
              <a:ext cx="14264959" cy="50390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9770"/>
                </a:lnSpc>
                <a:spcBef>
                  <a:spcPct val="0"/>
                </a:spcBef>
              </a:pPr>
              <a:r>
                <a:rPr lang="en-US" sz="8141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R</a:t>
              </a:r>
              <a:r>
                <a:rPr lang="en-US" sz="8141" b="1" u="none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ealizacja</a:t>
              </a:r>
              <a:r>
                <a:rPr lang="en-US" sz="8141" b="1" u="none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8141" b="1" u="none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zadań</a:t>
              </a:r>
              <a:r>
                <a:rPr lang="en-US" sz="8141" b="1" u="none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8141" b="1" u="none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przez</a:t>
              </a:r>
              <a:r>
                <a:rPr lang="en-US" sz="8141" b="1" u="none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8141" b="1" u="none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Asystenta</a:t>
              </a:r>
              <a:r>
                <a:rPr lang="en-US" sz="8141" b="1" u="none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8141" b="1" u="none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Rodziny</a:t>
              </a:r>
              <a:endParaRPr lang="en-US" sz="8141" b="1" u="none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57200" y="5564536"/>
              <a:ext cx="14264959" cy="55750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49"/>
                </a:lnSpc>
              </a:pPr>
              <a:r>
                <a:rPr lang="en-US" sz="2964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Poniesiono</a:t>
              </a:r>
              <a:r>
                <a:rPr lang="en-US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964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łącznie</a:t>
              </a:r>
              <a:r>
                <a:rPr lang="en-US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964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wydatki</a:t>
              </a:r>
              <a:r>
                <a:rPr lang="en-US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w </a:t>
              </a:r>
              <a:r>
                <a:rPr lang="en-US" sz="2964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wysokości</a:t>
              </a:r>
              <a:r>
                <a:rPr lang="en-US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pl-PL" sz="2964" b="1" dirty="0">
                  <a:solidFill>
                    <a:srgbClr val="65212A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113.163,06</a:t>
              </a:r>
              <a:r>
                <a:rPr lang="en-US" sz="2964" b="1" dirty="0">
                  <a:solidFill>
                    <a:srgbClr val="65212A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2964" b="1" dirty="0" err="1">
                  <a:solidFill>
                    <a:srgbClr val="65212A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zł</a:t>
              </a:r>
              <a:endParaRPr lang="en-US" sz="2964" b="1" dirty="0">
                <a:solidFill>
                  <a:srgbClr val="65212A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endParaRPr>
            </a:p>
            <a:p>
              <a:pPr marL="0" lvl="0" indent="0" algn="l">
                <a:lnSpc>
                  <a:spcPts val="4149"/>
                </a:lnSpc>
                <a:spcBef>
                  <a:spcPct val="0"/>
                </a:spcBef>
              </a:pPr>
              <a:r>
                <a:rPr lang="en-US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a </a:t>
              </a:r>
              <a:r>
                <a:rPr lang="en-US" sz="2964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źródłem</a:t>
              </a:r>
              <a:r>
                <a:rPr lang="en-US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ich </a:t>
              </a:r>
              <a:r>
                <a:rPr lang="en-US" sz="2964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finansowania</a:t>
              </a:r>
              <a:r>
                <a:rPr lang="en-US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964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były</a:t>
              </a:r>
              <a:r>
                <a:rPr lang="en-US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964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środki</a:t>
              </a:r>
              <a:r>
                <a:rPr lang="pl-PL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:</a:t>
              </a:r>
            </a:p>
            <a:p>
              <a:pPr marL="457200" lvl="0" indent="-457200" algn="l">
                <a:lnSpc>
                  <a:spcPts val="4149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z funduszu </a:t>
              </a:r>
              <a:r>
                <a:rPr lang="en-US" sz="2964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pracy</a:t>
              </a:r>
              <a:r>
                <a:rPr lang="en-US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w </a:t>
              </a:r>
              <a:r>
                <a:rPr lang="en-US" sz="2964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wysokości</a:t>
              </a:r>
              <a:r>
                <a:rPr lang="en-US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: 21.</a:t>
              </a:r>
              <a:r>
                <a:rPr lang="pl-PL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545,24</a:t>
              </a:r>
              <a:r>
                <a:rPr lang="en-US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964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zł</a:t>
              </a:r>
              <a:r>
                <a:rPr lang="en-US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, </a:t>
              </a:r>
              <a:endParaRPr lang="pl-PL" sz="2964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  <a:p>
              <a:pPr marL="457200" lvl="0" indent="-457200" algn="l">
                <a:lnSpc>
                  <a:spcPts val="4149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sz="2964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środki</a:t>
              </a:r>
              <a:r>
                <a:rPr lang="en-US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964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własne</a:t>
              </a:r>
              <a:r>
                <a:rPr lang="en-US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964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samorządu</a:t>
              </a:r>
              <a:r>
                <a:rPr lang="en-US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w </a:t>
              </a:r>
              <a:r>
                <a:rPr lang="en-US" sz="2964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wysokości</a:t>
              </a:r>
              <a:r>
                <a:rPr lang="en-US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pl-PL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79.491,26</a:t>
              </a:r>
              <a:r>
                <a:rPr lang="en-US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964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zł</a:t>
              </a:r>
              <a:r>
                <a:rPr lang="en-US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, </a:t>
              </a:r>
              <a:endParaRPr lang="pl-PL" sz="2964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  <a:p>
              <a:pPr marL="457200" lvl="0" indent="-457200" algn="l">
                <a:lnSpc>
                  <a:spcPts val="4149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sz="2964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środki</a:t>
              </a:r>
              <a:r>
                <a:rPr lang="en-US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w </a:t>
              </a:r>
              <a:r>
                <a:rPr lang="en-US" sz="2964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ramach</a:t>
              </a:r>
              <a:r>
                <a:rPr lang="en-US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964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rządowego</a:t>
              </a:r>
              <a:r>
                <a:rPr lang="en-US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964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programu</a:t>
              </a:r>
              <a:r>
                <a:rPr lang="en-US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w </a:t>
              </a:r>
              <a:r>
                <a:rPr lang="en-US" sz="2964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kwocie</a:t>
              </a:r>
              <a:r>
                <a:rPr lang="en-US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pl-PL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12.126,56</a:t>
              </a:r>
              <a:r>
                <a:rPr lang="en-US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964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zł</a:t>
              </a:r>
              <a:r>
                <a:rPr lang="en-US" sz="2964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.</a:t>
              </a:r>
              <a:endParaRPr lang="pl-PL" sz="2964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  <a:p>
              <a:pPr lvl="0" algn="l">
                <a:lnSpc>
                  <a:spcPts val="4149"/>
                </a:lnSpc>
                <a:spcBef>
                  <a:spcPct val="0"/>
                </a:spcBef>
              </a:pPr>
              <a:endParaRPr lang="pl-PL" sz="2964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  <a:p>
              <a:pPr lvl="0" algn="l">
                <a:lnSpc>
                  <a:spcPts val="4149"/>
                </a:lnSpc>
                <a:spcBef>
                  <a:spcPct val="0"/>
                </a:spcBef>
              </a:pPr>
              <a:endParaRPr lang="en-US" sz="2964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</p:txBody>
        </p:sp>
      </p:grpSp>
      <p:grpSp>
        <p:nvGrpSpPr>
          <p:cNvPr id="9" name="Group 3">
            <a:extLst>
              <a:ext uri="{FF2B5EF4-FFF2-40B4-BE49-F238E27FC236}">
                <a16:creationId xmlns:a16="http://schemas.microsoft.com/office/drawing/2014/main" id="{1639837A-AE41-40E2-3993-AFFDF9702BDB}"/>
              </a:ext>
            </a:extLst>
          </p:cNvPr>
          <p:cNvGrpSpPr/>
          <p:nvPr/>
        </p:nvGrpSpPr>
        <p:grpSpPr>
          <a:xfrm>
            <a:off x="1981199" y="8250195"/>
            <a:ext cx="12858833" cy="1543050"/>
            <a:chOff x="0" y="0"/>
            <a:chExt cx="17803647" cy="2057400"/>
          </a:xfrm>
        </p:grpSpPr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D68AFA42-3410-D58B-BE48-77F8EDBFEB6E}"/>
                </a:ext>
              </a:extLst>
            </p:cNvPr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id="{BE3F8DFF-CFCF-7ECA-1D87-5C63102B320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07CB3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" name="TextBox 6">
                <a:extLst>
                  <a:ext uri="{FF2B5EF4-FFF2-40B4-BE49-F238E27FC236}">
                    <a16:creationId xmlns:a16="http://schemas.microsoft.com/office/drawing/2014/main" id="{60EDE3D0-8661-9ACB-480F-D91E92CD7D5E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pl-PL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15</a:t>
                </a:r>
                <a:endParaRPr lang="en-US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endParaRPr>
              </a:p>
            </p:txBody>
          </p:sp>
        </p:grp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705DA7C8-BDD3-61C3-1E9E-AD0F50A6980E}"/>
                </a:ext>
              </a:extLst>
            </p:cNvPr>
            <p:cNvSpPr txBox="1"/>
            <p:nvPr/>
          </p:nvSpPr>
          <p:spPr>
            <a:xfrm>
              <a:off x="0" y="619548"/>
              <a:ext cx="12236547" cy="778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Liczba</a:t>
              </a:r>
              <a:r>
                <a:rPr lang="en-US" sz="3399" dirty="0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 </a:t>
              </a:r>
              <a:r>
                <a:rPr lang="pl-PL" sz="3399" dirty="0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rodzin objętych wsparciem</a:t>
              </a:r>
              <a:endParaRPr lang="en-US" sz="3399" dirty="0">
                <a:solidFill>
                  <a:srgbClr val="107CB3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212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E0DDD7-0FBA-5F02-F10F-477C274E9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F2EA79C-3568-D4C5-9E0B-E8AE67913059}"/>
              </a:ext>
            </a:extLst>
          </p:cNvPr>
          <p:cNvGrpSpPr/>
          <p:nvPr/>
        </p:nvGrpSpPr>
        <p:grpSpPr>
          <a:xfrm rot="-8100000">
            <a:off x="-10922680" y="-44039"/>
            <a:ext cx="29550483" cy="13442779"/>
            <a:chOff x="0" y="0"/>
            <a:chExt cx="9996089" cy="45473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BFDBB70-92A6-97EB-D58B-486187AD7A23}"/>
                </a:ext>
              </a:extLst>
            </p:cNvPr>
            <p:cNvSpPr/>
            <p:nvPr/>
          </p:nvSpPr>
          <p:spPr>
            <a:xfrm>
              <a:off x="0" y="0"/>
              <a:ext cx="9996089" cy="4547310"/>
            </a:xfrm>
            <a:custGeom>
              <a:avLst/>
              <a:gdLst/>
              <a:ahLst/>
              <a:cxnLst/>
              <a:rect l="l" t="t" r="r" b="b"/>
              <a:pathLst>
                <a:path w="9996089" h="4547310">
                  <a:moveTo>
                    <a:pt x="0" y="0"/>
                  </a:moveTo>
                  <a:lnTo>
                    <a:pt x="9996089" y="0"/>
                  </a:lnTo>
                  <a:lnTo>
                    <a:pt x="9996089" y="4547310"/>
                  </a:lnTo>
                  <a:lnTo>
                    <a:pt x="0" y="4547310"/>
                  </a:lnTo>
                  <a:close/>
                </a:path>
              </a:pathLst>
            </a:custGeom>
            <a:solidFill>
              <a:srgbClr val="B2101F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83C74857-8940-F599-942C-963599E90C36}"/>
              </a:ext>
            </a:extLst>
          </p:cNvPr>
          <p:cNvSpPr txBox="1"/>
          <p:nvPr/>
        </p:nvSpPr>
        <p:spPr>
          <a:xfrm>
            <a:off x="1066800" y="1562100"/>
            <a:ext cx="13762342" cy="8132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559"/>
              </a:lnSpc>
              <a:spcBef>
                <a:spcPct val="0"/>
              </a:spcBef>
            </a:pPr>
            <a:r>
              <a:rPr lang="pl-PL" sz="8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Realizacja zadań z obszaru ochrony zdrowia: </a:t>
            </a:r>
          </a:p>
          <a:p>
            <a:pPr marL="1143000" lvl="0" indent="-1143000" algn="l">
              <a:lnSpc>
                <a:spcPts val="1055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sz="72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Zwalczanie narkomanii</a:t>
            </a:r>
          </a:p>
          <a:p>
            <a:pPr marL="1143000" lvl="0" indent="-1143000" algn="l">
              <a:lnSpc>
                <a:spcPts val="1055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sz="72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Przeciwdziałanie alkoholizmowi</a:t>
            </a:r>
            <a:endParaRPr lang="en-US" sz="7200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  <p:extLst>
      <p:ext uri="{BB962C8B-B14F-4D97-AF65-F5344CB8AC3E}">
        <p14:creationId xmlns:p14="http://schemas.microsoft.com/office/powerpoint/2010/main" val="355955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B1DFA-8A48-3A6E-2AAA-A4AA1D26C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DE72696-38C6-C391-B1F0-3C8447A30C19}"/>
              </a:ext>
            </a:extLst>
          </p:cNvPr>
          <p:cNvGrpSpPr/>
          <p:nvPr/>
        </p:nvGrpSpPr>
        <p:grpSpPr>
          <a:xfrm rot="-3910131">
            <a:off x="-11786714" y="2861787"/>
            <a:ext cx="23300020" cy="3958269"/>
            <a:chOff x="0" y="0"/>
            <a:chExt cx="7881735" cy="133897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DD0FCB4-E880-EAA5-BD73-75364F9C2265}"/>
                </a:ext>
              </a:extLst>
            </p:cNvPr>
            <p:cNvSpPr/>
            <p:nvPr/>
          </p:nvSpPr>
          <p:spPr>
            <a:xfrm>
              <a:off x="0" y="0"/>
              <a:ext cx="7881735" cy="1338970"/>
            </a:xfrm>
            <a:custGeom>
              <a:avLst/>
              <a:gdLst/>
              <a:ahLst/>
              <a:cxnLst/>
              <a:rect l="l" t="t" r="r" b="b"/>
              <a:pathLst>
                <a:path w="7881735" h="1338970">
                  <a:moveTo>
                    <a:pt x="0" y="0"/>
                  </a:moveTo>
                  <a:lnTo>
                    <a:pt x="7881735" y="0"/>
                  </a:lnTo>
                  <a:lnTo>
                    <a:pt x="7881735" y="1338970"/>
                  </a:lnTo>
                  <a:lnTo>
                    <a:pt x="0" y="1338970"/>
                  </a:lnTo>
                  <a:close/>
                </a:path>
              </a:pathLst>
            </a:custGeom>
            <a:solidFill>
              <a:srgbClr val="65212A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8BD664A2-FC8E-1E74-37CB-E25DC8E729BD}"/>
              </a:ext>
            </a:extLst>
          </p:cNvPr>
          <p:cNvGrpSpPr/>
          <p:nvPr/>
        </p:nvGrpSpPr>
        <p:grpSpPr>
          <a:xfrm rot="-3910131">
            <a:off x="-7763896" y="2798505"/>
            <a:ext cx="23300020" cy="3006024"/>
            <a:chOff x="0" y="0"/>
            <a:chExt cx="7881735" cy="1016852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42E02F8-886C-CAE2-BF54-7CF0559D070A}"/>
                </a:ext>
              </a:extLst>
            </p:cNvPr>
            <p:cNvSpPr/>
            <p:nvPr/>
          </p:nvSpPr>
          <p:spPr>
            <a:xfrm>
              <a:off x="0" y="0"/>
              <a:ext cx="7881735" cy="1016852"/>
            </a:xfrm>
            <a:custGeom>
              <a:avLst/>
              <a:gdLst/>
              <a:ahLst/>
              <a:cxnLst/>
              <a:rect l="l" t="t" r="r" b="b"/>
              <a:pathLst>
                <a:path w="7881735" h="1016852">
                  <a:moveTo>
                    <a:pt x="0" y="0"/>
                  </a:moveTo>
                  <a:lnTo>
                    <a:pt x="7881735" y="0"/>
                  </a:lnTo>
                  <a:lnTo>
                    <a:pt x="7881735" y="1016852"/>
                  </a:lnTo>
                  <a:lnTo>
                    <a:pt x="0" y="1016852"/>
                  </a:lnTo>
                  <a:close/>
                </a:path>
              </a:pathLst>
            </a:custGeom>
            <a:solidFill>
              <a:srgbClr val="B2101F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689ADC79-4BFC-2B38-0172-DB99574126EC}"/>
              </a:ext>
            </a:extLst>
          </p:cNvPr>
          <p:cNvGrpSpPr/>
          <p:nvPr/>
        </p:nvGrpSpPr>
        <p:grpSpPr>
          <a:xfrm>
            <a:off x="6400800" y="2908470"/>
            <a:ext cx="10041695" cy="4470060"/>
            <a:chOff x="-2435172" y="-1269289"/>
            <a:chExt cx="13388927" cy="4061978"/>
          </a:xfrm>
        </p:grpSpPr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87086CB7-414D-88CE-5208-726CF4DD4D20}"/>
                </a:ext>
              </a:extLst>
            </p:cNvPr>
            <p:cNvSpPr txBox="1"/>
            <p:nvPr/>
          </p:nvSpPr>
          <p:spPr>
            <a:xfrm>
              <a:off x="-2435172" y="859466"/>
              <a:ext cx="12434070" cy="19332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4199"/>
                </a:lnSpc>
                <a:spcBef>
                  <a:spcPct val="0"/>
                </a:spcBef>
              </a:pPr>
              <a:r>
                <a:rPr lang="pl-PL" sz="2999" b="1" dirty="0">
                  <a:solidFill>
                    <a:srgbClr val="65212A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Wykonanie: 3.792,00 zł</a:t>
              </a:r>
            </a:p>
            <a:p>
              <a:pPr marL="0" lvl="0" indent="0" algn="l">
                <a:lnSpc>
                  <a:spcPts val="4199"/>
                </a:lnSpc>
                <a:spcBef>
                  <a:spcPct val="0"/>
                </a:spcBef>
              </a:pPr>
              <a:r>
                <a:rPr lang="pl-PL" sz="2999" u="sng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 Bold"/>
                </a:rPr>
                <a:t>Zrealizowane działania:</a:t>
              </a:r>
            </a:p>
            <a:p>
              <a:pPr marL="457200" lvl="0" indent="-457200" algn="l">
                <a:lnSpc>
                  <a:spcPts val="4199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pl-PL" sz="2999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 Bold"/>
                </a:rPr>
                <a:t>Realizacja konkursów wraz z pogadankami nt. uzależnień od narkotyków</a:t>
              </a: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111B6BAD-115F-CBE8-1F12-AD3A673BFAB3}"/>
                </a:ext>
              </a:extLst>
            </p:cNvPr>
            <p:cNvSpPr txBox="1"/>
            <p:nvPr/>
          </p:nvSpPr>
          <p:spPr>
            <a:xfrm>
              <a:off x="-1480315" y="-1269289"/>
              <a:ext cx="12434070" cy="6649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6360"/>
                </a:lnSpc>
                <a:spcBef>
                  <a:spcPct val="0"/>
                </a:spcBef>
              </a:pPr>
              <a:r>
                <a:rPr lang="pl-PL" sz="40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Zwalczanie narkomanii</a:t>
              </a:r>
              <a:endParaRPr lang="en-US" sz="40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117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5F5F2-EC53-2FDF-8857-05244E2B3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24C5A1BF-145D-47D8-2A7B-6B685B41C464}"/>
              </a:ext>
            </a:extLst>
          </p:cNvPr>
          <p:cNvSpPr txBox="1"/>
          <p:nvPr/>
        </p:nvSpPr>
        <p:spPr>
          <a:xfrm>
            <a:off x="11295335" y="2447254"/>
            <a:ext cx="3086100" cy="234909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080"/>
              </a:lnSpc>
            </a:pPr>
            <a:r>
              <a:rPr lang="pl-PL" sz="2200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26</a:t>
            </a:r>
            <a:endParaRPr lang="en-US" sz="2200" dirty="0">
              <a:solidFill>
                <a:srgbClr val="FFFFFF"/>
              </a:solidFill>
              <a:latin typeface="Poppins" pitchFamily="2" charset="-18"/>
              <a:ea typeface="Poppins"/>
              <a:cs typeface="Poppins" pitchFamily="2" charset="-18"/>
              <a:sym typeface="Poppins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DC3C6027-BC6E-2ECD-C3FF-D24146769267}"/>
              </a:ext>
            </a:extLst>
          </p:cNvPr>
          <p:cNvGrpSpPr/>
          <p:nvPr/>
        </p:nvGrpSpPr>
        <p:grpSpPr>
          <a:xfrm>
            <a:off x="12838385" y="-2873305"/>
            <a:ext cx="13097604" cy="16033611"/>
            <a:chOff x="0" y="0"/>
            <a:chExt cx="17463472" cy="21378148"/>
          </a:xfrm>
        </p:grpSpPr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102874A7-932E-A5C6-DEC3-7F8125572833}"/>
                </a:ext>
              </a:extLst>
            </p:cNvPr>
            <p:cNvGrpSpPr/>
            <p:nvPr/>
          </p:nvGrpSpPr>
          <p:grpSpPr>
            <a:xfrm rot="-3910131">
              <a:off x="-4701467" y="9071141"/>
              <a:ext cx="20742331" cy="2896536"/>
              <a:chOff x="0" y="0"/>
              <a:chExt cx="8303600" cy="1159545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2E17AB5A-370A-3200-120C-6EE0B30359F9}"/>
                  </a:ext>
                </a:extLst>
              </p:cNvPr>
              <p:cNvSpPr/>
              <p:nvPr/>
            </p:nvSpPr>
            <p:spPr>
              <a:xfrm>
                <a:off x="0" y="0"/>
                <a:ext cx="8303599" cy="1159545"/>
              </a:xfrm>
              <a:custGeom>
                <a:avLst/>
                <a:gdLst/>
                <a:ahLst/>
                <a:cxnLst/>
                <a:rect l="l" t="t" r="r" b="b"/>
                <a:pathLst>
                  <a:path w="8303599" h="1159545">
                    <a:moveTo>
                      <a:pt x="0" y="0"/>
                    </a:moveTo>
                    <a:lnTo>
                      <a:pt x="8303599" y="0"/>
                    </a:lnTo>
                    <a:lnTo>
                      <a:pt x="8303599" y="1159545"/>
                    </a:lnTo>
                    <a:lnTo>
                      <a:pt x="0" y="1159545"/>
                    </a:lnTo>
                    <a:close/>
                  </a:path>
                </a:pathLst>
              </a:custGeom>
              <a:solidFill>
                <a:srgbClr val="65212A"/>
              </a:solidFill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BDFD7D64-7750-FE8E-205D-D051C7BEE3B8}"/>
                </a:ext>
              </a:extLst>
            </p:cNvPr>
            <p:cNvGrpSpPr/>
            <p:nvPr/>
          </p:nvGrpSpPr>
          <p:grpSpPr>
            <a:xfrm rot="-3910131">
              <a:off x="-3141" y="7724818"/>
              <a:ext cx="20812638" cy="5928512"/>
              <a:chOff x="0" y="0"/>
              <a:chExt cx="8331745" cy="237331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28F121E2-B627-AA55-A9B2-DC800C1688A6}"/>
                  </a:ext>
                </a:extLst>
              </p:cNvPr>
              <p:cNvSpPr/>
              <p:nvPr/>
            </p:nvSpPr>
            <p:spPr>
              <a:xfrm>
                <a:off x="0" y="0"/>
                <a:ext cx="8331745" cy="2373310"/>
              </a:xfrm>
              <a:custGeom>
                <a:avLst/>
                <a:gdLst/>
                <a:ahLst/>
                <a:cxnLst/>
                <a:rect l="l" t="t" r="r" b="b"/>
                <a:pathLst>
                  <a:path w="8331745" h="2373310">
                    <a:moveTo>
                      <a:pt x="0" y="0"/>
                    </a:moveTo>
                    <a:lnTo>
                      <a:pt x="8331745" y="0"/>
                    </a:lnTo>
                    <a:lnTo>
                      <a:pt x="8331745" y="2373310"/>
                    </a:lnTo>
                    <a:lnTo>
                      <a:pt x="0" y="2373310"/>
                    </a:lnTo>
                    <a:close/>
                  </a:path>
                </a:pathLst>
              </a:custGeom>
              <a:solidFill>
                <a:srgbClr val="B2101F"/>
              </a:solidFill>
            </p:spPr>
            <p:txBody>
              <a:bodyPr/>
              <a:lstStyle/>
              <a:p>
                <a:endParaRPr lang="pl-PL"/>
              </a:p>
            </p:txBody>
          </p:sp>
        </p:grpSp>
      </p:grpSp>
      <p:grpSp>
        <p:nvGrpSpPr>
          <p:cNvPr id="3" name="Group 6">
            <a:extLst>
              <a:ext uri="{FF2B5EF4-FFF2-40B4-BE49-F238E27FC236}">
                <a16:creationId xmlns:a16="http://schemas.microsoft.com/office/drawing/2014/main" id="{6D369DC5-1017-0EEF-D563-9243EC2C523C}"/>
              </a:ext>
            </a:extLst>
          </p:cNvPr>
          <p:cNvGrpSpPr/>
          <p:nvPr/>
        </p:nvGrpSpPr>
        <p:grpSpPr>
          <a:xfrm>
            <a:off x="1981200" y="647700"/>
            <a:ext cx="11963400" cy="9249438"/>
            <a:chOff x="-2308390" y="-1784617"/>
            <a:chExt cx="12839543" cy="6209102"/>
          </a:xfrm>
        </p:grpSpPr>
        <p:sp>
          <p:nvSpPr>
            <p:cNvPr id="4" name="TextBox 7">
              <a:extLst>
                <a:ext uri="{FF2B5EF4-FFF2-40B4-BE49-F238E27FC236}">
                  <a16:creationId xmlns:a16="http://schemas.microsoft.com/office/drawing/2014/main" id="{1862B95D-A175-1A5E-37C5-FB12F7CA8E40}"/>
                </a:ext>
              </a:extLst>
            </p:cNvPr>
            <p:cNvSpPr txBox="1"/>
            <p:nvPr/>
          </p:nvSpPr>
          <p:spPr>
            <a:xfrm>
              <a:off x="-2308390" y="-956815"/>
              <a:ext cx="12434070" cy="53813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4199"/>
                </a:lnSpc>
                <a:spcBef>
                  <a:spcPct val="0"/>
                </a:spcBef>
              </a:pPr>
              <a:r>
                <a:rPr lang="pl-PL" sz="2999" b="1" dirty="0">
                  <a:solidFill>
                    <a:srgbClr val="65212A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Wykonanie: 218.237,31 zł</a:t>
              </a:r>
            </a:p>
            <a:p>
              <a:pPr marL="0" lvl="0" indent="0" algn="l">
                <a:lnSpc>
                  <a:spcPts val="4199"/>
                </a:lnSpc>
                <a:spcBef>
                  <a:spcPct val="0"/>
                </a:spcBef>
              </a:pPr>
              <a:r>
                <a:rPr lang="pl-PL" sz="2000" u="sng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 Bold"/>
                </a:rPr>
                <a:t>Zrealizowane działania:</a:t>
              </a:r>
            </a:p>
            <a:p>
              <a:pPr marL="457200" lvl="0" indent="-457200" algn="l">
                <a:lnSpc>
                  <a:spcPts val="4199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pl-PL" sz="2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 Bold"/>
                </a:rPr>
                <a:t>Koordynacja prac przez przewodniczącego komisji</a:t>
              </a:r>
            </a:p>
            <a:p>
              <a:pPr marL="457200" lvl="0" indent="-457200" algn="l">
                <a:lnSpc>
                  <a:spcPts val="4199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pl-PL" sz="2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 Bold"/>
                </a:rPr>
                <a:t>Zatrudnienie instruktora terapii</a:t>
              </a:r>
            </a:p>
            <a:p>
              <a:pPr marL="457200" lvl="0" indent="-457200" algn="l">
                <a:lnSpc>
                  <a:spcPts val="4199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pl-PL" sz="2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 Bold"/>
                </a:rPr>
                <a:t>Wypłata wynagrodzeń dla członków komisji</a:t>
              </a:r>
            </a:p>
            <a:p>
              <a:pPr marL="457200" lvl="0" indent="-457200" algn="l">
                <a:lnSpc>
                  <a:spcPts val="4199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pl-PL" sz="2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 Bold"/>
                </a:rPr>
                <a:t>Wsparcie sportu i alternatywnych form spędzania czasu wolnego przez dzieci i młodzież </a:t>
              </a:r>
            </a:p>
            <a:p>
              <a:pPr marL="457200" lvl="0" indent="-457200" algn="l">
                <a:lnSpc>
                  <a:spcPts val="4199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pl-PL" sz="2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 Bold"/>
                </a:rPr>
                <a:t>Opłaty sądowe</a:t>
              </a:r>
            </a:p>
            <a:p>
              <a:pPr marL="457200" lvl="0" indent="-457200" algn="l">
                <a:lnSpc>
                  <a:spcPts val="4199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pl-PL" sz="2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 Bold"/>
                </a:rPr>
                <a:t>Współorganizacja imprezy z okazji Dnia Dziecka</a:t>
              </a:r>
            </a:p>
            <a:p>
              <a:pPr marL="457200" lvl="0" indent="-457200" algn="l">
                <a:lnSpc>
                  <a:spcPts val="4199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pl-PL" sz="2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 Bold"/>
                </a:rPr>
                <a:t>Organizacja konkursów o tematyce uzależnień, quizy, zawody sportowe, wycieczki połączone z problematyką profilaktyki i </a:t>
              </a:r>
              <a:r>
                <a:rPr lang="pl-PL" sz="2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 Bold"/>
                </a:rPr>
                <a:t>uzleżnień</a:t>
              </a:r>
              <a:endParaRPr lang="pl-PL" sz="2000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 Bold"/>
              </a:endParaRPr>
            </a:p>
            <a:p>
              <a:pPr marL="457200" lvl="0" indent="-457200" algn="l">
                <a:lnSpc>
                  <a:spcPts val="4199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pl-PL" sz="2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 Bold"/>
                </a:rPr>
                <a:t>Szkolenia członków komisji oraz sprzedawców napojów alkoholowych</a:t>
              </a:r>
            </a:p>
            <a:p>
              <a:pPr marL="457200" lvl="0" indent="-457200" algn="l">
                <a:lnSpc>
                  <a:spcPts val="4199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pl-PL" sz="2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 Bold"/>
                </a:rPr>
                <a:t>Zakup materiałów biurowych do bieżącej pracy komisji</a:t>
              </a:r>
            </a:p>
            <a:p>
              <a:pPr marL="457200" lvl="0" indent="-457200" algn="l">
                <a:lnSpc>
                  <a:spcPts val="4199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pl-PL" sz="2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 Bold"/>
                </a:rPr>
                <a:t>Opłata za wydanie opinii lekarzy biegłych osób uzależnionych z terenu Gminy Iwanowice</a:t>
              </a:r>
            </a:p>
            <a:p>
              <a:pPr marL="457200" lvl="0" indent="-457200" algn="l">
                <a:lnSpc>
                  <a:spcPts val="4199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pl-PL" sz="2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 Bold"/>
                </a:rPr>
                <a:t>Ogłoszenie konkursu na organizację zajęć międzypokoleniowych</a:t>
              </a:r>
            </a:p>
          </p:txBody>
        </p:sp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024C31FC-9002-29BE-EC29-D9DF55FC113F}"/>
                </a:ext>
              </a:extLst>
            </p:cNvPr>
            <p:cNvSpPr txBox="1"/>
            <p:nvPr/>
          </p:nvSpPr>
          <p:spPr>
            <a:xfrm>
              <a:off x="-1902917" y="-1784617"/>
              <a:ext cx="12434070" cy="14318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6360"/>
                </a:lnSpc>
                <a:spcBef>
                  <a:spcPct val="0"/>
                </a:spcBef>
              </a:pPr>
              <a:r>
                <a:rPr lang="pl-PL" sz="48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Przeciwdziałanie alkoholizmowi</a:t>
              </a:r>
              <a:endParaRPr lang="en-US" sz="48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361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6353352">
            <a:off x="2873458" y="-1885550"/>
            <a:ext cx="23300020" cy="10434897"/>
            <a:chOff x="0" y="0"/>
            <a:chExt cx="7881735" cy="35298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81735" cy="3529829"/>
            </a:xfrm>
            <a:custGeom>
              <a:avLst/>
              <a:gdLst/>
              <a:ahLst/>
              <a:cxnLst/>
              <a:rect l="l" t="t" r="r" b="b"/>
              <a:pathLst>
                <a:path w="7881735" h="3529829">
                  <a:moveTo>
                    <a:pt x="0" y="0"/>
                  </a:moveTo>
                  <a:lnTo>
                    <a:pt x="7881735" y="0"/>
                  </a:lnTo>
                  <a:lnTo>
                    <a:pt x="7881735" y="3529829"/>
                  </a:lnTo>
                  <a:lnTo>
                    <a:pt x="0" y="3529829"/>
                  </a:lnTo>
                  <a:close/>
                </a:path>
              </a:pathLst>
            </a:custGeom>
            <a:solidFill>
              <a:srgbClr val="B2101F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333882" y="1028700"/>
            <a:ext cx="3086100" cy="1543050"/>
            <a:chOff x="0" y="0"/>
            <a:chExt cx="812800" cy="40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cubicBezTo>
                    <a:pt x="721824" y="0"/>
                    <a:pt x="812800" y="90976"/>
                    <a:pt x="812800" y="203200"/>
                  </a:cubicBezTo>
                  <a:cubicBezTo>
                    <a:pt x="812800" y="315424"/>
                    <a:pt x="721824" y="406400"/>
                    <a:pt x="6096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107CB3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81280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r>
                <a:rPr lang="pl-PL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174</a:t>
              </a:r>
              <a:endParaRPr lang="en-US" sz="2200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333882" y="5581650"/>
            <a:ext cx="3086100" cy="1543050"/>
            <a:chOff x="0" y="0"/>
            <a:chExt cx="812800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cubicBezTo>
                    <a:pt x="721824" y="0"/>
                    <a:pt x="812800" y="90976"/>
                    <a:pt x="812800" y="203200"/>
                  </a:cubicBezTo>
                  <a:cubicBezTo>
                    <a:pt x="812800" y="315424"/>
                    <a:pt x="721824" y="406400"/>
                    <a:pt x="6096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B2101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81280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r>
                <a:rPr lang="pl-PL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styczeń</a:t>
              </a:r>
              <a:r>
                <a:rPr lang="en-US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202</a:t>
              </a:r>
              <a:r>
                <a:rPr lang="pl-PL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5</a:t>
              </a:r>
              <a:r>
                <a:rPr lang="en-US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r. - </a:t>
              </a:r>
              <a:r>
                <a:rPr lang="en-US" sz="2200" dirty="0" err="1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sierpień</a:t>
              </a:r>
              <a:r>
                <a:rPr lang="en-US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202</a:t>
              </a:r>
              <a:r>
                <a:rPr lang="pl-PL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5</a:t>
              </a:r>
              <a:r>
                <a:rPr lang="en-US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r.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6468" y="3305175"/>
            <a:ext cx="3086100" cy="1543050"/>
            <a:chOff x="0" y="0"/>
            <a:chExt cx="812800" cy="406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cubicBezTo>
                    <a:pt x="721824" y="0"/>
                    <a:pt x="812800" y="90976"/>
                    <a:pt x="812800" y="203200"/>
                  </a:cubicBezTo>
                  <a:cubicBezTo>
                    <a:pt x="812800" y="315424"/>
                    <a:pt x="721824" y="406400"/>
                    <a:pt x="6096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B3AD1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81280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r>
                <a:rPr lang="en-US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3</a:t>
              </a:r>
              <a:r>
                <a:rPr lang="pl-PL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37</a:t>
              </a:r>
              <a:endParaRPr lang="en-US" sz="2200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1028700" y="8030682"/>
            <a:ext cx="8708059" cy="1227618"/>
          </a:xfrm>
          <a:custGeom>
            <a:avLst/>
            <a:gdLst/>
            <a:ahLst/>
            <a:cxnLst/>
            <a:rect l="l" t="t" r="r" b="b"/>
            <a:pathLst>
              <a:path w="8708059" h="1227618">
                <a:moveTo>
                  <a:pt x="0" y="0"/>
                </a:moveTo>
                <a:lnTo>
                  <a:pt x="8708059" y="0"/>
                </a:lnTo>
                <a:lnTo>
                  <a:pt x="8708059" y="1227618"/>
                </a:lnTo>
                <a:lnTo>
                  <a:pt x="0" y="12276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4" name="Group 14"/>
          <p:cNvGrpSpPr/>
          <p:nvPr/>
        </p:nvGrpSpPr>
        <p:grpSpPr>
          <a:xfrm>
            <a:off x="10172700" y="2376488"/>
            <a:ext cx="7086600" cy="5540127"/>
            <a:chOff x="0" y="-76200"/>
            <a:chExt cx="9448800" cy="7386836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76200"/>
              <a:ext cx="9448800" cy="4686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9120"/>
                </a:lnSpc>
                <a:spcBef>
                  <a:spcPct val="0"/>
                </a:spcBef>
              </a:pPr>
              <a:r>
                <a:rPr lang="en-US" sz="7600" b="1" dirty="0">
                  <a:solidFill>
                    <a:srgbClr val="FFFFF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P</a:t>
              </a:r>
              <a:r>
                <a:rPr lang="en-US" sz="7600" b="1" u="none" dirty="0">
                  <a:solidFill>
                    <a:srgbClr val="FFFFF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rogram </a:t>
              </a:r>
              <a:r>
                <a:rPr lang="en-US" sz="7600" b="1" u="none" dirty="0" err="1">
                  <a:solidFill>
                    <a:srgbClr val="FFFFF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pomocy</a:t>
              </a:r>
              <a:r>
                <a:rPr lang="en-US" sz="7600" b="1" u="none" dirty="0">
                  <a:solidFill>
                    <a:srgbClr val="FFFFF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7600" b="1" u="none" dirty="0" err="1">
                  <a:solidFill>
                    <a:srgbClr val="FFFFF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żywnościowej</a:t>
              </a:r>
              <a:endParaRPr lang="en-US" sz="7600" b="1" u="none" dirty="0">
                <a:solidFill>
                  <a:srgbClr val="FFFFF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5156200"/>
              <a:ext cx="9448800" cy="2154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4199"/>
                </a:lnSpc>
                <a:spcBef>
                  <a:spcPct val="0"/>
                </a:spcBef>
              </a:pPr>
              <a:r>
                <a:rPr lang="en-US" sz="2999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 </a:t>
              </a:r>
              <a:r>
                <a:rPr lang="en-US" sz="2999" dirty="0" err="1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ramach</a:t>
              </a:r>
              <a:r>
                <a:rPr lang="en-US" sz="2999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999" dirty="0" err="1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Programu</a:t>
              </a:r>
              <a:r>
                <a:rPr lang="en-US" sz="2999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999" dirty="0" err="1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Fundusze</a:t>
              </a:r>
              <a:r>
                <a:rPr lang="en-US" sz="2999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999" dirty="0" err="1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Europejskie</a:t>
              </a:r>
              <a:r>
                <a:rPr lang="en-US" sz="2999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999" dirty="0" err="1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na</a:t>
              </a:r>
              <a:r>
                <a:rPr lang="en-US" sz="2999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999" dirty="0" err="1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Pomoc</a:t>
              </a:r>
              <a:r>
                <a:rPr lang="en-US" sz="2999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2999" dirty="0" err="1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Żywnościową</a:t>
              </a:r>
              <a:r>
                <a:rPr lang="en-US" sz="2999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2021-2027 </a:t>
              </a:r>
              <a:r>
                <a:rPr lang="en-US" sz="2999" dirty="0" err="1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Podprogram</a:t>
              </a:r>
              <a:r>
                <a:rPr lang="en-US" sz="2999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202</a:t>
              </a:r>
              <a:r>
                <a:rPr lang="pl-PL" sz="2999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4</a:t>
              </a:r>
              <a:endParaRPr lang="en-US" sz="2999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028700" y="1476692"/>
            <a:ext cx="3860439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107CB3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rPr>
              <a:t>Liczba uczestników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6029642"/>
            <a:ext cx="3860439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B2101F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rPr>
              <a:t>Okres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3753167"/>
            <a:ext cx="3860439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dirty="0" err="1">
                <a:solidFill>
                  <a:srgbClr val="B3AD10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rPr>
              <a:t>Liczba</a:t>
            </a:r>
            <a:r>
              <a:rPr lang="en-US" sz="3399" dirty="0">
                <a:solidFill>
                  <a:srgbClr val="B3AD10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rPr>
              <a:t> </a:t>
            </a:r>
            <a:r>
              <a:rPr lang="en-US" sz="3399" dirty="0" err="1">
                <a:solidFill>
                  <a:srgbClr val="B3AD10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rPr>
              <a:t>paczek</a:t>
            </a:r>
            <a:endParaRPr lang="en-US" sz="3399" dirty="0">
              <a:solidFill>
                <a:srgbClr val="B3AD10"/>
              </a:solidFill>
              <a:latin typeface="Poppins" pitchFamily="2" charset="-18"/>
              <a:ea typeface="Open Sans"/>
              <a:cs typeface="Poppins" pitchFamily="2" charset="-18"/>
              <a:sym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4463838">
            <a:off x="-8978055" y="566563"/>
            <a:ext cx="23300020" cy="11038888"/>
            <a:chOff x="0" y="0"/>
            <a:chExt cx="7881735" cy="373414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881735" cy="3734142"/>
            </a:xfrm>
            <a:custGeom>
              <a:avLst/>
              <a:gdLst/>
              <a:ahLst/>
              <a:cxnLst/>
              <a:rect l="l" t="t" r="r" b="b"/>
              <a:pathLst>
                <a:path w="7881735" h="3734142">
                  <a:moveTo>
                    <a:pt x="0" y="0"/>
                  </a:moveTo>
                  <a:lnTo>
                    <a:pt x="7881735" y="0"/>
                  </a:lnTo>
                  <a:lnTo>
                    <a:pt x="7881735" y="3734142"/>
                  </a:lnTo>
                  <a:lnTo>
                    <a:pt x="0" y="3734142"/>
                  </a:lnTo>
                  <a:close/>
                </a:path>
              </a:pathLst>
            </a:custGeom>
            <a:solidFill>
              <a:srgbClr val="B2101F"/>
            </a:solidFill>
          </p:spPr>
          <p:txBody>
            <a:bodyPr/>
            <a:lstStyle/>
            <a:p>
              <a:endParaRPr lang="pl-PL"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153336"/>
            <a:ext cx="7086600" cy="7994029"/>
            <a:chOff x="0" y="-66675"/>
            <a:chExt cx="9448800" cy="10658705"/>
          </a:xfrm>
        </p:grpSpPr>
        <p:sp>
          <p:nvSpPr>
            <p:cNvPr id="6" name="TextBox 6"/>
            <p:cNvSpPr txBox="1"/>
            <p:nvPr/>
          </p:nvSpPr>
          <p:spPr>
            <a:xfrm>
              <a:off x="0" y="-66675"/>
              <a:ext cx="9448800" cy="2378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840"/>
                </a:lnSpc>
                <a:spcBef>
                  <a:spcPct val="0"/>
                </a:spcBef>
              </a:pPr>
              <a:r>
                <a:rPr lang="en-US" sz="5700" b="1" dirty="0">
                  <a:solidFill>
                    <a:srgbClr val="FFFFF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Koszty utrzymania Ośrodka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728339"/>
              <a:ext cx="9448800" cy="78636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>
                  <a:solidFill>
                    <a:srgbClr val="FFFFFF"/>
                  </a:solidFill>
                  <a:latin typeface="Poppins" pitchFamily="2" charset="-18"/>
                  <a:ea typeface="Garet"/>
                  <a:cs typeface="Poppins" pitchFamily="2" charset="-18"/>
                  <a:sym typeface="Garet"/>
                </a:rPr>
                <a:t>Zabezpieczona </a:t>
              </a:r>
              <a:r>
                <a:rPr lang="en-US" sz="3000" dirty="0" err="1">
                  <a:solidFill>
                    <a:srgbClr val="FFFFFF"/>
                  </a:solidFill>
                  <a:latin typeface="Poppins" pitchFamily="2" charset="-18"/>
                  <a:ea typeface="Garet"/>
                  <a:cs typeface="Poppins" pitchFamily="2" charset="-18"/>
                  <a:sym typeface="Garet"/>
                </a:rPr>
                <a:t>kwota</a:t>
              </a:r>
              <a:r>
                <a:rPr lang="en-US" sz="3000" dirty="0">
                  <a:solidFill>
                    <a:srgbClr val="FFFFFF"/>
                  </a:solidFill>
                  <a:latin typeface="Poppins" pitchFamily="2" charset="-18"/>
                  <a:ea typeface="Garet"/>
                  <a:cs typeface="Poppins" pitchFamily="2" charset="-18"/>
                  <a:sym typeface="Garet"/>
                </a:rPr>
                <a:t> z </a:t>
              </a:r>
              <a:r>
                <a:rPr lang="en-US" sz="3000" dirty="0" err="1">
                  <a:solidFill>
                    <a:srgbClr val="FFFFFF"/>
                  </a:solidFill>
                  <a:latin typeface="Poppins" pitchFamily="2" charset="-18"/>
                  <a:ea typeface="Garet"/>
                  <a:cs typeface="Poppins" pitchFamily="2" charset="-18"/>
                  <a:sym typeface="Garet"/>
                </a:rPr>
                <a:t>budżetu</a:t>
              </a:r>
              <a:r>
                <a:rPr lang="en-US" sz="3000" dirty="0">
                  <a:solidFill>
                    <a:srgbClr val="FFFFFF"/>
                  </a:solidFill>
                  <a:latin typeface="Poppins" pitchFamily="2" charset="-18"/>
                  <a:ea typeface="Garet"/>
                  <a:cs typeface="Poppins" pitchFamily="2" charset="-18"/>
                  <a:sym typeface="Garet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Poppins" pitchFamily="2" charset="-18"/>
                  <a:ea typeface="Garet"/>
                  <a:cs typeface="Poppins" pitchFamily="2" charset="-18"/>
                  <a:sym typeface="Garet"/>
                </a:rPr>
                <a:t>Gminy</a:t>
              </a:r>
              <a:r>
                <a:rPr lang="en-US" sz="3000" dirty="0">
                  <a:solidFill>
                    <a:srgbClr val="FFFFFF"/>
                  </a:solidFill>
                  <a:latin typeface="Poppins" pitchFamily="2" charset="-18"/>
                  <a:ea typeface="Garet"/>
                  <a:cs typeface="Poppins" pitchFamily="2" charset="-18"/>
                  <a:sym typeface="Garet"/>
                </a:rPr>
                <a:t>:</a:t>
              </a:r>
            </a:p>
            <a:p>
              <a:pPr algn="l">
                <a:lnSpc>
                  <a:spcPts val="4200"/>
                </a:lnSpc>
              </a:pPr>
              <a:r>
                <a:rPr lang="en-US" sz="3000" b="1" dirty="0">
                  <a:solidFill>
                    <a:srgbClr val="FFFFFF"/>
                  </a:solidFill>
                  <a:latin typeface="Poppins" pitchFamily="2" charset="-18"/>
                  <a:ea typeface="Garet Bold"/>
                  <a:cs typeface="Poppins" pitchFamily="2" charset="-18"/>
                  <a:sym typeface="Garet Bold"/>
                </a:rPr>
                <a:t>1.</a:t>
              </a:r>
              <a:r>
                <a:rPr lang="pl-PL" sz="3000" b="1" dirty="0">
                  <a:solidFill>
                    <a:srgbClr val="FFFFFF"/>
                  </a:solidFill>
                  <a:latin typeface="Poppins" pitchFamily="2" charset="-18"/>
                  <a:ea typeface="Garet Bold"/>
                  <a:cs typeface="Poppins" pitchFamily="2" charset="-18"/>
                  <a:sym typeface="Garet Bold"/>
                </a:rPr>
                <a:t>576.981,10</a:t>
              </a:r>
              <a:r>
                <a:rPr lang="en-US" sz="3000" b="1" dirty="0">
                  <a:solidFill>
                    <a:srgbClr val="FFFFFF"/>
                  </a:solidFill>
                  <a:latin typeface="Poppins" pitchFamily="2" charset="-18"/>
                  <a:ea typeface="Garet Bold"/>
                  <a:cs typeface="Poppins" pitchFamily="2" charset="-18"/>
                  <a:sym typeface="Garet Bold"/>
                </a:rPr>
                <a:t> </a:t>
              </a:r>
              <a:r>
                <a:rPr lang="en-US" sz="3000" b="1" dirty="0" err="1">
                  <a:solidFill>
                    <a:srgbClr val="FFFFFF"/>
                  </a:solidFill>
                  <a:latin typeface="Poppins" pitchFamily="2" charset="-18"/>
                  <a:ea typeface="Garet Bold"/>
                  <a:cs typeface="Poppins" pitchFamily="2" charset="-18"/>
                  <a:sym typeface="Garet Bold"/>
                </a:rPr>
                <a:t>zł</a:t>
              </a:r>
              <a:endParaRPr lang="en-US" sz="3000" b="1" dirty="0">
                <a:solidFill>
                  <a:srgbClr val="FFFFFF"/>
                </a:solidFill>
                <a:latin typeface="Poppins" pitchFamily="2" charset="-18"/>
                <a:ea typeface="Garet Bold"/>
                <a:cs typeface="Poppins" pitchFamily="2" charset="-18"/>
                <a:sym typeface="Garet Bold"/>
              </a:endParaRPr>
            </a:p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FFFFFF"/>
                  </a:solidFill>
                  <a:latin typeface="Poppins" pitchFamily="2" charset="-18"/>
                  <a:ea typeface="Garet"/>
                  <a:cs typeface="Poppins" pitchFamily="2" charset="-18"/>
                  <a:sym typeface="Garet"/>
                </a:rPr>
                <a:t>wykonanie</a:t>
              </a:r>
              <a:r>
                <a:rPr lang="en-US" sz="3000" dirty="0">
                  <a:solidFill>
                    <a:srgbClr val="FFFFFF"/>
                  </a:solidFill>
                  <a:latin typeface="Poppins" pitchFamily="2" charset="-18"/>
                  <a:ea typeface="Garet"/>
                  <a:cs typeface="Poppins" pitchFamily="2" charset="-18"/>
                  <a:sym typeface="Garet"/>
                </a:rPr>
                <a:t>:</a:t>
              </a:r>
            </a:p>
            <a:p>
              <a:pPr algn="l">
                <a:lnSpc>
                  <a:spcPts val="4200"/>
                </a:lnSpc>
              </a:pPr>
              <a:r>
                <a:rPr lang="pl-PL" sz="3000" b="1" dirty="0">
                  <a:solidFill>
                    <a:srgbClr val="FFFFFF"/>
                  </a:solidFill>
                  <a:latin typeface="Poppins" pitchFamily="2" charset="-18"/>
                  <a:ea typeface="Garet Bold"/>
                  <a:cs typeface="Poppins" pitchFamily="2" charset="-18"/>
                  <a:sym typeface="Garet Bold"/>
                </a:rPr>
                <a:t>1.525.843,82</a:t>
              </a:r>
              <a:r>
                <a:rPr lang="en-US" sz="3000" b="1" dirty="0">
                  <a:solidFill>
                    <a:srgbClr val="FFFFFF"/>
                  </a:solidFill>
                  <a:latin typeface="Poppins" pitchFamily="2" charset="-18"/>
                  <a:ea typeface="Garet Bold"/>
                  <a:cs typeface="Poppins" pitchFamily="2" charset="-18"/>
                  <a:sym typeface="Garet Bold"/>
                </a:rPr>
                <a:t> </a:t>
              </a:r>
              <a:r>
                <a:rPr lang="en-US" sz="3000" b="1" dirty="0" err="1">
                  <a:solidFill>
                    <a:srgbClr val="FFFFFF"/>
                  </a:solidFill>
                  <a:latin typeface="Poppins" pitchFamily="2" charset="-18"/>
                  <a:ea typeface="Garet Bold"/>
                  <a:cs typeface="Poppins" pitchFamily="2" charset="-18"/>
                  <a:sym typeface="Garet Bold"/>
                </a:rPr>
                <a:t>zł</a:t>
              </a:r>
              <a:endParaRPr lang="en-US" sz="3000" b="1" dirty="0">
                <a:solidFill>
                  <a:srgbClr val="FFFFFF"/>
                </a:solidFill>
                <a:latin typeface="Poppins" pitchFamily="2" charset="-18"/>
                <a:ea typeface="Garet Bold"/>
                <a:cs typeface="Poppins" pitchFamily="2" charset="-18"/>
                <a:sym typeface="Garet Bold"/>
              </a:endParaRPr>
            </a:p>
            <a:p>
              <a:pPr algn="l">
                <a:lnSpc>
                  <a:spcPts val="4200"/>
                </a:lnSpc>
              </a:pPr>
              <a:endParaRPr lang="en-US" sz="3000" b="1" dirty="0">
                <a:solidFill>
                  <a:srgbClr val="FFFFFF"/>
                </a:solidFill>
                <a:latin typeface="Poppins" pitchFamily="2" charset="-18"/>
                <a:ea typeface="Garet Bold"/>
                <a:cs typeface="Poppins" pitchFamily="2" charset="-18"/>
                <a:sym typeface="Garet Bold"/>
              </a:endParaRPr>
            </a:p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FFFFFF"/>
                  </a:solidFill>
                  <a:latin typeface="Poppins" pitchFamily="2" charset="-18"/>
                  <a:ea typeface="Garet"/>
                  <a:cs typeface="Poppins" pitchFamily="2" charset="-18"/>
                  <a:sym typeface="Garet"/>
                </a:rPr>
                <a:t>Otrzymana</a:t>
              </a:r>
              <a:r>
                <a:rPr lang="en-US" sz="3000" dirty="0">
                  <a:solidFill>
                    <a:srgbClr val="FFFFFF"/>
                  </a:solidFill>
                  <a:latin typeface="Poppins" pitchFamily="2" charset="-18"/>
                  <a:ea typeface="Garet"/>
                  <a:cs typeface="Poppins" pitchFamily="2" charset="-18"/>
                  <a:sym typeface="Garet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Poppins" pitchFamily="2" charset="-18"/>
                  <a:ea typeface="Garet"/>
                  <a:cs typeface="Poppins" pitchFamily="2" charset="-18"/>
                  <a:sym typeface="Garet"/>
                </a:rPr>
                <a:t>dotacja</a:t>
              </a:r>
              <a:r>
                <a:rPr lang="en-US" sz="3000" dirty="0">
                  <a:solidFill>
                    <a:srgbClr val="FFFFFF"/>
                  </a:solidFill>
                  <a:latin typeface="Poppins" pitchFamily="2" charset="-18"/>
                  <a:ea typeface="Garet"/>
                  <a:cs typeface="Poppins" pitchFamily="2" charset="-18"/>
                  <a:sym typeface="Garet"/>
                </a:rPr>
                <a:t> z </a:t>
              </a:r>
              <a:r>
                <a:rPr lang="en-US" sz="3000" dirty="0" err="1">
                  <a:solidFill>
                    <a:srgbClr val="FFFFFF"/>
                  </a:solidFill>
                  <a:latin typeface="Poppins" pitchFamily="2" charset="-18"/>
                  <a:ea typeface="Garet"/>
                  <a:cs typeface="Poppins" pitchFamily="2" charset="-18"/>
                  <a:sym typeface="Garet"/>
                </a:rPr>
                <a:t>Budżetu</a:t>
              </a:r>
              <a:r>
                <a:rPr lang="en-US" sz="3000" dirty="0">
                  <a:solidFill>
                    <a:srgbClr val="FFFFFF"/>
                  </a:solidFill>
                  <a:latin typeface="Poppins" pitchFamily="2" charset="-18"/>
                  <a:ea typeface="Garet"/>
                  <a:cs typeface="Poppins" pitchFamily="2" charset="-18"/>
                  <a:sym typeface="Garet"/>
                </a:rPr>
                <a:t> </a:t>
              </a:r>
              <a:r>
                <a:rPr lang="en-US" sz="3000" dirty="0" err="1">
                  <a:solidFill>
                    <a:srgbClr val="FFFFFF"/>
                  </a:solidFill>
                  <a:latin typeface="Poppins" pitchFamily="2" charset="-18"/>
                  <a:ea typeface="Garet"/>
                  <a:cs typeface="Poppins" pitchFamily="2" charset="-18"/>
                  <a:sym typeface="Garet"/>
                </a:rPr>
                <a:t>Państwa</a:t>
              </a:r>
              <a:r>
                <a:rPr lang="en-US" sz="3000" dirty="0">
                  <a:solidFill>
                    <a:srgbClr val="FFFFFF"/>
                  </a:solidFill>
                  <a:latin typeface="Poppins" pitchFamily="2" charset="-18"/>
                  <a:ea typeface="Garet"/>
                  <a:cs typeface="Poppins" pitchFamily="2" charset="-18"/>
                  <a:sym typeface="Garet"/>
                </a:rPr>
                <a:t>:</a:t>
              </a:r>
            </a:p>
            <a:p>
              <a:pPr algn="l">
                <a:lnSpc>
                  <a:spcPts val="4200"/>
                </a:lnSpc>
              </a:pPr>
              <a:r>
                <a:rPr lang="pl-PL" sz="3000" b="1" dirty="0">
                  <a:solidFill>
                    <a:srgbClr val="FFFFFF"/>
                  </a:solidFill>
                  <a:latin typeface="Poppins" pitchFamily="2" charset="-18"/>
                  <a:ea typeface="Garet Bold"/>
                  <a:cs typeface="Poppins" pitchFamily="2" charset="-18"/>
                  <a:sym typeface="Garet Bold"/>
                </a:rPr>
                <a:t>282.857,00</a:t>
              </a:r>
              <a:r>
                <a:rPr lang="en-US" sz="3000" b="1" dirty="0">
                  <a:solidFill>
                    <a:srgbClr val="FFFFFF"/>
                  </a:solidFill>
                  <a:latin typeface="Poppins" pitchFamily="2" charset="-18"/>
                  <a:ea typeface="Garet Bold"/>
                  <a:cs typeface="Poppins" pitchFamily="2" charset="-18"/>
                  <a:sym typeface="Garet Bold"/>
                </a:rPr>
                <a:t> </a:t>
              </a:r>
              <a:r>
                <a:rPr lang="en-US" sz="3000" b="1" dirty="0" err="1">
                  <a:solidFill>
                    <a:srgbClr val="FFFFFF"/>
                  </a:solidFill>
                  <a:latin typeface="Poppins" pitchFamily="2" charset="-18"/>
                  <a:ea typeface="Garet Bold"/>
                  <a:cs typeface="Poppins" pitchFamily="2" charset="-18"/>
                  <a:sym typeface="Garet Bold"/>
                </a:rPr>
                <a:t>zł</a:t>
              </a:r>
              <a:endParaRPr lang="en-US" sz="3000" b="1" dirty="0">
                <a:solidFill>
                  <a:srgbClr val="FFFFFF"/>
                </a:solidFill>
                <a:latin typeface="Poppins" pitchFamily="2" charset="-18"/>
                <a:ea typeface="Garet Bold"/>
                <a:cs typeface="Poppins" pitchFamily="2" charset="-18"/>
                <a:sym typeface="Garet Bold"/>
              </a:endParaRPr>
            </a:p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FFFFFF"/>
                  </a:solidFill>
                  <a:latin typeface="Poppins" pitchFamily="2" charset="-18"/>
                  <a:ea typeface="Garet"/>
                  <a:cs typeface="Poppins" pitchFamily="2" charset="-18"/>
                  <a:sym typeface="Garet"/>
                </a:rPr>
                <a:t>wykonanie</a:t>
              </a:r>
              <a:r>
                <a:rPr lang="en-US" sz="3000" dirty="0">
                  <a:solidFill>
                    <a:srgbClr val="FFFFFF"/>
                  </a:solidFill>
                  <a:latin typeface="Poppins" pitchFamily="2" charset="-18"/>
                  <a:ea typeface="Garet"/>
                  <a:cs typeface="Poppins" pitchFamily="2" charset="-18"/>
                  <a:sym typeface="Garet"/>
                </a:rPr>
                <a:t>: </a:t>
              </a:r>
            </a:p>
            <a:p>
              <a:pPr marL="0" lvl="0" indent="0" algn="l">
                <a:lnSpc>
                  <a:spcPts val="4200"/>
                </a:lnSpc>
                <a:spcBef>
                  <a:spcPct val="0"/>
                </a:spcBef>
              </a:pPr>
              <a:r>
                <a:rPr lang="pl-PL" sz="3000" b="1" dirty="0">
                  <a:solidFill>
                    <a:srgbClr val="FFFFFF"/>
                  </a:solidFill>
                  <a:latin typeface="Poppins" pitchFamily="2" charset="-18"/>
                  <a:ea typeface="Garet Bold"/>
                  <a:cs typeface="Poppins" pitchFamily="2" charset="-18"/>
                  <a:sym typeface="Garet Bold"/>
                </a:rPr>
                <a:t>277.624,68</a:t>
              </a:r>
              <a:r>
                <a:rPr lang="en-US" sz="3000" b="1" dirty="0">
                  <a:solidFill>
                    <a:srgbClr val="FFFFFF"/>
                  </a:solidFill>
                  <a:latin typeface="Poppins" pitchFamily="2" charset="-18"/>
                  <a:ea typeface="Garet Bold"/>
                  <a:cs typeface="Poppins" pitchFamily="2" charset="-18"/>
                  <a:sym typeface="Garet Bold"/>
                </a:rPr>
                <a:t> </a:t>
              </a:r>
              <a:r>
                <a:rPr lang="en-US" sz="3000" b="1" dirty="0" err="1">
                  <a:solidFill>
                    <a:srgbClr val="FFFFFF"/>
                  </a:solidFill>
                  <a:latin typeface="Poppins" pitchFamily="2" charset="-18"/>
                  <a:ea typeface="Garet Bold"/>
                  <a:cs typeface="Poppins" pitchFamily="2" charset="-18"/>
                  <a:sym typeface="Garet Bold"/>
                </a:rPr>
                <a:t>zł</a:t>
              </a:r>
              <a:endParaRPr lang="en-US" sz="3000" b="1" dirty="0">
                <a:solidFill>
                  <a:srgbClr val="FFFFFF"/>
                </a:solidFill>
                <a:latin typeface="Poppins" pitchFamily="2" charset="-18"/>
                <a:ea typeface="Garet Bold"/>
                <a:cs typeface="Poppins" pitchFamily="2" charset="-18"/>
                <a:sym typeface="Garet Bol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910131">
            <a:off x="-11786714" y="2861787"/>
            <a:ext cx="23300020" cy="3958269"/>
            <a:chOff x="0" y="0"/>
            <a:chExt cx="7881735" cy="13389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81735" cy="1338970"/>
            </a:xfrm>
            <a:custGeom>
              <a:avLst/>
              <a:gdLst/>
              <a:ahLst/>
              <a:cxnLst/>
              <a:rect l="l" t="t" r="r" b="b"/>
              <a:pathLst>
                <a:path w="7881735" h="1338970">
                  <a:moveTo>
                    <a:pt x="0" y="0"/>
                  </a:moveTo>
                  <a:lnTo>
                    <a:pt x="7881735" y="0"/>
                  </a:lnTo>
                  <a:lnTo>
                    <a:pt x="7881735" y="1338970"/>
                  </a:lnTo>
                  <a:lnTo>
                    <a:pt x="0" y="1338970"/>
                  </a:lnTo>
                  <a:close/>
                </a:path>
              </a:pathLst>
            </a:custGeom>
            <a:solidFill>
              <a:srgbClr val="65212A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/>
          <p:nvPr/>
        </p:nvGrpSpPr>
        <p:grpSpPr>
          <a:xfrm rot="-3910131">
            <a:off x="-7763896" y="2798505"/>
            <a:ext cx="23300020" cy="3006024"/>
            <a:chOff x="0" y="0"/>
            <a:chExt cx="7881735" cy="10168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881735" cy="1016852"/>
            </a:xfrm>
            <a:custGeom>
              <a:avLst/>
              <a:gdLst/>
              <a:ahLst/>
              <a:cxnLst/>
              <a:rect l="l" t="t" r="r" b="b"/>
              <a:pathLst>
                <a:path w="7881735" h="1016852">
                  <a:moveTo>
                    <a:pt x="0" y="0"/>
                  </a:moveTo>
                  <a:lnTo>
                    <a:pt x="7881735" y="0"/>
                  </a:lnTo>
                  <a:lnTo>
                    <a:pt x="7881735" y="1016852"/>
                  </a:lnTo>
                  <a:lnTo>
                    <a:pt x="0" y="1016852"/>
                  </a:lnTo>
                  <a:close/>
                </a:path>
              </a:pathLst>
            </a:custGeom>
            <a:solidFill>
              <a:srgbClr val="B2101F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446292" y="1238250"/>
            <a:ext cx="8813008" cy="5781675"/>
            <a:chOff x="0" y="0"/>
            <a:chExt cx="11750678" cy="7708900"/>
          </a:xfrm>
        </p:grpSpPr>
        <p:sp>
          <p:nvSpPr>
            <p:cNvPr id="8" name="TextBox 8"/>
            <p:cNvSpPr txBox="1"/>
            <p:nvPr/>
          </p:nvSpPr>
          <p:spPr>
            <a:xfrm>
              <a:off x="0" y="3457575"/>
              <a:ext cx="11750678" cy="4251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Wykonanie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wyniosło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pl-PL" sz="3000" b="1" dirty="0">
                  <a:solidFill>
                    <a:srgbClr val="65212A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16.665,60</a:t>
              </a:r>
              <a:r>
                <a:rPr lang="en-US" sz="3000" b="1" dirty="0">
                  <a:solidFill>
                    <a:srgbClr val="65212A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3000" b="1" dirty="0" err="1">
                  <a:solidFill>
                    <a:srgbClr val="65212A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zł</a:t>
              </a:r>
              <a:endParaRPr lang="en-US" sz="3000" b="1" dirty="0">
                <a:solidFill>
                  <a:srgbClr val="65212A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endParaRPr>
            </a:p>
            <a:p>
              <a:pPr algn="l">
                <a:lnSpc>
                  <a:spcPts val="4200"/>
                </a:lnSpc>
              </a:pP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tym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z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dotacji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– </a:t>
              </a:r>
              <a:r>
                <a:rPr lang="pl-PL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14.999,00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zł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,</a:t>
              </a:r>
            </a:p>
            <a:p>
              <a:pPr algn="l">
                <a:lnSpc>
                  <a:spcPts val="4200"/>
                </a:lnSpc>
              </a:pP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środki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własne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– </a:t>
              </a:r>
              <a:r>
                <a:rPr lang="pl-PL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1666,60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zł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.</a:t>
              </a:r>
            </a:p>
            <a:p>
              <a:pPr algn="l">
                <a:lnSpc>
                  <a:spcPts val="4200"/>
                </a:lnSpc>
              </a:pPr>
              <a:endParaRPr lang="en-US" sz="3000" dirty="0">
                <a:solidFill>
                  <a:srgbClr val="65212A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  <a:p>
              <a:pPr algn="l">
                <a:lnSpc>
                  <a:spcPts val="4200"/>
                </a:lnSpc>
              </a:pP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Pomocy w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formie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stypendium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szkolnego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000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udzielono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pl-PL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16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pl-PL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uczniom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(</a:t>
              </a:r>
              <a:r>
                <a:rPr lang="pl-PL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2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7 </a:t>
              </a:r>
              <a:r>
                <a:rPr lang="pl-PL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świadczeń</a:t>
              </a:r>
              <a:r>
                <a:rPr lang="en-US" sz="3000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).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1750678" cy="3248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360"/>
                </a:lnSpc>
              </a:pP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Pomoc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materialna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</a:p>
            <a:p>
              <a:pPr marL="0" lvl="0" indent="0" algn="l">
                <a:lnSpc>
                  <a:spcPts val="6360"/>
                </a:lnSpc>
                <a:spcBef>
                  <a:spcPct val="0"/>
                </a:spcBef>
              </a:pP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o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charakterze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socjalnym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dla</a:t>
              </a:r>
              <a:r>
                <a:rPr lang="en-US" sz="5300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300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uczniów</a:t>
              </a:r>
              <a:endParaRPr lang="en-US" sz="53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endParaRPr>
            </a:p>
          </p:txBody>
        </p:sp>
      </p:grpSp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045571"/>
            <a:ext cx="6400800" cy="55906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910131">
            <a:off x="2880574" y="4698397"/>
            <a:ext cx="23300020" cy="3958269"/>
            <a:chOff x="0" y="0"/>
            <a:chExt cx="7881735" cy="13389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81735" cy="1338970"/>
            </a:xfrm>
            <a:custGeom>
              <a:avLst/>
              <a:gdLst/>
              <a:ahLst/>
              <a:cxnLst/>
              <a:rect l="l" t="t" r="r" b="b"/>
              <a:pathLst>
                <a:path w="7881735" h="1338970">
                  <a:moveTo>
                    <a:pt x="0" y="0"/>
                  </a:moveTo>
                  <a:lnTo>
                    <a:pt x="7881735" y="0"/>
                  </a:lnTo>
                  <a:lnTo>
                    <a:pt x="7881735" y="1338970"/>
                  </a:lnTo>
                  <a:lnTo>
                    <a:pt x="0" y="1338970"/>
                  </a:lnTo>
                  <a:close/>
                </a:path>
              </a:pathLst>
            </a:custGeom>
            <a:solidFill>
              <a:srgbClr val="B2101F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/>
          <p:nvPr/>
        </p:nvGrpSpPr>
        <p:grpSpPr>
          <a:xfrm rot="-3910131">
            <a:off x="6903393" y="4635114"/>
            <a:ext cx="23300020" cy="3006024"/>
            <a:chOff x="0" y="0"/>
            <a:chExt cx="7881735" cy="10168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881735" cy="1016852"/>
            </a:xfrm>
            <a:custGeom>
              <a:avLst/>
              <a:gdLst/>
              <a:ahLst/>
              <a:cxnLst/>
              <a:rect l="l" t="t" r="r" b="b"/>
              <a:pathLst>
                <a:path w="7881735" h="1016852">
                  <a:moveTo>
                    <a:pt x="0" y="0"/>
                  </a:moveTo>
                  <a:lnTo>
                    <a:pt x="7881735" y="0"/>
                  </a:lnTo>
                  <a:lnTo>
                    <a:pt x="7881735" y="1016852"/>
                  </a:lnTo>
                  <a:lnTo>
                    <a:pt x="0" y="1016852"/>
                  </a:lnTo>
                  <a:close/>
                </a:path>
              </a:pathLst>
            </a:custGeom>
            <a:solidFill>
              <a:srgbClr val="65212A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985837"/>
            <a:ext cx="12192470" cy="2328304"/>
            <a:chOff x="0" y="-57150"/>
            <a:chExt cx="16256627" cy="3104405"/>
          </a:xfrm>
        </p:grpSpPr>
        <p:sp>
          <p:nvSpPr>
            <p:cNvPr id="8" name="TextBox 8"/>
            <p:cNvSpPr txBox="1"/>
            <p:nvPr/>
          </p:nvSpPr>
          <p:spPr>
            <a:xfrm>
              <a:off x="0" y="1479475"/>
              <a:ext cx="16256627" cy="15677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20"/>
                </a:lnSpc>
              </a:pPr>
              <a:r>
                <a:rPr lang="en-US" sz="3371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 </a:t>
              </a:r>
              <a:r>
                <a:rPr lang="en-US" sz="3371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ramach</a:t>
              </a:r>
              <a:r>
                <a:rPr lang="en-US" sz="3371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371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programu</a:t>
              </a:r>
              <a:r>
                <a:rPr lang="en-US" sz="3371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„</a:t>
              </a:r>
              <a:r>
                <a:rPr lang="en-US" sz="3371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Czyste</a:t>
              </a:r>
              <a:r>
                <a:rPr lang="en-US" sz="3371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371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Powietrze</a:t>
              </a:r>
              <a:r>
                <a:rPr lang="en-US" sz="3371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” </a:t>
              </a:r>
              <a:r>
                <a:rPr lang="en-US" sz="3371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Gminny</a:t>
              </a:r>
              <a:r>
                <a:rPr lang="en-US" sz="3371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Ośrodek Pomocy Społecznej w </a:t>
              </a:r>
              <a:r>
                <a:rPr lang="en-US" sz="3371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roku</a:t>
              </a:r>
              <a:r>
                <a:rPr lang="en-US" sz="3371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202</a:t>
              </a:r>
              <a:r>
                <a:rPr lang="pl-PL" sz="3371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5</a:t>
              </a:r>
              <a:r>
                <a:rPr lang="en-US" sz="3371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371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wydał</a:t>
              </a:r>
              <a:r>
                <a:rPr lang="en-US" sz="3371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pl-PL" sz="3371" b="1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33</a:t>
              </a:r>
              <a:r>
                <a:rPr lang="en-US" sz="3371" b="1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 </a:t>
              </a:r>
              <a:r>
                <a:rPr lang="en-US" sz="3371" b="1" dirty="0" err="1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zaświadczeń</a:t>
              </a:r>
              <a:r>
                <a:rPr lang="en-US" sz="3371" dirty="0">
                  <a:solidFill>
                    <a:srgbClr val="65212A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.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16256627" cy="1256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147"/>
                </a:lnSpc>
                <a:spcBef>
                  <a:spcPct val="0"/>
                </a:spcBef>
              </a:pPr>
              <a:r>
                <a:rPr lang="en-US" sz="5956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Program „</a:t>
              </a:r>
              <a:r>
                <a:rPr lang="en-US" sz="5956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Czyste</a:t>
              </a:r>
              <a:r>
                <a:rPr lang="en-US" sz="5956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 </a:t>
              </a:r>
              <a:r>
                <a:rPr lang="en-US" sz="5956" b="1" dirty="0" err="1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powietrze</a:t>
              </a:r>
              <a:r>
                <a:rPr lang="en-US" sz="5956" b="1" dirty="0">
                  <a:solidFill>
                    <a:srgbClr val="B2101F"/>
                  </a:solidFill>
                  <a:latin typeface="Poppins" pitchFamily="2" charset="-18"/>
                  <a:ea typeface="Poppins Bold"/>
                  <a:cs typeface="Poppins" pitchFamily="2" charset="-18"/>
                  <a:sym typeface="Poppins Bold"/>
                </a:rPr>
                <a:t>”</a:t>
              </a:r>
            </a:p>
          </p:txBody>
        </p:sp>
      </p:grpSp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4506107"/>
            <a:ext cx="10058400" cy="6485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898" y="4277821"/>
            <a:ext cx="4057650" cy="2314129"/>
            <a:chOff x="0" y="-9071"/>
            <a:chExt cx="812800" cy="4635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107CB3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071"/>
              <a:ext cx="69850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r>
                <a:rPr lang="pl-PL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Karnawałowy BAL SENIORA</a:t>
              </a:r>
              <a:endParaRPr lang="en-US" sz="2200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803596" y="7099935"/>
            <a:ext cx="4057650" cy="2028825"/>
            <a:chOff x="0" y="0"/>
            <a:chExt cx="812800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ACD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77800" y="-57150"/>
              <a:ext cx="55880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r>
                <a:rPr lang="pl-PL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Magia Świąt</a:t>
              </a:r>
              <a:endParaRPr lang="en-US" sz="2200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942975"/>
            <a:ext cx="5059131" cy="2752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59"/>
              </a:lnSpc>
            </a:pPr>
            <a:r>
              <a:rPr lang="en-US" sz="8799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Praca</a:t>
            </a:r>
            <a:r>
              <a:rPr lang="en-US" sz="8799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8799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socjalna</a:t>
            </a:r>
            <a:endParaRPr lang="en-US" sz="8799" b="1" dirty="0">
              <a:solidFill>
                <a:srgbClr val="B2101F"/>
              </a:solidFill>
              <a:latin typeface="Poppins" pitchFamily="2" charset="-18"/>
              <a:ea typeface="Poppins Bold"/>
              <a:cs typeface="Poppins" pitchFamily="2" charset="-18"/>
              <a:sym typeface="Poppi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987438" y="1158240"/>
            <a:ext cx="10420888" cy="1974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 2024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roku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wsparciem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pomocą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objętych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zostało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pl-PL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77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rodzin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, w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których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żyło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pl-PL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14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0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osób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. </a:t>
            </a:r>
            <a:endParaRPr lang="pl-PL" sz="2400" dirty="0">
              <a:solidFill>
                <a:srgbClr val="000000"/>
              </a:solidFill>
              <a:latin typeface="Poppins" pitchFamily="2" charset="-18"/>
              <a:ea typeface="Poppins"/>
              <a:cs typeface="Poppins" pitchFamily="2" charset="-18"/>
              <a:sym typeface="Poppins"/>
            </a:endParaRPr>
          </a:p>
          <a:p>
            <a:pPr algn="l">
              <a:lnSpc>
                <a:spcPts val="3120"/>
              </a:lnSpc>
            </a:pPr>
            <a:endParaRPr lang="en-US" sz="2400" dirty="0">
              <a:solidFill>
                <a:srgbClr val="000000"/>
              </a:solidFill>
              <a:latin typeface="Poppins" pitchFamily="2" charset="-18"/>
              <a:ea typeface="Poppins"/>
              <a:cs typeface="Poppins" pitchFamily="2" charset="-18"/>
              <a:sym typeface="Poppins"/>
            </a:endParaRPr>
          </a:p>
          <a:p>
            <a:pPr algn="l">
              <a:lnSpc>
                <a:spcPts val="3120"/>
              </a:lnSpc>
            </a:pP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Pracownicy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socjalni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Ośrodka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przeprowadzili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pl-PL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273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wywiadów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środowiskowych</a:t>
            </a:r>
            <a:r>
              <a:rPr lang="en-US" sz="2400" dirty="0">
                <a:solidFill>
                  <a:srgbClr val="000000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rPr>
              <a:t>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8992113" y="4355208"/>
            <a:ext cx="4057650" cy="2028825"/>
            <a:chOff x="0" y="0"/>
            <a:chExt cx="812800" cy="406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7CB3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77800" y="-57150"/>
              <a:ext cx="55880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r>
                <a:rPr lang="pl-PL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Wakacje z igłą, nitką i pętelką</a:t>
              </a:r>
              <a:endParaRPr lang="en-US" sz="2200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877800" y="4420472"/>
            <a:ext cx="4057650" cy="2028825"/>
            <a:chOff x="0" y="0"/>
            <a:chExt cx="812800" cy="406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ACD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77800" y="-57150"/>
              <a:ext cx="55880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r>
                <a:rPr lang="pl-PL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Toczymy, lepimy, wypalamy</a:t>
              </a:r>
              <a:endParaRPr lang="en-US" sz="2200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</p:txBody>
        </p:sp>
      </p:grpSp>
      <p:grpSp>
        <p:nvGrpSpPr>
          <p:cNvPr id="32" name="Group 10">
            <a:extLst>
              <a:ext uri="{FF2B5EF4-FFF2-40B4-BE49-F238E27FC236}">
                <a16:creationId xmlns:a16="http://schemas.microsoft.com/office/drawing/2014/main" id="{823E6C37-EE45-F477-02D6-10577173E4F6}"/>
              </a:ext>
            </a:extLst>
          </p:cNvPr>
          <p:cNvGrpSpPr/>
          <p:nvPr/>
        </p:nvGrpSpPr>
        <p:grpSpPr>
          <a:xfrm>
            <a:off x="1811406" y="6758237"/>
            <a:ext cx="5024145" cy="2382302"/>
            <a:chOff x="0" y="-70806"/>
            <a:chExt cx="812800" cy="477206"/>
          </a:xfrm>
        </p:grpSpPr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8C790077-C7F6-DEB6-CCC2-AC6E3DC3E5E1}"/>
                </a:ext>
              </a:extLst>
            </p:cNvPr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7CB3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4" name="TextBox 12">
              <a:extLst>
                <a:ext uri="{FF2B5EF4-FFF2-40B4-BE49-F238E27FC236}">
                  <a16:creationId xmlns:a16="http://schemas.microsoft.com/office/drawing/2014/main" id="{069FEB0F-261E-99B7-EEF0-CAD76E223236}"/>
                </a:ext>
              </a:extLst>
            </p:cNvPr>
            <p:cNvSpPr txBox="1"/>
            <p:nvPr/>
          </p:nvSpPr>
          <p:spPr>
            <a:xfrm>
              <a:off x="196748" y="-70806"/>
              <a:ext cx="55880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3080"/>
                </a:lnSpc>
              </a:pPr>
              <a:r>
                <a:rPr lang="pl-PL" sz="20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Organizacja Wigilii dla osób potrzebujących z terenu Gminy Iwanowice</a:t>
              </a:r>
              <a:endParaRPr lang="en-US" sz="2000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</p:txBody>
        </p:sp>
      </p:grpSp>
      <p:grpSp>
        <p:nvGrpSpPr>
          <p:cNvPr id="35" name="Group 5">
            <a:extLst>
              <a:ext uri="{FF2B5EF4-FFF2-40B4-BE49-F238E27FC236}">
                <a16:creationId xmlns:a16="http://schemas.microsoft.com/office/drawing/2014/main" id="{CFF91B44-5057-4389-D593-AD0E10B92689}"/>
              </a:ext>
            </a:extLst>
          </p:cNvPr>
          <p:cNvGrpSpPr/>
          <p:nvPr/>
        </p:nvGrpSpPr>
        <p:grpSpPr>
          <a:xfrm>
            <a:off x="4806726" y="4355208"/>
            <a:ext cx="4057650" cy="2028825"/>
            <a:chOff x="0" y="0"/>
            <a:chExt cx="812800" cy="406400"/>
          </a:xfrm>
        </p:grpSpPr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C26D6D2C-172D-7265-A529-79A7009A0379}"/>
                </a:ext>
              </a:extLst>
            </p:cNvPr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ACD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7" name="TextBox 7">
              <a:extLst>
                <a:ext uri="{FF2B5EF4-FFF2-40B4-BE49-F238E27FC236}">
                  <a16:creationId xmlns:a16="http://schemas.microsoft.com/office/drawing/2014/main" id="{867EA6E3-DA82-7EC5-D6FC-DC7342C5CA84}"/>
                </a:ext>
              </a:extLst>
            </p:cNvPr>
            <p:cNvSpPr txBox="1"/>
            <p:nvPr/>
          </p:nvSpPr>
          <p:spPr>
            <a:xfrm>
              <a:off x="177800" y="-57150"/>
              <a:ext cx="55880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r>
                <a:rPr lang="pl-PL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Wspólna Wielkanoc w Gminie Iwanowice</a:t>
              </a:r>
              <a:endParaRPr lang="en-US" sz="2200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</p:txBody>
        </p:sp>
      </p:grpSp>
      <p:grpSp>
        <p:nvGrpSpPr>
          <p:cNvPr id="38" name="Group 10">
            <a:extLst>
              <a:ext uri="{FF2B5EF4-FFF2-40B4-BE49-F238E27FC236}">
                <a16:creationId xmlns:a16="http://schemas.microsoft.com/office/drawing/2014/main" id="{8B20F9A3-180F-19AA-5DA0-5E51A4D38358}"/>
              </a:ext>
            </a:extLst>
          </p:cNvPr>
          <p:cNvGrpSpPr/>
          <p:nvPr/>
        </p:nvGrpSpPr>
        <p:grpSpPr>
          <a:xfrm>
            <a:off x="10777691" y="7088156"/>
            <a:ext cx="4057650" cy="2028825"/>
            <a:chOff x="0" y="0"/>
            <a:chExt cx="812800" cy="406400"/>
          </a:xfrm>
        </p:grpSpPr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9EFA9164-FC19-8D6F-CBCF-E8D588D0E893}"/>
                </a:ext>
              </a:extLst>
            </p:cNvPr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7CB3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0" name="TextBox 12">
              <a:extLst>
                <a:ext uri="{FF2B5EF4-FFF2-40B4-BE49-F238E27FC236}">
                  <a16:creationId xmlns:a16="http://schemas.microsoft.com/office/drawing/2014/main" id="{D9B4A921-20BC-B1C6-B988-278FD5C7C107}"/>
                </a:ext>
              </a:extLst>
            </p:cNvPr>
            <p:cNvSpPr txBox="1"/>
            <p:nvPr/>
          </p:nvSpPr>
          <p:spPr>
            <a:xfrm>
              <a:off x="177800" y="-57150"/>
              <a:ext cx="55880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r>
                <a:rPr lang="pl-PL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rPr>
                <a:t>Kuchnia Sylwestrowa</a:t>
              </a:r>
              <a:endParaRPr lang="en-US" sz="2200" dirty="0">
                <a:solidFill>
                  <a:srgbClr val="FFFFFF"/>
                </a:solidFill>
                <a:latin typeface="Poppins" pitchFamily="2" charset="-18"/>
                <a:ea typeface="Poppins"/>
                <a:cs typeface="Poppins" pitchFamily="2" charset="-18"/>
                <a:sym typeface="Poppin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21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100000">
            <a:off x="-10922680" y="-44039"/>
            <a:ext cx="29550483" cy="13442779"/>
            <a:chOff x="0" y="0"/>
            <a:chExt cx="9996089" cy="4547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996089" cy="4547310"/>
            </a:xfrm>
            <a:custGeom>
              <a:avLst/>
              <a:gdLst/>
              <a:ahLst/>
              <a:cxnLst/>
              <a:rect l="l" t="t" r="r" b="b"/>
              <a:pathLst>
                <a:path w="9996089" h="4547310">
                  <a:moveTo>
                    <a:pt x="0" y="0"/>
                  </a:moveTo>
                  <a:lnTo>
                    <a:pt x="9996089" y="0"/>
                  </a:lnTo>
                  <a:lnTo>
                    <a:pt x="9996089" y="4547310"/>
                  </a:lnTo>
                  <a:lnTo>
                    <a:pt x="0" y="4547310"/>
                  </a:lnTo>
                  <a:close/>
                </a:path>
              </a:pathLst>
            </a:custGeom>
            <a:solidFill>
              <a:srgbClr val="B2101F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028700" y="3724275"/>
            <a:ext cx="13762342" cy="2752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559"/>
              </a:lnSpc>
              <a:spcBef>
                <a:spcPct val="0"/>
              </a:spcBef>
            </a:pPr>
            <a:r>
              <a:rPr lang="en-US" sz="8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Potrzeby</a:t>
            </a:r>
            <a:r>
              <a:rPr lang="en-US" sz="8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w </a:t>
            </a:r>
            <a:r>
              <a:rPr lang="en-US" sz="8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zakresie</a:t>
            </a:r>
            <a:r>
              <a:rPr lang="en-US" sz="8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8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pomocy</a:t>
            </a:r>
            <a:r>
              <a:rPr lang="en-US" sz="8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8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społecznej</a:t>
            </a:r>
            <a:endParaRPr lang="en-US" sz="8799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3430397"/>
            <a:ext cx="6748302" cy="2731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60"/>
              </a:lnSpc>
            </a:pPr>
            <a:r>
              <a:rPr lang="en-US" sz="8800" b="1" dirty="0" err="1">
                <a:solidFill>
                  <a:srgbClr val="B2101F"/>
                </a:solidFill>
                <a:latin typeface="Poppins Bold"/>
                <a:ea typeface="Poppins Bold"/>
                <a:cs typeface="Poppins Bold"/>
                <a:sym typeface="Poppins Bold"/>
              </a:rPr>
              <a:t>Dziękuję</a:t>
            </a:r>
            <a:r>
              <a:rPr lang="en-US" sz="8800" b="1" dirty="0">
                <a:solidFill>
                  <a:srgbClr val="B2101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8800" b="1" dirty="0" err="1">
                <a:solidFill>
                  <a:srgbClr val="B2101F"/>
                </a:solidFill>
                <a:latin typeface="Poppins Bold"/>
                <a:ea typeface="Poppins Bold"/>
                <a:cs typeface="Poppins Bold"/>
                <a:sym typeface="Poppins Bold"/>
              </a:rPr>
              <a:t>za</a:t>
            </a:r>
            <a:r>
              <a:rPr lang="en-US" sz="8800" b="1" dirty="0">
                <a:solidFill>
                  <a:srgbClr val="B2101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8800" b="1" dirty="0" err="1">
                <a:solidFill>
                  <a:srgbClr val="B2101F"/>
                </a:solidFill>
                <a:latin typeface="Poppins Bold"/>
                <a:ea typeface="Poppins Bold"/>
                <a:cs typeface="Poppins Bold"/>
                <a:sym typeface="Poppins Bold"/>
              </a:rPr>
              <a:t>uwagę</a:t>
            </a:r>
            <a:endParaRPr lang="en-US" sz="8800" b="1" dirty="0">
              <a:solidFill>
                <a:srgbClr val="B2101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5" name="Group 5"/>
          <p:cNvGrpSpPr/>
          <p:nvPr/>
        </p:nvGrpSpPr>
        <p:grpSpPr>
          <a:xfrm rot="-3910131">
            <a:off x="-1079240" y="3779037"/>
            <a:ext cx="23300020" cy="3958269"/>
            <a:chOff x="0" y="0"/>
            <a:chExt cx="7881735" cy="133897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881735" cy="1338970"/>
            </a:xfrm>
            <a:custGeom>
              <a:avLst/>
              <a:gdLst/>
              <a:ahLst/>
              <a:cxnLst/>
              <a:rect l="l" t="t" r="r" b="b"/>
              <a:pathLst>
                <a:path w="7881735" h="1338970">
                  <a:moveTo>
                    <a:pt x="0" y="0"/>
                  </a:moveTo>
                  <a:lnTo>
                    <a:pt x="7881735" y="0"/>
                  </a:lnTo>
                  <a:lnTo>
                    <a:pt x="7881735" y="1338970"/>
                  </a:lnTo>
                  <a:lnTo>
                    <a:pt x="0" y="1338970"/>
                  </a:lnTo>
                  <a:close/>
                </a:path>
              </a:pathLst>
            </a:custGeom>
            <a:solidFill>
              <a:srgbClr val="65212A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7" name="Group 7"/>
          <p:cNvGrpSpPr/>
          <p:nvPr/>
        </p:nvGrpSpPr>
        <p:grpSpPr>
          <a:xfrm rot="-3910131">
            <a:off x="4763200" y="2552754"/>
            <a:ext cx="23300020" cy="7015990"/>
            <a:chOff x="0" y="0"/>
            <a:chExt cx="7881735" cy="237331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881735" cy="2373310"/>
            </a:xfrm>
            <a:custGeom>
              <a:avLst/>
              <a:gdLst/>
              <a:ahLst/>
              <a:cxnLst/>
              <a:rect l="l" t="t" r="r" b="b"/>
              <a:pathLst>
                <a:path w="7881735" h="2373310">
                  <a:moveTo>
                    <a:pt x="0" y="0"/>
                  </a:moveTo>
                  <a:lnTo>
                    <a:pt x="7881735" y="0"/>
                  </a:lnTo>
                  <a:lnTo>
                    <a:pt x="7881735" y="2373310"/>
                  </a:lnTo>
                  <a:lnTo>
                    <a:pt x="0" y="2373310"/>
                  </a:lnTo>
                  <a:close/>
                </a:path>
              </a:pathLst>
            </a:custGeom>
            <a:solidFill>
              <a:srgbClr val="B2101F"/>
            </a:solidFill>
          </p:spPr>
          <p:txBody>
            <a:bodyPr/>
            <a:lstStyle/>
            <a:p>
              <a:endParaRPr lang="pl-PL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6353352">
            <a:off x="2891571" y="-1871874"/>
            <a:ext cx="23300020" cy="10397233"/>
            <a:chOff x="0" y="0"/>
            <a:chExt cx="7881735" cy="35170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81735" cy="3517089"/>
            </a:xfrm>
            <a:custGeom>
              <a:avLst/>
              <a:gdLst/>
              <a:ahLst/>
              <a:cxnLst/>
              <a:rect l="l" t="t" r="r" b="b"/>
              <a:pathLst>
                <a:path w="7881735" h="3517089">
                  <a:moveTo>
                    <a:pt x="0" y="0"/>
                  </a:moveTo>
                  <a:lnTo>
                    <a:pt x="7881735" y="0"/>
                  </a:lnTo>
                  <a:lnTo>
                    <a:pt x="7881735" y="3517089"/>
                  </a:lnTo>
                  <a:lnTo>
                    <a:pt x="0" y="3517089"/>
                  </a:lnTo>
                  <a:close/>
                </a:path>
              </a:pathLst>
            </a:custGeom>
            <a:solidFill>
              <a:srgbClr val="B2101F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0172700" y="2333625"/>
            <a:ext cx="7086600" cy="408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10560"/>
              </a:lnSpc>
              <a:spcBef>
                <a:spcPct val="0"/>
              </a:spcBef>
            </a:pPr>
            <a:r>
              <a:rPr lang="en-US" sz="8800" b="1" dirty="0" err="1">
                <a:solidFill>
                  <a:srgbClr val="FFFFF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Realizacja</a:t>
            </a:r>
            <a:r>
              <a:rPr lang="en-US" sz="8800" b="1" dirty="0">
                <a:solidFill>
                  <a:srgbClr val="FFFFF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8800" b="1" dirty="0" err="1">
                <a:solidFill>
                  <a:srgbClr val="FFFFF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budżetu</a:t>
            </a:r>
            <a:r>
              <a:rPr lang="en-US" sz="8800" b="1" dirty="0">
                <a:solidFill>
                  <a:srgbClr val="FFFFF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Ośrodka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454191" y="909525"/>
            <a:ext cx="6366494" cy="8882175"/>
            <a:chOff x="0" y="-289322"/>
            <a:chExt cx="8488659" cy="8603456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-289322"/>
              <a:ext cx="8488659" cy="2346722"/>
              <a:chOff x="0" y="-57150"/>
              <a:chExt cx="1676772" cy="46355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676772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676772" h="406400">
                    <a:moveTo>
                      <a:pt x="1473572" y="0"/>
                    </a:moveTo>
                    <a:cubicBezTo>
                      <a:pt x="1585796" y="0"/>
                      <a:pt x="1676772" y="90976"/>
                      <a:pt x="1676772" y="203200"/>
                    </a:cubicBezTo>
                    <a:cubicBezTo>
                      <a:pt x="1676772" y="315424"/>
                      <a:pt x="1585796" y="406400"/>
                      <a:pt x="1473572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07CB3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57150"/>
                <a:ext cx="1676772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 dirty="0" err="1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Budżet</a:t>
                </a:r>
                <a:r>
                  <a:rPr lang="en-US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 </a:t>
                </a:r>
                <a:r>
                  <a:rPr lang="en-US" sz="2200" dirty="0" err="1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Gminy</a:t>
                </a:r>
                <a:r>
                  <a:rPr lang="en-US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 </a:t>
                </a:r>
                <a:r>
                  <a:rPr lang="en-US" sz="2200" dirty="0" err="1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Iwanowice</a:t>
                </a:r>
                <a:endParaRPr lang="en-US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endParaRP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0" y="2015878"/>
              <a:ext cx="8488659" cy="2346722"/>
              <a:chOff x="0" y="-57150"/>
              <a:chExt cx="1676772" cy="46355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676772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676772" h="406400">
                    <a:moveTo>
                      <a:pt x="1473572" y="0"/>
                    </a:moveTo>
                    <a:cubicBezTo>
                      <a:pt x="1585796" y="0"/>
                      <a:pt x="1676772" y="90976"/>
                      <a:pt x="1676772" y="203200"/>
                    </a:cubicBezTo>
                    <a:cubicBezTo>
                      <a:pt x="1676772" y="315424"/>
                      <a:pt x="1585796" y="406400"/>
                      <a:pt x="1473572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47ACDF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57150"/>
                <a:ext cx="1676772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 dirty="0" err="1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Budżet</a:t>
                </a:r>
                <a:r>
                  <a:rPr lang="en-US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 </a:t>
                </a:r>
                <a:r>
                  <a:rPr lang="en-US" sz="2200" dirty="0" err="1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Państwa</a:t>
                </a:r>
                <a:endParaRPr lang="en-US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endParaRPr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4327278"/>
              <a:ext cx="8488659" cy="3986856"/>
              <a:chOff x="0" y="-57150"/>
              <a:chExt cx="1676772" cy="78752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103457"/>
                <a:ext cx="1676772" cy="547665"/>
              </a:xfrm>
              <a:custGeom>
                <a:avLst/>
                <a:gdLst/>
                <a:ahLst/>
                <a:cxnLst/>
                <a:rect l="l" t="t" r="r" b="b"/>
                <a:pathLst>
                  <a:path w="1676772" h="406400">
                    <a:moveTo>
                      <a:pt x="1473572" y="0"/>
                    </a:moveTo>
                    <a:cubicBezTo>
                      <a:pt x="1585796" y="0"/>
                      <a:pt x="1676772" y="90976"/>
                      <a:pt x="1676772" y="203200"/>
                    </a:cubicBezTo>
                    <a:cubicBezTo>
                      <a:pt x="1676772" y="315424"/>
                      <a:pt x="1585796" y="406400"/>
                      <a:pt x="1473572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07CB3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57150"/>
                <a:ext cx="1676772" cy="7875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 dirty="0" err="1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Dotacje</a:t>
                </a:r>
                <a:r>
                  <a:rPr lang="pl-PL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:</a:t>
                </a:r>
              </a:p>
              <a:p>
                <a:pPr algn="ctr">
                  <a:lnSpc>
                    <a:spcPts val="3080"/>
                  </a:lnSpc>
                </a:pPr>
                <a:r>
                  <a:rPr lang="en-US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 </a:t>
                </a:r>
                <a:r>
                  <a:rPr lang="en-US" sz="2200" dirty="0" err="1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Funduszy</a:t>
                </a:r>
                <a:r>
                  <a:rPr lang="en-US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 </a:t>
                </a:r>
                <a:r>
                  <a:rPr lang="en-US" sz="2200" dirty="0" err="1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Europejskich</a:t>
                </a:r>
                <a:endParaRPr lang="pl-PL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endParaRPr>
              </a:p>
              <a:p>
                <a:pPr algn="ctr">
                  <a:lnSpc>
                    <a:spcPts val="3080"/>
                  </a:lnSpc>
                </a:pPr>
                <a:r>
                  <a:rPr lang="pl-PL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Funduszu Pomocy</a:t>
                </a:r>
              </a:p>
              <a:p>
                <a:pPr algn="ctr">
                  <a:lnSpc>
                    <a:spcPts val="3080"/>
                  </a:lnSpc>
                </a:pPr>
                <a:r>
                  <a:rPr lang="pl-PL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Funduszu Solidarnościowego</a:t>
                </a:r>
              </a:p>
              <a:p>
                <a:pPr algn="ctr">
                  <a:lnSpc>
                    <a:spcPts val="3080"/>
                  </a:lnSpc>
                </a:pPr>
                <a:r>
                  <a:rPr lang="pl-PL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Funduszu Pracy</a:t>
                </a:r>
              </a:p>
              <a:p>
                <a:pPr algn="ctr">
                  <a:lnSpc>
                    <a:spcPts val="3080"/>
                  </a:lnSpc>
                </a:pPr>
                <a:r>
                  <a:rPr lang="pl-PL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Krajowego Funduszu Szkoleniowego</a:t>
                </a:r>
                <a:endParaRPr lang="en-US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21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100000">
            <a:off x="-11614426" y="516123"/>
            <a:ext cx="29550483" cy="13442779"/>
            <a:chOff x="0" y="0"/>
            <a:chExt cx="9996089" cy="4547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996089" cy="4547310"/>
            </a:xfrm>
            <a:custGeom>
              <a:avLst/>
              <a:gdLst/>
              <a:ahLst/>
              <a:cxnLst/>
              <a:rect l="l" t="t" r="r" b="b"/>
              <a:pathLst>
                <a:path w="9996089" h="4547310">
                  <a:moveTo>
                    <a:pt x="0" y="0"/>
                  </a:moveTo>
                  <a:lnTo>
                    <a:pt x="9996089" y="0"/>
                  </a:lnTo>
                  <a:lnTo>
                    <a:pt x="9996089" y="4547310"/>
                  </a:lnTo>
                  <a:lnTo>
                    <a:pt x="0" y="4547310"/>
                  </a:lnTo>
                  <a:close/>
                </a:path>
              </a:pathLst>
            </a:custGeom>
            <a:solidFill>
              <a:srgbClr val="B2101F"/>
            </a:solidFill>
          </p:spPr>
          <p:txBody>
            <a:bodyPr/>
            <a:lstStyle/>
            <a:p>
              <a:endParaRPr lang="pl-PL"/>
            </a:p>
          </p:txBody>
        </p:sp>
      </p:grp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699008"/>
              </p:ext>
            </p:extLst>
          </p:nvPr>
        </p:nvGraphicFramePr>
        <p:xfrm>
          <a:off x="4419600" y="3086100"/>
          <a:ext cx="11429999" cy="467661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787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79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3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270"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50" dirty="0">
                          <a:solidFill>
                            <a:schemeClr val="tx1"/>
                          </a:solidFill>
                          <a:effectLst/>
                        </a:rPr>
                        <a:t>Lp.</a:t>
                      </a:r>
                      <a:endParaRPr lang="pl-PL" sz="1800" b="1" kern="150" dirty="0">
                        <a:solidFill>
                          <a:schemeClr val="tx1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/>
                </a:tc>
                <a:tc>
                  <a:txBody>
                    <a:bodyPr/>
                    <a:lstStyle/>
                    <a:p>
                      <a:pPr marL="254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50" dirty="0">
                          <a:solidFill>
                            <a:schemeClr val="tx1"/>
                          </a:solidFill>
                          <a:effectLst/>
                        </a:rPr>
                        <a:t>Zadanie</a:t>
                      </a:r>
                      <a:endParaRPr lang="pl-PL" sz="1800" b="1" kern="150" dirty="0">
                        <a:solidFill>
                          <a:schemeClr val="tx1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/>
                </a:tc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50" dirty="0">
                          <a:solidFill>
                            <a:schemeClr val="tx1"/>
                          </a:solidFill>
                          <a:effectLst/>
                        </a:rPr>
                        <a:t>Kwota dochodu</a:t>
                      </a:r>
                      <a:endParaRPr lang="pl-PL" sz="1800" b="1" kern="150" dirty="0">
                        <a:solidFill>
                          <a:schemeClr val="tx1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270">
                <a:tc>
                  <a:txBody>
                    <a:bodyPr/>
                    <a:lstStyle/>
                    <a:p>
                      <a:pPr marL="1397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</a:rPr>
                        <a:t>1 .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/>
                </a:tc>
                <a:tc>
                  <a:txBody>
                    <a:bodyPr/>
                    <a:lstStyle/>
                    <a:p>
                      <a:pPr marL="2540" indent="-1905" algn="just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</a:rPr>
                        <a:t>Odpłatność za usługi opiekuńcze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/>
                </a:tc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</a:rPr>
                        <a:t>3.866,62 zł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585"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</a:rPr>
                        <a:t>2.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/>
                </a:tc>
                <a:tc>
                  <a:txBody>
                    <a:bodyPr/>
                    <a:lstStyle/>
                    <a:p>
                      <a:pPr marL="2540" indent="-1905" algn="just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</a:rPr>
                        <a:t>Zwrot do budżetu państwa nienależnie pobranych świadczeń rodzinnych, wychowawczych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/>
                </a:tc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</a:rPr>
                        <a:t>5.403,58  zł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2187">
                <a:tc>
                  <a:txBody>
                    <a:bodyPr/>
                    <a:lstStyle/>
                    <a:p>
                      <a:pPr marL="889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</a:rPr>
                        <a:t>3.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/>
                </a:tc>
                <a:tc>
                  <a:txBody>
                    <a:bodyPr/>
                    <a:lstStyle/>
                    <a:p>
                      <a:pPr marL="7620" marR="139700" indent="-1905" algn="just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</a:rPr>
                        <a:t>Zwrot przez dłużników alimentacyjnych zaległości z tytułu wypłaconych świadczeń w tym do budżetu państwa z tytułu odsetek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/>
                </a:tc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1150"/>
                        </a:spcAft>
                      </a:pPr>
                      <a:r>
                        <a:rPr lang="pl-PL" sz="1800" kern="150" dirty="0">
                          <a:effectLst/>
                        </a:rPr>
                        <a:t>97.468,87 zł</a:t>
                      </a:r>
                    </a:p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</a:rPr>
                        <a:t>52.489,51 zł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270">
                <a:tc>
                  <a:txBody>
                    <a:bodyPr/>
                    <a:lstStyle/>
                    <a:p>
                      <a:pPr marL="889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</a:rPr>
                        <a:t>4.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/>
                </a:tc>
                <a:tc>
                  <a:txBody>
                    <a:bodyPr/>
                    <a:lstStyle/>
                    <a:p>
                      <a:pPr marL="7620" marR="139700" indent="-1905" algn="l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</a:rPr>
                        <a:t>Zwrot nienależnie pobranego zasiłku stałego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/>
                </a:tc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1150"/>
                        </a:spcAft>
                      </a:pPr>
                      <a:r>
                        <a:rPr lang="pl-PL" sz="1800" kern="150" dirty="0">
                          <a:effectLst/>
                        </a:rPr>
                        <a:t>12.242,75 zł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270"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solidFill>
                            <a:srgbClr val="000000"/>
                          </a:solidFill>
                          <a:effectLst/>
                        </a:rPr>
                        <a:t>5.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/>
                </a:tc>
                <a:tc>
                  <a:txBody>
                    <a:bodyPr/>
                    <a:lstStyle/>
                    <a:p>
                      <a:pPr marL="7620" indent="-1905" algn="just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solidFill>
                            <a:srgbClr val="000000"/>
                          </a:solidFill>
                          <a:effectLst/>
                        </a:rPr>
                        <a:t>Należności z tytułu odpłatności za pobyt w schronisku dla osób bezdomnych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/>
                </a:tc>
                <a:tc>
                  <a:txBody>
                    <a:bodyPr/>
                    <a:lstStyle/>
                    <a:p>
                      <a:pPr marL="1905" marR="273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solidFill>
                            <a:srgbClr val="000000"/>
                          </a:solidFill>
                          <a:effectLst/>
                        </a:rPr>
                        <a:t>28.242,75 zł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/>
                </a:tc>
                <a:extLst>
                  <a:ext uri="{0D108BD9-81ED-4DB2-BD59-A6C34878D82A}">
                    <a16:rowId xmlns:a16="http://schemas.microsoft.com/office/drawing/2014/main" val="4021968441"/>
                  </a:ext>
                </a:extLst>
              </a:tr>
              <a:tr h="388270">
                <a:tc>
                  <a:txBody>
                    <a:bodyPr/>
                    <a:lstStyle/>
                    <a:p>
                      <a:pPr marL="19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</a:rPr>
                        <a:t>6.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/>
                </a:tc>
                <a:tc>
                  <a:txBody>
                    <a:bodyPr/>
                    <a:lstStyle/>
                    <a:p>
                      <a:pPr marL="7620" indent="-1905" algn="just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</a:rPr>
                        <a:t>Odsetki od środków na rachunkach bankowych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/>
                </a:tc>
                <a:tc>
                  <a:txBody>
                    <a:bodyPr/>
                    <a:lstStyle/>
                    <a:p>
                      <a:pPr marL="1905" marR="2730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</a:rPr>
                        <a:t>711,39 zł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/>
                </a:tc>
                <a:extLst>
                  <a:ext uri="{0D108BD9-81ED-4DB2-BD59-A6C34878D82A}">
                    <a16:rowId xmlns:a16="http://schemas.microsoft.com/office/drawing/2014/main" val="160296372"/>
                  </a:ext>
                </a:extLst>
              </a:tr>
              <a:tr h="388270">
                <a:tc>
                  <a:txBody>
                    <a:bodyPr/>
                    <a:lstStyle/>
                    <a:p>
                      <a:pPr marL="444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</a:rPr>
                        <a:t>7.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/>
                </a:tc>
                <a:tc>
                  <a:txBody>
                    <a:bodyPr/>
                    <a:lstStyle/>
                    <a:p>
                      <a:pPr marL="7620" indent="-1905" algn="just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</a:rPr>
                        <a:t>Odsetki od nienależnie pobranych świadczeń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/>
                </a:tc>
                <a:tc>
                  <a:txBody>
                    <a:bodyPr/>
                    <a:lstStyle/>
                    <a:p>
                      <a:pPr marL="1905" marR="3175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</a:rPr>
                        <a:t>929,26 zł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270">
                <a:tc>
                  <a:txBody>
                    <a:bodyPr/>
                    <a:lstStyle/>
                    <a:p>
                      <a:pPr marL="444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</a:rPr>
                        <a:t>8.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/>
                </a:tc>
                <a:tc>
                  <a:txBody>
                    <a:bodyPr/>
                    <a:lstStyle/>
                    <a:p>
                      <a:pPr marL="1905" indent="-1905" algn="just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</a:rPr>
                        <a:t>Opłata zastępcza za pobyt w Domu Pomocy Społecznej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/>
                </a:tc>
                <a:tc>
                  <a:txBody>
                    <a:bodyPr/>
                    <a:lstStyle/>
                    <a:p>
                      <a:pPr marL="1905" marR="3175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</a:rPr>
                        <a:t>9.249,69 zł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270">
                <a:tc>
                  <a:txBody>
                    <a:bodyPr/>
                    <a:lstStyle/>
                    <a:p>
                      <a:pPr marL="444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</a:rPr>
                        <a:t>9.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/>
                </a:tc>
                <a:tc>
                  <a:txBody>
                    <a:bodyPr/>
                    <a:lstStyle/>
                    <a:p>
                      <a:pPr marL="1905" indent="-1905" algn="just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</a:rPr>
                        <a:t>Odpłatność za pobyt w Dziennym Domu „Senior+”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/>
                </a:tc>
                <a:tc>
                  <a:txBody>
                    <a:bodyPr/>
                    <a:lstStyle/>
                    <a:p>
                      <a:pPr marL="1905" marR="3175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</a:rPr>
                        <a:t>98.759,58 zł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8270">
                <a:tc>
                  <a:txBody>
                    <a:bodyPr/>
                    <a:lstStyle/>
                    <a:p>
                      <a:pPr marL="4445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</a:rPr>
                        <a:t>10.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/>
                </a:tc>
                <a:tc>
                  <a:txBody>
                    <a:bodyPr/>
                    <a:lstStyle/>
                    <a:p>
                      <a:pPr marL="7620" indent="-1905" algn="just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</a:rPr>
                        <a:t>Wpłaty i należności z tytułu Karty Dużej Rodziny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/>
                </a:tc>
                <a:tc>
                  <a:txBody>
                    <a:bodyPr/>
                    <a:lstStyle/>
                    <a:p>
                      <a:pPr marL="1905" marR="31750" indent="-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800" kern="150" dirty="0">
                          <a:effectLst/>
                        </a:rPr>
                        <a:t>95,00</a:t>
                      </a:r>
                      <a:r>
                        <a:rPr lang="en-US" sz="1800" kern="150" dirty="0">
                          <a:effectLst/>
                        </a:rPr>
                        <a:t> </a:t>
                      </a:r>
                      <a:r>
                        <a:rPr lang="pl-PL" sz="1800" kern="150" dirty="0">
                          <a:effectLst/>
                        </a:rPr>
                        <a:t>zł</a:t>
                      </a:r>
                      <a:endParaRPr lang="pl-PL" sz="1800" kern="150" dirty="0">
                        <a:solidFill>
                          <a:srgbClr val="000000"/>
                        </a:solidFill>
                        <a:effectLst/>
                        <a:latin typeface="Poppins" pitchFamily="2" charset="-18"/>
                        <a:ea typeface="Times New Roman"/>
                        <a:cs typeface="Poppins" pitchFamily="2" charset="-18"/>
                      </a:endParaRPr>
                    </a:p>
                  </a:txBody>
                  <a:tcPr marL="33655" marR="3683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C2ECA1E-ECE5-1E5F-4F17-289BE616EF76}"/>
              </a:ext>
            </a:extLst>
          </p:cNvPr>
          <p:cNvSpPr txBox="1"/>
          <p:nvPr/>
        </p:nvSpPr>
        <p:spPr>
          <a:xfrm>
            <a:off x="1371600" y="1333500"/>
            <a:ext cx="16230600" cy="1419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559"/>
              </a:lnSpc>
              <a:spcBef>
                <a:spcPct val="0"/>
              </a:spcBef>
            </a:pPr>
            <a:r>
              <a:rPr lang="en-US" sz="8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Dochody</a:t>
            </a:r>
            <a:endParaRPr lang="en-US" sz="8799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  <p:extLst>
      <p:ext uri="{BB962C8B-B14F-4D97-AF65-F5344CB8AC3E}">
        <p14:creationId xmlns:p14="http://schemas.microsoft.com/office/powerpoint/2010/main" val="217287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21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100000">
            <a:off x="-10922680" y="-44039"/>
            <a:ext cx="29550483" cy="13442779"/>
            <a:chOff x="0" y="0"/>
            <a:chExt cx="9996089" cy="4547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996089" cy="4547310"/>
            </a:xfrm>
            <a:custGeom>
              <a:avLst/>
              <a:gdLst/>
              <a:ahLst/>
              <a:cxnLst/>
              <a:rect l="l" t="t" r="r" b="b"/>
              <a:pathLst>
                <a:path w="9996089" h="4547310">
                  <a:moveTo>
                    <a:pt x="0" y="0"/>
                  </a:moveTo>
                  <a:lnTo>
                    <a:pt x="9996089" y="0"/>
                  </a:lnTo>
                  <a:lnTo>
                    <a:pt x="9996089" y="4547310"/>
                  </a:lnTo>
                  <a:lnTo>
                    <a:pt x="0" y="4547310"/>
                  </a:lnTo>
                  <a:close/>
                </a:path>
              </a:pathLst>
            </a:custGeom>
            <a:solidFill>
              <a:srgbClr val="B2101F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028700" y="3057525"/>
            <a:ext cx="13762342" cy="408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59"/>
              </a:lnSpc>
            </a:pPr>
            <a:r>
              <a:rPr lang="en-US" sz="8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Świadczenia </a:t>
            </a:r>
            <a:r>
              <a:rPr lang="en-US" sz="8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pieniężne</a:t>
            </a:r>
            <a:endParaRPr lang="en-US" sz="8799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0" lvl="0" indent="0" algn="l">
              <a:lnSpc>
                <a:spcPts val="10559"/>
              </a:lnSpc>
              <a:spcBef>
                <a:spcPct val="0"/>
              </a:spcBef>
            </a:pPr>
            <a:r>
              <a:rPr lang="en-US" sz="8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i</a:t>
            </a:r>
            <a:r>
              <a:rPr lang="en-US" sz="8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8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niepieniężne</a:t>
            </a:r>
            <a:r>
              <a:rPr lang="en-US" sz="8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z </a:t>
            </a:r>
            <a:r>
              <a:rPr lang="en-US" sz="8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pomocy</a:t>
            </a:r>
            <a:r>
              <a:rPr lang="en-US" sz="8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8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społecznej</a:t>
            </a:r>
            <a:endParaRPr lang="en-US" sz="8799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42975"/>
            <a:ext cx="16230600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560"/>
              </a:lnSpc>
              <a:spcBef>
                <a:spcPct val="0"/>
              </a:spcBef>
            </a:pPr>
            <a:r>
              <a:rPr lang="en-US" sz="88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Zasiłek</a:t>
            </a:r>
            <a:r>
              <a:rPr lang="en-US" sz="88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88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stały</a:t>
            </a:r>
            <a:endParaRPr lang="en-US" sz="8800" b="1" dirty="0">
              <a:solidFill>
                <a:srgbClr val="B2101F"/>
              </a:solidFill>
              <a:latin typeface="Poppins" pitchFamily="2" charset="-18"/>
              <a:ea typeface="Poppins Bold"/>
              <a:cs typeface="Poppins" pitchFamily="2" charset="-18"/>
              <a:sym typeface="Poppins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028700" y="2736869"/>
            <a:ext cx="13352735" cy="1543050"/>
            <a:chOff x="0" y="0"/>
            <a:chExt cx="17803647" cy="2057400"/>
          </a:xfrm>
        </p:grpSpPr>
        <p:grpSp>
          <p:nvGrpSpPr>
            <p:cNvPr id="4" name="Group 4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07CB3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2</a:t>
                </a:r>
                <a:r>
                  <a:rPr lang="pl-PL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8</a:t>
                </a:r>
                <a:endParaRPr lang="en-US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endParaRPr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0" y="619548"/>
              <a:ext cx="12236547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Liczba</a:t>
              </a:r>
              <a:r>
                <a:rPr lang="en-US" sz="3399" dirty="0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 </a:t>
              </a: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osób</a:t>
              </a:r>
              <a:r>
                <a:rPr lang="en-US" sz="3399" dirty="0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 </a:t>
              </a: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pobierających</a:t>
              </a:r>
              <a:r>
                <a:rPr lang="en-US" sz="3399" dirty="0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 </a:t>
              </a: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świadczenie</a:t>
              </a:r>
              <a:endParaRPr lang="en-US" sz="3399" dirty="0">
                <a:solidFill>
                  <a:srgbClr val="107CB3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838385" y="-2873305"/>
            <a:ext cx="13097604" cy="16033611"/>
            <a:chOff x="0" y="0"/>
            <a:chExt cx="17463472" cy="21378148"/>
          </a:xfrm>
        </p:grpSpPr>
        <p:grpSp>
          <p:nvGrpSpPr>
            <p:cNvPr id="9" name="Group 9"/>
            <p:cNvGrpSpPr/>
            <p:nvPr/>
          </p:nvGrpSpPr>
          <p:grpSpPr>
            <a:xfrm rot="-3910131">
              <a:off x="-4701467" y="9071141"/>
              <a:ext cx="20742331" cy="2896536"/>
              <a:chOff x="0" y="0"/>
              <a:chExt cx="8303600" cy="115954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303599" cy="1159545"/>
              </a:xfrm>
              <a:custGeom>
                <a:avLst/>
                <a:gdLst/>
                <a:ahLst/>
                <a:cxnLst/>
                <a:rect l="l" t="t" r="r" b="b"/>
                <a:pathLst>
                  <a:path w="8303599" h="1159545">
                    <a:moveTo>
                      <a:pt x="0" y="0"/>
                    </a:moveTo>
                    <a:lnTo>
                      <a:pt x="8303599" y="0"/>
                    </a:lnTo>
                    <a:lnTo>
                      <a:pt x="8303599" y="1159545"/>
                    </a:lnTo>
                    <a:lnTo>
                      <a:pt x="0" y="1159545"/>
                    </a:lnTo>
                    <a:close/>
                  </a:path>
                </a:pathLst>
              </a:custGeom>
              <a:solidFill>
                <a:srgbClr val="65212A"/>
              </a:solidFill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3910131">
              <a:off x="-3141" y="7724818"/>
              <a:ext cx="20812638" cy="5928512"/>
              <a:chOff x="0" y="0"/>
              <a:chExt cx="8331745" cy="237331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331745" cy="2373310"/>
              </a:xfrm>
              <a:custGeom>
                <a:avLst/>
                <a:gdLst/>
                <a:ahLst/>
                <a:cxnLst/>
                <a:rect l="l" t="t" r="r" b="b"/>
                <a:pathLst>
                  <a:path w="8331745" h="2373310">
                    <a:moveTo>
                      <a:pt x="0" y="0"/>
                    </a:moveTo>
                    <a:lnTo>
                      <a:pt x="8331745" y="0"/>
                    </a:lnTo>
                    <a:lnTo>
                      <a:pt x="8331745" y="2373310"/>
                    </a:lnTo>
                    <a:lnTo>
                      <a:pt x="0" y="2373310"/>
                    </a:lnTo>
                    <a:close/>
                  </a:path>
                </a:pathLst>
              </a:custGeom>
              <a:solidFill>
                <a:srgbClr val="B2101F"/>
              </a:solidFill>
            </p:spPr>
            <p:txBody>
              <a:bodyPr/>
              <a:lstStyle/>
              <a:p>
                <a:endParaRPr lang="pl-PL"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1054100" y="4557253"/>
            <a:ext cx="13352735" cy="1543050"/>
            <a:chOff x="0" y="0"/>
            <a:chExt cx="17803647" cy="2057400"/>
          </a:xfrm>
        </p:grpSpPr>
        <p:grpSp>
          <p:nvGrpSpPr>
            <p:cNvPr id="14" name="Group 14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B2101F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pl-PL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314.057,44</a:t>
                </a:r>
                <a:r>
                  <a:rPr lang="en-US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 </a:t>
                </a:r>
                <a:r>
                  <a:rPr lang="en-US" sz="2200" dirty="0" err="1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zł</a:t>
                </a:r>
                <a:endParaRPr lang="en-US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endParaRPr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0" y="619548"/>
              <a:ext cx="12236547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 dirty="0" err="1">
                  <a:solidFill>
                    <a:srgbClr val="B2101F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Wykonanie</a:t>
              </a:r>
              <a:endParaRPr lang="en-US" sz="3399" dirty="0">
                <a:solidFill>
                  <a:srgbClr val="B2101F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90600"/>
            <a:ext cx="16230600" cy="1314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42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Składki</a:t>
            </a:r>
            <a:r>
              <a:rPr lang="en-US" sz="42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42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na</a:t>
            </a:r>
            <a:r>
              <a:rPr lang="en-US" sz="42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42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ubezpieczenie</a:t>
            </a:r>
            <a:r>
              <a:rPr lang="en-US" sz="42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42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zdrowotne</a:t>
            </a:r>
            <a:r>
              <a:rPr lang="en-US" sz="42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42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opłacane</a:t>
            </a:r>
            <a:r>
              <a:rPr lang="en-US" sz="42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za </a:t>
            </a:r>
            <a:r>
              <a:rPr lang="en-US" sz="42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osoby</a:t>
            </a:r>
            <a:r>
              <a:rPr lang="en-US" sz="42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42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pobierające</a:t>
            </a:r>
            <a:r>
              <a:rPr lang="en-US" sz="42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42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niektóre</a:t>
            </a:r>
            <a:r>
              <a:rPr lang="en-US" sz="42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42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świadczenia</a:t>
            </a:r>
            <a:r>
              <a:rPr lang="en-US" sz="42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z </a:t>
            </a:r>
            <a:r>
              <a:rPr lang="en-US" sz="42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pomocy</a:t>
            </a:r>
            <a:r>
              <a:rPr lang="en-US" sz="4200" b="1" dirty="0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 </a:t>
            </a:r>
            <a:r>
              <a:rPr lang="en-US" sz="4200" b="1" dirty="0" err="1">
                <a:solidFill>
                  <a:srgbClr val="B2101F"/>
                </a:solidFill>
                <a:latin typeface="Poppins" pitchFamily="2" charset="-18"/>
                <a:ea typeface="Poppins Bold"/>
                <a:cs typeface="Poppins" pitchFamily="2" charset="-18"/>
                <a:sym typeface="Poppins Bold"/>
              </a:rPr>
              <a:t>społecznejły</a:t>
            </a:r>
            <a:endParaRPr lang="en-US" sz="4200" b="1" dirty="0">
              <a:solidFill>
                <a:srgbClr val="B2101F"/>
              </a:solidFill>
              <a:latin typeface="Poppins" pitchFamily="2" charset="-18"/>
              <a:ea typeface="Poppins Bold"/>
              <a:cs typeface="Poppins" pitchFamily="2" charset="-18"/>
              <a:sym typeface="Poppins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028700" y="2736869"/>
            <a:ext cx="13352735" cy="1543050"/>
            <a:chOff x="0" y="0"/>
            <a:chExt cx="17803647" cy="2057400"/>
          </a:xfrm>
        </p:grpSpPr>
        <p:grpSp>
          <p:nvGrpSpPr>
            <p:cNvPr id="4" name="Group 4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07CB3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en-US" sz="220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27</a:t>
                </a:r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0" y="619548"/>
              <a:ext cx="12236547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Liczba</a:t>
              </a:r>
              <a:r>
                <a:rPr lang="en-US" sz="3399" dirty="0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 </a:t>
              </a: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osób</a:t>
              </a:r>
              <a:r>
                <a:rPr lang="en-US" sz="3399" dirty="0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 </a:t>
              </a: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pobierających</a:t>
              </a:r>
              <a:r>
                <a:rPr lang="en-US" sz="3399" dirty="0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 </a:t>
              </a:r>
              <a:r>
                <a:rPr lang="en-US" sz="3399" dirty="0" err="1">
                  <a:solidFill>
                    <a:srgbClr val="107CB3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świadczenie</a:t>
              </a:r>
              <a:endParaRPr lang="en-US" sz="3399" dirty="0">
                <a:solidFill>
                  <a:srgbClr val="107CB3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838385" y="-2873305"/>
            <a:ext cx="13097604" cy="16033611"/>
            <a:chOff x="0" y="0"/>
            <a:chExt cx="17463472" cy="21378148"/>
          </a:xfrm>
        </p:grpSpPr>
        <p:grpSp>
          <p:nvGrpSpPr>
            <p:cNvPr id="9" name="Group 9"/>
            <p:cNvGrpSpPr/>
            <p:nvPr/>
          </p:nvGrpSpPr>
          <p:grpSpPr>
            <a:xfrm rot="-3910131">
              <a:off x="-4701467" y="9071141"/>
              <a:ext cx="20742331" cy="2896536"/>
              <a:chOff x="0" y="0"/>
              <a:chExt cx="8303600" cy="115954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303599" cy="1159545"/>
              </a:xfrm>
              <a:custGeom>
                <a:avLst/>
                <a:gdLst/>
                <a:ahLst/>
                <a:cxnLst/>
                <a:rect l="l" t="t" r="r" b="b"/>
                <a:pathLst>
                  <a:path w="8303599" h="1159545">
                    <a:moveTo>
                      <a:pt x="0" y="0"/>
                    </a:moveTo>
                    <a:lnTo>
                      <a:pt x="8303599" y="0"/>
                    </a:lnTo>
                    <a:lnTo>
                      <a:pt x="8303599" y="1159545"/>
                    </a:lnTo>
                    <a:lnTo>
                      <a:pt x="0" y="1159545"/>
                    </a:lnTo>
                    <a:close/>
                  </a:path>
                </a:pathLst>
              </a:custGeom>
              <a:solidFill>
                <a:srgbClr val="65212A"/>
              </a:solidFill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3910131">
              <a:off x="-3141" y="7724818"/>
              <a:ext cx="20812638" cy="5928512"/>
              <a:chOff x="0" y="0"/>
              <a:chExt cx="8331745" cy="237331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331745" cy="2373310"/>
              </a:xfrm>
              <a:custGeom>
                <a:avLst/>
                <a:gdLst/>
                <a:ahLst/>
                <a:cxnLst/>
                <a:rect l="l" t="t" r="r" b="b"/>
                <a:pathLst>
                  <a:path w="8331745" h="2373310">
                    <a:moveTo>
                      <a:pt x="0" y="0"/>
                    </a:moveTo>
                    <a:lnTo>
                      <a:pt x="8331745" y="0"/>
                    </a:lnTo>
                    <a:lnTo>
                      <a:pt x="8331745" y="2373310"/>
                    </a:lnTo>
                    <a:lnTo>
                      <a:pt x="0" y="2373310"/>
                    </a:lnTo>
                    <a:close/>
                  </a:path>
                </a:pathLst>
              </a:custGeom>
              <a:solidFill>
                <a:srgbClr val="B2101F"/>
              </a:solidFill>
            </p:spPr>
            <p:txBody>
              <a:bodyPr/>
              <a:lstStyle/>
              <a:p>
                <a:endParaRPr lang="pl-PL"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1028700" y="5013344"/>
            <a:ext cx="13352735" cy="1543050"/>
            <a:chOff x="0" y="0"/>
            <a:chExt cx="17803647" cy="2057400"/>
          </a:xfrm>
        </p:grpSpPr>
        <p:grpSp>
          <p:nvGrpSpPr>
            <p:cNvPr id="14" name="Group 14"/>
            <p:cNvGrpSpPr/>
            <p:nvPr/>
          </p:nvGrpSpPr>
          <p:grpSpPr>
            <a:xfrm>
              <a:off x="13688847" y="0"/>
              <a:ext cx="4114800" cy="2057400"/>
              <a:chOff x="0" y="0"/>
              <a:chExt cx="812800" cy="406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609600" y="0"/>
                    </a:moveTo>
                    <a:cubicBezTo>
                      <a:pt x="721824" y="0"/>
                      <a:pt x="812800" y="90976"/>
                      <a:pt x="812800" y="203200"/>
                    </a:cubicBezTo>
                    <a:cubicBezTo>
                      <a:pt x="812800" y="315424"/>
                      <a:pt x="721824" y="406400"/>
                      <a:pt x="60960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B2101F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r>
                  <a:rPr lang="pl-PL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28.381,94</a:t>
                </a:r>
                <a:r>
                  <a:rPr lang="en-US" sz="2200" dirty="0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 </a:t>
                </a:r>
                <a:r>
                  <a:rPr lang="en-US" sz="2200" dirty="0" err="1">
                    <a:solidFill>
                      <a:srgbClr val="FFFFFF"/>
                    </a:solidFill>
                    <a:latin typeface="Poppins" pitchFamily="2" charset="-18"/>
                    <a:ea typeface="Poppins"/>
                    <a:cs typeface="Poppins" pitchFamily="2" charset="-18"/>
                    <a:sym typeface="Poppins"/>
                  </a:rPr>
                  <a:t>zł</a:t>
                </a:r>
                <a:endParaRPr lang="en-US" sz="2200" dirty="0">
                  <a:solidFill>
                    <a:srgbClr val="FFFFFF"/>
                  </a:solidFill>
                  <a:latin typeface="Poppins" pitchFamily="2" charset="-18"/>
                  <a:ea typeface="Poppins"/>
                  <a:cs typeface="Poppins" pitchFamily="2" charset="-18"/>
                  <a:sym typeface="Poppins"/>
                </a:endParaRPr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0" y="619548"/>
              <a:ext cx="12236547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 dirty="0" err="1">
                  <a:solidFill>
                    <a:srgbClr val="B2101F"/>
                  </a:solidFill>
                  <a:latin typeface="Poppins" pitchFamily="2" charset="-18"/>
                  <a:ea typeface="Open Sans"/>
                  <a:cs typeface="Poppins" pitchFamily="2" charset="-18"/>
                  <a:sym typeface="Open Sans"/>
                </a:rPr>
                <a:t>Wykonanie</a:t>
              </a:r>
              <a:endParaRPr lang="en-US" sz="3399" dirty="0">
                <a:solidFill>
                  <a:srgbClr val="B2101F"/>
                </a:solidFill>
                <a:latin typeface="Poppins" pitchFamily="2" charset="-18"/>
                <a:ea typeface="Open Sans"/>
                <a:cs typeface="Poppins" pitchFamily="2" charset="-18"/>
                <a:sym typeface="Open San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1490</Words>
  <Application>Microsoft Office PowerPoint</Application>
  <PresentationFormat>Niestandardowy</PresentationFormat>
  <Paragraphs>287</Paragraphs>
  <Slides>44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44</vt:i4>
      </vt:variant>
    </vt:vector>
  </HeadingPairs>
  <TitlesOfParts>
    <vt:vector size="49" baseType="lpstr">
      <vt:lpstr>Poppins</vt:lpstr>
      <vt:lpstr>Calibri</vt:lpstr>
      <vt:lpstr>Arial</vt:lpstr>
      <vt:lpstr>Poppins Bold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Sprawozdanie z działalności ośrodka za 2024 r.</dc:title>
  <dc:creator>Beata R</dc:creator>
  <cp:lastModifiedBy>GOPS Iwanowice</cp:lastModifiedBy>
  <cp:revision>6</cp:revision>
  <dcterms:created xsi:type="dcterms:W3CDTF">2006-08-16T00:00:00Z</dcterms:created>
  <dcterms:modified xsi:type="dcterms:W3CDTF">2026-04-29T20:02:20Z</dcterms:modified>
  <dc:identifier>DAGlbj5pvpg</dc:identifier>
</cp:coreProperties>
</file>