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2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821B-4C67-41FB-AF23-722D540940C0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0290-21D5-4613-B115-E95DCA70E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3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69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l-P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albumu fotograficznego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17.12.2025</a:t>
            </a:fld>
            <a:endParaRPr kumimoji="0" lang="pl-P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l-P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l-PL"/>
              <a:t>Kliknij, aby dodać datę lub szczegóły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76D7-0B27-4C93-9FBD-364749FB06F6}" type="datetimeFigureOut">
              <a:rPr lang="pl-PL" smtClean="0"/>
              <a:pPr/>
              <a:t>17.12.2025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2EC6-5E09-4717-8DD9-DE17AEEDC1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sz="3600" b="1" dirty="0"/>
              <a:t>Budżet Gminy Iwanowice </a:t>
            </a:r>
          </a:p>
          <a:p>
            <a:pPr algn="ctr"/>
            <a:r>
              <a:rPr lang="pl-PL" sz="3600" b="1" dirty="0"/>
              <a:t>na </a:t>
            </a:r>
            <a:r>
              <a:rPr lang="pl-PL" sz="3600" b="1" dirty="0" smtClean="0"/>
              <a:t>2026 </a:t>
            </a:r>
            <a:r>
              <a:rPr lang="pl-PL" sz="3600" b="1" dirty="0"/>
              <a:t>r. </a:t>
            </a:r>
          </a:p>
        </p:txBody>
      </p:sp>
      <p:pic>
        <p:nvPicPr>
          <p:cNvPr id="5" name="Obraz 6" descr="200px-POL_gmina_Iwanowice_COA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Gmina_HP_27_08_2017\GMINA_samsung_22_03_16\PROMOCJA\Logo Gminy_konkurs\logo_iwanow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51F3A0D-37BB-43FE-9F42-AD4F110DA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6" y="152400"/>
            <a:ext cx="6595998" cy="5164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Planowane dochody na </a:t>
            </a:r>
            <a:r>
              <a:rPr lang="pl-PL" dirty="0" smtClean="0"/>
              <a:t>2026 </a:t>
            </a:r>
            <a:r>
              <a:rPr lang="pl-PL" dirty="0"/>
              <a:t>r. 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107504" y="-34707"/>
            <a:ext cx="6912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Kwota planowanych dochodów budżetu na </a:t>
            </a:r>
            <a:r>
              <a:rPr lang="pl-PL" sz="2000" dirty="0" smtClean="0"/>
              <a:t>2026 </a:t>
            </a:r>
            <a:r>
              <a:rPr lang="pl-PL" sz="2000" dirty="0"/>
              <a:t>r. to kwota </a:t>
            </a:r>
            <a:endParaRPr lang="pl-PL" sz="2000" dirty="0" smtClean="0"/>
          </a:p>
          <a:p>
            <a:r>
              <a:rPr lang="pl-PL" sz="2000" b="1" dirty="0" smtClean="0"/>
              <a:t>95 457 554,13 zł</a:t>
            </a:r>
            <a:r>
              <a:rPr lang="pl-PL" sz="2000" dirty="0" smtClean="0"/>
              <a:t>  </a:t>
            </a:r>
            <a:r>
              <a:rPr lang="pl-PL" sz="2000" dirty="0" smtClean="0">
                <a:solidFill>
                  <a:srgbClr val="FF0000"/>
                </a:solidFill>
              </a:rPr>
              <a:t>(</a:t>
            </a:r>
            <a:r>
              <a:rPr lang="pl-PL" sz="2000" b="1" dirty="0" smtClean="0">
                <a:solidFill>
                  <a:srgbClr val="FF0000"/>
                </a:solidFill>
              </a:rPr>
              <a:t>87 133 804,03 zł – 2025 r.) 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dirty="0" smtClean="0"/>
              <a:t>W </a:t>
            </a:r>
            <a:r>
              <a:rPr lang="pl-PL" sz="2000" dirty="0"/>
              <a:t>tym:</a:t>
            </a:r>
          </a:p>
          <a:p>
            <a:pPr marL="285750" indent="-285750">
              <a:buFontTx/>
              <a:buChar char="-"/>
            </a:pPr>
            <a:r>
              <a:rPr lang="pl-PL" dirty="0"/>
              <a:t>Dochody bieżące – </a:t>
            </a:r>
            <a:r>
              <a:rPr lang="pl-PL" b="1" dirty="0" smtClean="0"/>
              <a:t>75 144 838,71 zł </a:t>
            </a:r>
            <a:r>
              <a:rPr lang="pl-PL" dirty="0" smtClean="0"/>
              <a:t>(68 519 624,98 zł – 2025 r.)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Dochody majątkowe – </a:t>
            </a:r>
            <a:r>
              <a:rPr lang="pl-PL" b="1" dirty="0" smtClean="0"/>
              <a:t>20 312 715,42 zł </a:t>
            </a:r>
            <a:r>
              <a:rPr lang="pl-PL" dirty="0" smtClean="0"/>
              <a:t>(18 614 179,05 zł – 2025 r.)</a:t>
            </a:r>
          </a:p>
          <a:p>
            <a:endParaRPr lang="pl-PL" dirty="0"/>
          </a:p>
          <a:p>
            <a:r>
              <a:rPr lang="pl-PL" dirty="0"/>
              <a:t>Na dochody bieżące składają się m.in. 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Wpływy z podatków (m.in. rolnego, leśnego, podatków i opłat </a:t>
            </a:r>
            <a:r>
              <a:rPr lang="pl-PL" sz="1600" dirty="0" smtClean="0"/>
              <a:t>lokalnych od osób prawnych) </a:t>
            </a:r>
            <a:r>
              <a:rPr lang="pl-PL" sz="1600" dirty="0"/>
              <a:t>– </a:t>
            </a:r>
            <a:r>
              <a:rPr lang="pl-PL" sz="1600" dirty="0" smtClean="0"/>
              <a:t> </a:t>
            </a:r>
            <a:r>
              <a:rPr lang="pl-PL" sz="1600" b="1" dirty="0" smtClean="0">
                <a:solidFill>
                  <a:srgbClr val="FF0000"/>
                </a:solidFill>
              </a:rPr>
              <a:t>2 605 000 zł </a:t>
            </a:r>
            <a:r>
              <a:rPr lang="pl-PL" sz="1600" dirty="0" smtClean="0"/>
              <a:t>(</a:t>
            </a:r>
            <a:r>
              <a:rPr lang="pl-PL" sz="1600" b="1" dirty="0" smtClean="0"/>
              <a:t>2 408 000 zł</a:t>
            </a:r>
            <a:r>
              <a:rPr lang="pl-PL" sz="1600" dirty="0"/>
              <a:t> </a:t>
            </a:r>
            <a:r>
              <a:rPr lang="pl-PL" sz="1600" dirty="0" smtClean="0"/>
              <a:t>-2025) w tym podatek od nieruchomości: </a:t>
            </a:r>
            <a:r>
              <a:rPr lang="pl-PL" sz="1600" dirty="0" smtClean="0">
                <a:solidFill>
                  <a:srgbClr val="FF0000"/>
                </a:solidFill>
              </a:rPr>
              <a:t>2 500 000 zł </a:t>
            </a:r>
          </a:p>
          <a:p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/>
              <a:t>Wpływy z podatków (m.in. rolnego, leśnego, podatków i opłat lokalnych od osób </a:t>
            </a:r>
            <a:r>
              <a:rPr lang="pl-PL" sz="1600" dirty="0" smtClean="0"/>
              <a:t>fizycznych) </a:t>
            </a:r>
            <a:r>
              <a:rPr lang="pl-PL" sz="1600" dirty="0"/>
              <a:t>–  </a:t>
            </a:r>
            <a:r>
              <a:rPr lang="pl-PL" sz="1600" b="1" dirty="0" smtClean="0">
                <a:solidFill>
                  <a:srgbClr val="FF0000"/>
                </a:solidFill>
              </a:rPr>
              <a:t>5 306 300 zł </a:t>
            </a:r>
            <a:r>
              <a:rPr lang="pl-PL" sz="1600" dirty="0" smtClean="0"/>
              <a:t>(</a:t>
            </a:r>
            <a:r>
              <a:rPr lang="pl-PL" sz="1600" b="1" dirty="0" smtClean="0"/>
              <a:t>4 711 000 zł</a:t>
            </a:r>
            <a:r>
              <a:rPr lang="pl-PL" sz="1600" dirty="0"/>
              <a:t> </a:t>
            </a:r>
            <a:r>
              <a:rPr lang="pl-PL" sz="1600" dirty="0" smtClean="0"/>
              <a:t>– 2025) w tym podatek od nieruchomości – </a:t>
            </a:r>
            <a:r>
              <a:rPr lang="pl-PL" sz="1600" dirty="0" smtClean="0">
                <a:solidFill>
                  <a:srgbClr val="FF0000"/>
                </a:solidFill>
              </a:rPr>
              <a:t>1 850 000 zł 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/>
              <a:t>Udział gminy w podatkach </a:t>
            </a:r>
            <a:r>
              <a:rPr lang="pl-PL" sz="1600" dirty="0" smtClean="0"/>
              <a:t>w podatkach stanowiących dochód budżetu państwa – </a:t>
            </a:r>
            <a:r>
              <a:rPr lang="pl-PL" sz="1600" b="1" dirty="0" smtClean="0">
                <a:solidFill>
                  <a:srgbClr val="FF0000"/>
                </a:solidFill>
              </a:rPr>
              <a:t>37 467 426 zł </a:t>
            </a:r>
            <a:r>
              <a:rPr lang="pl-PL" sz="1600" dirty="0" smtClean="0"/>
              <a:t>(</a:t>
            </a:r>
            <a:r>
              <a:rPr lang="pl-PL" sz="1600" b="1" dirty="0" smtClean="0"/>
              <a:t>32 056 978,19 zł – 2025)</a:t>
            </a:r>
            <a:r>
              <a:rPr lang="pl-PL" sz="1600" dirty="0" smtClean="0"/>
              <a:t>;</a:t>
            </a: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 smtClean="0"/>
              <a:t>Subwencje ogólne z budżetu państwa – </a:t>
            </a:r>
            <a:r>
              <a:rPr lang="pl-PL" sz="1600" b="1" dirty="0" smtClean="0">
                <a:solidFill>
                  <a:srgbClr val="FF0000"/>
                </a:solidFill>
              </a:rPr>
              <a:t>14 816 826 zł </a:t>
            </a:r>
            <a:r>
              <a:rPr lang="pl-PL" sz="1600" dirty="0" smtClean="0"/>
              <a:t>(</a:t>
            </a:r>
            <a:r>
              <a:rPr lang="pl-PL" sz="1600" b="1" dirty="0" smtClean="0"/>
              <a:t>17 752 372, 82 zł – 2025) </a:t>
            </a:r>
            <a:endParaRPr lang="pl-PL" sz="1600" b="1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76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Planowane wydatki na </a:t>
            </a:r>
            <a:r>
              <a:rPr lang="pl-PL" dirty="0" smtClean="0"/>
              <a:t>2026 </a:t>
            </a:r>
            <a:r>
              <a:rPr lang="pl-PL" dirty="0"/>
              <a:t>r. 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228600" y="130999"/>
            <a:ext cx="691276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Kwota planowanych wydatków budżetu na </a:t>
            </a:r>
            <a:r>
              <a:rPr lang="pl-PL" sz="2000" dirty="0" smtClean="0"/>
              <a:t>2026 </a:t>
            </a:r>
            <a:r>
              <a:rPr lang="pl-PL" sz="2000" dirty="0"/>
              <a:t>r. to kwota </a:t>
            </a: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106 323 619, 92 zł  </a:t>
            </a:r>
            <a:r>
              <a:rPr lang="pl-PL" sz="2000" dirty="0" smtClean="0"/>
              <a:t>(</a:t>
            </a:r>
            <a:r>
              <a:rPr lang="pl-PL" sz="2000" b="1" dirty="0" smtClean="0"/>
              <a:t>86 055 191,20 zł – 2025 r.) </a:t>
            </a:r>
          </a:p>
          <a:p>
            <a:endParaRPr lang="pl-PL" sz="1000" dirty="0"/>
          </a:p>
          <a:p>
            <a:r>
              <a:rPr lang="pl-PL" sz="2000" dirty="0"/>
              <a:t>W tym:</a:t>
            </a:r>
          </a:p>
          <a:p>
            <a:pPr marL="285750" indent="-285750">
              <a:buFontTx/>
              <a:buChar char="-"/>
            </a:pPr>
            <a:r>
              <a:rPr lang="pl-PL" dirty="0"/>
              <a:t>Wydatki bieżące – </a:t>
            </a:r>
            <a:r>
              <a:rPr lang="pl-PL" b="1" dirty="0" smtClean="0">
                <a:solidFill>
                  <a:srgbClr val="FF0000"/>
                </a:solidFill>
              </a:rPr>
              <a:t>67 515 113,72 zł </a:t>
            </a:r>
            <a:r>
              <a:rPr lang="pl-PL" dirty="0" smtClean="0"/>
              <a:t>(</a:t>
            </a:r>
            <a:r>
              <a:rPr lang="pl-PL" b="1" dirty="0" smtClean="0"/>
              <a:t>62 702 196,75 zł -2025 r.)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Wydatki </a:t>
            </a:r>
            <a:r>
              <a:rPr lang="pl-PL" dirty="0"/>
              <a:t>majątkowe – </a:t>
            </a:r>
            <a:r>
              <a:rPr lang="pl-PL" b="1" dirty="0" smtClean="0">
                <a:solidFill>
                  <a:srgbClr val="FF0000"/>
                </a:solidFill>
              </a:rPr>
              <a:t>38 808 506,20 zł </a:t>
            </a:r>
            <a:r>
              <a:rPr lang="pl-PL" dirty="0" smtClean="0"/>
              <a:t>(</a:t>
            </a:r>
            <a:r>
              <a:rPr lang="pl-PL" b="1" dirty="0" smtClean="0"/>
              <a:t>23 352 994,45 zł -2025 r.) </a:t>
            </a:r>
          </a:p>
          <a:p>
            <a:pPr marL="285750" indent="-285750">
              <a:buFontTx/>
              <a:buChar char="-"/>
            </a:pPr>
            <a:endParaRPr lang="pl-PL" sz="2000" b="1" dirty="0"/>
          </a:p>
          <a:p>
            <a:r>
              <a:rPr lang="pl-PL" sz="1300" dirty="0" smtClean="0"/>
              <a:t>Różnica </a:t>
            </a:r>
            <a:r>
              <a:rPr lang="pl-PL" sz="1300" dirty="0"/>
              <a:t>między dochodami i wydatkami stanowi </a:t>
            </a:r>
            <a:r>
              <a:rPr lang="pl-PL" sz="1300" dirty="0" smtClean="0"/>
              <a:t>deficyt w </a:t>
            </a:r>
            <a:r>
              <a:rPr lang="pl-PL" sz="1300" dirty="0"/>
              <a:t>kwocie </a:t>
            </a:r>
            <a:r>
              <a:rPr lang="pl-PL" sz="1300" b="1" dirty="0" smtClean="0">
                <a:solidFill>
                  <a:srgbClr val="FF0000"/>
                </a:solidFill>
              </a:rPr>
              <a:t>10 866 065,79 zł</a:t>
            </a:r>
            <a:r>
              <a:rPr lang="pl-PL" sz="1300" dirty="0" smtClean="0">
                <a:solidFill>
                  <a:srgbClr val="FF0000"/>
                </a:solidFill>
              </a:rPr>
              <a:t>.</a:t>
            </a:r>
          </a:p>
          <a:p>
            <a:endParaRPr lang="pl-PL" sz="1300" dirty="0" smtClean="0"/>
          </a:p>
          <a:p>
            <a:r>
              <a:rPr lang="pl-PL" sz="1300" dirty="0" smtClean="0"/>
              <a:t>Finansowanie deficytu:</a:t>
            </a:r>
            <a:endParaRPr lang="pl-PL" sz="1300" dirty="0"/>
          </a:p>
          <a:p>
            <a:r>
              <a:rPr lang="pl-PL" sz="1300" dirty="0"/>
              <a:t>Planowana kwota przychodów – </a:t>
            </a:r>
            <a:r>
              <a:rPr lang="pl-PL" sz="1300" b="1" dirty="0" smtClean="0"/>
              <a:t>12 857 040,22 zł</a:t>
            </a:r>
            <a:r>
              <a:rPr lang="pl-PL" sz="1300" dirty="0"/>
              <a:t>, w tym: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Wolne </a:t>
            </a:r>
            <a:r>
              <a:rPr lang="pl-PL" sz="1300" dirty="0"/>
              <a:t>środki – </a:t>
            </a:r>
            <a:r>
              <a:rPr lang="pl-PL" sz="1300" dirty="0" smtClean="0"/>
              <a:t>900 000 zł </a:t>
            </a:r>
            <a:endParaRPr lang="pl-PL" sz="1300" dirty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Pożyczki, kredyty – 11 957 040,22 zł </a:t>
            </a:r>
          </a:p>
          <a:p>
            <a:endParaRPr lang="pl-PL" sz="1300" dirty="0"/>
          </a:p>
          <a:p>
            <a:r>
              <a:rPr lang="pl-PL" sz="1300" dirty="0"/>
              <a:t>Planowana kwota rozchodów – </a:t>
            </a:r>
            <a:r>
              <a:rPr lang="pl-PL" sz="1300" b="1" dirty="0" smtClean="0"/>
              <a:t>1 990 974,43 zł</a:t>
            </a:r>
            <a:r>
              <a:rPr lang="pl-PL" sz="1300" b="1" dirty="0"/>
              <a:t>, </a:t>
            </a:r>
            <a:r>
              <a:rPr lang="pl-PL" sz="1300" dirty="0"/>
              <a:t>w tym:</a:t>
            </a:r>
          </a:p>
          <a:p>
            <a:pPr marL="285750" indent="-285750">
              <a:buFontTx/>
              <a:buChar char="-"/>
            </a:pPr>
            <a:r>
              <a:rPr lang="pl-PL" sz="1300" dirty="0"/>
              <a:t>Wykup papierów wartościowych – </a:t>
            </a:r>
            <a:r>
              <a:rPr lang="pl-PL" sz="1300" dirty="0" smtClean="0"/>
              <a:t>1 170 000 zł</a:t>
            </a:r>
            <a:endParaRPr lang="pl-PL" sz="1300" dirty="0"/>
          </a:p>
          <a:p>
            <a:pPr marL="285750" indent="-285750">
              <a:buFontTx/>
              <a:buChar char="-"/>
            </a:pPr>
            <a:r>
              <a:rPr lang="pl-PL" sz="1300" dirty="0"/>
              <a:t>Spłaty pożyczek i kredytów – </a:t>
            </a:r>
            <a:r>
              <a:rPr lang="pl-PL" sz="1300" dirty="0" smtClean="0"/>
              <a:t>820 974,43 zł </a:t>
            </a:r>
          </a:p>
          <a:p>
            <a:endParaRPr lang="pl-PL" sz="1300" b="1" dirty="0"/>
          </a:p>
          <a:p>
            <a:r>
              <a:rPr lang="pl-PL" sz="1300" b="1" dirty="0" smtClean="0">
                <a:solidFill>
                  <a:srgbClr val="FF0000"/>
                </a:solidFill>
              </a:rPr>
              <a:t>Rezerwy ogólne </a:t>
            </a:r>
            <a:r>
              <a:rPr lang="pl-PL" sz="1300" b="1" dirty="0">
                <a:solidFill>
                  <a:srgbClr val="FF0000"/>
                </a:solidFill>
              </a:rPr>
              <a:t>budżetu –  </a:t>
            </a:r>
            <a:r>
              <a:rPr lang="pl-PL" sz="1300" b="1" dirty="0" smtClean="0">
                <a:solidFill>
                  <a:srgbClr val="FF0000"/>
                </a:solidFill>
              </a:rPr>
              <a:t>1 070 557 zł </a:t>
            </a:r>
            <a:r>
              <a:rPr lang="pl-PL" sz="1300" dirty="0" smtClean="0"/>
              <a:t>w </a:t>
            </a:r>
            <a:r>
              <a:rPr lang="pl-PL" sz="1300" dirty="0"/>
              <a:t>tym 100 000 zł to rezerwa oświatowa</a:t>
            </a:r>
            <a:r>
              <a:rPr lang="pl-PL" sz="1300" dirty="0" smtClean="0"/>
              <a:t>, 200 000 zł rezerwa ogólna </a:t>
            </a:r>
            <a:r>
              <a:rPr lang="pl-PL" sz="1300" dirty="0"/>
              <a:t>a kwota </a:t>
            </a:r>
            <a:r>
              <a:rPr lang="pl-PL" sz="1300" dirty="0" smtClean="0"/>
              <a:t>345 </a:t>
            </a:r>
            <a:r>
              <a:rPr lang="pl-PL" sz="1300" dirty="0"/>
              <a:t>000 zł to rezerwa z zakresu zarządzania kryzysowego. Rezerwa </a:t>
            </a:r>
            <a:r>
              <a:rPr lang="pl-PL" sz="1300" dirty="0" smtClean="0"/>
              <a:t>inwestycyjna </a:t>
            </a:r>
            <a:r>
              <a:rPr lang="pl-PL" sz="1300" dirty="0" smtClean="0"/>
              <a:t>– </a:t>
            </a:r>
            <a:r>
              <a:rPr lang="pl-PL" sz="1300" dirty="0" smtClean="0"/>
              <a:t>425 557 zł</a:t>
            </a:r>
            <a:r>
              <a:rPr lang="pl-PL" sz="1300" dirty="0" smtClean="0"/>
              <a:t>. </a:t>
            </a:r>
            <a:endParaRPr lang="pl-PL" sz="1300" dirty="0"/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59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Wydatki inwestycyjne w </a:t>
            </a:r>
            <a:r>
              <a:rPr lang="pl-PL" dirty="0" smtClean="0"/>
              <a:t>2026 </a:t>
            </a:r>
            <a:r>
              <a:rPr lang="pl-PL" dirty="0"/>
              <a:t>r.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107504" y="0"/>
            <a:ext cx="69127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Wydatki majątkowe – </a:t>
            </a:r>
            <a:r>
              <a:rPr lang="pl-PL" sz="2000" b="1" dirty="0" smtClean="0">
                <a:solidFill>
                  <a:srgbClr val="C00000"/>
                </a:solidFill>
              </a:rPr>
              <a:t>38 808 506,20 zł </a:t>
            </a:r>
          </a:p>
          <a:p>
            <a:r>
              <a:rPr lang="pl-PL" dirty="0" smtClean="0"/>
              <a:t>Wydatki </a:t>
            </a:r>
            <a:r>
              <a:rPr lang="pl-PL" dirty="0"/>
              <a:t>w zakresie funduszu sołeckiego na </a:t>
            </a:r>
            <a:r>
              <a:rPr lang="pl-PL" dirty="0" smtClean="0"/>
              <a:t>2026 </a:t>
            </a:r>
            <a:r>
              <a:rPr lang="pl-PL" dirty="0"/>
              <a:t>r. to kwota </a:t>
            </a:r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860 658,97 zł </a:t>
            </a:r>
            <a:r>
              <a:rPr lang="pl-PL" dirty="0" smtClean="0"/>
              <a:t>(</a:t>
            </a:r>
            <a:r>
              <a:rPr lang="pl-PL" b="1" dirty="0" smtClean="0"/>
              <a:t>647 404,80 zł – 2025 r.)</a:t>
            </a:r>
          </a:p>
          <a:p>
            <a:endParaRPr lang="pl-PL" sz="1100" dirty="0"/>
          </a:p>
          <a:p>
            <a:r>
              <a:rPr lang="pl-PL" b="1" dirty="0"/>
              <a:t>Najważniejsze inwestycje: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Infrastruktura wodociągowa (w tym budowa zbiornika w Widomej) – </a:t>
            </a:r>
            <a:endParaRPr lang="pl-PL" sz="1700" b="1" dirty="0"/>
          </a:p>
          <a:p>
            <a:r>
              <a:rPr lang="pl-PL" sz="1700" b="1" dirty="0" smtClean="0"/>
              <a:t>2 900 162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do pól (Damice, Celiny, Iwanowice Dworskie, Narama Ustki)  – </a:t>
            </a:r>
            <a:r>
              <a:rPr lang="pl-PL" sz="1700" b="1" dirty="0" smtClean="0"/>
              <a:t>350 000 zł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wojewódzkie  – </a:t>
            </a:r>
            <a:r>
              <a:rPr lang="pl-PL" sz="1700" b="1" dirty="0" smtClean="0"/>
              <a:t>183 112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powiatowe – </a:t>
            </a:r>
            <a:r>
              <a:rPr lang="pl-PL" sz="1700" b="1" dirty="0" smtClean="0"/>
              <a:t>255 812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gminne (w tym przebudowa mostu na </a:t>
            </a:r>
            <a:r>
              <a:rPr lang="pl-PL" sz="1700" dirty="0" err="1" smtClean="0"/>
              <a:t>Dłubni</a:t>
            </a:r>
            <a:r>
              <a:rPr lang="pl-PL" sz="1700" dirty="0" smtClean="0"/>
              <a:t> w Iwanowicach Dworskich) – </a:t>
            </a:r>
            <a:r>
              <a:rPr lang="pl-PL" sz="1700" b="1" dirty="0" smtClean="0"/>
              <a:t>780 000 zł;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Drogi wewnętrzne – </a:t>
            </a:r>
            <a:r>
              <a:rPr lang="pl-PL" sz="1700" b="1" dirty="0" smtClean="0"/>
              <a:t>154 000 zł;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Turystyka (scena mobilna, Krasieniec Zakupny, Grzegorzowice Wielkie, Sułkowice, Żerkowice) – </a:t>
            </a:r>
            <a:r>
              <a:rPr lang="pl-PL" sz="1700" b="1" dirty="0" smtClean="0"/>
              <a:t>2 167 000 zł;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SIM Ziemia Krakowska – budowa mieszkań na wynajem – </a:t>
            </a:r>
            <a:r>
              <a:rPr lang="pl-PL" sz="1700" b="1" dirty="0" smtClean="0"/>
              <a:t>14 000 000 zł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Ochotnicze Straże Pożarne (Biskupice, Zalesie, Grzegorzowice, Narama, Sieciechowice, Widoma, Krasieniec Stary) – </a:t>
            </a:r>
            <a:r>
              <a:rPr lang="pl-PL" sz="1700" b="1" dirty="0" smtClean="0"/>
              <a:t>613 000 zł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Szkoły podstawowe (termomodernizacje: Celiny, Narama, Poskwitów, Sieciechowice, Widoma, Iwanowice) – </a:t>
            </a:r>
            <a:r>
              <a:rPr lang="pl-PL" sz="1700" b="1" dirty="0" smtClean="0"/>
              <a:t>12 367 986,31 zł </a:t>
            </a:r>
          </a:p>
          <a:p>
            <a:pPr marL="285750" indent="-285750">
              <a:buFontTx/>
              <a:buChar char="-"/>
            </a:pPr>
            <a:endParaRPr lang="pl-PL" sz="1700" b="1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30157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Wydatki inwestycyjne w </a:t>
            </a:r>
            <a:r>
              <a:rPr lang="pl-PL" dirty="0" smtClean="0"/>
              <a:t>2026 </a:t>
            </a:r>
            <a:r>
              <a:rPr lang="pl-PL" dirty="0"/>
              <a:t>r.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107504" y="0"/>
            <a:ext cx="70335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100" dirty="0"/>
          </a:p>
          <a:p>
            <a:r>
              <a:rPr lang="pl-PL" b="1" dirty="0"/>
              <a:t>Najważniejsze inwestycje</a:t>
            </a:r>
            <a:r>
              <a:rPr lang="pl-PL" b="1" dirty="0" smtClean="0"/>
              <a:t>:</a:t>
            </a:r>
          </a:p>
          <a:p>
            <a:endParaRPr lang="pl-PL" b="1" dirty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Projekty – Nowa jakość edukacji szkolnej oraz Dostępne, integrujące i wspierające uczniów szkoły – </a:t>
            </a:r>
            <a:r>
              <a:rPr lang="pl-PL" sz="1700" b="1" dirty="0" smtClean="0"/>
              <a:t>76 000 zł + 140 500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przydomowych oczyszczalni – </a:t>
            </a:r>
            <a:r>
              <a:rPr lang="pl-PL" sz="1700" b="1" dirty="0" smtClean="0"/>
              <a:t>2 500 000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PSZOK – </a:t>
            </a:r>
            <a:r>
              <a:rPr lang="pl-PL" sz="1700" b="1" dirty="0" smtClean="0"/>
              <a:t>1 000 000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oświetlenia ulicznego – </a:t>
            </a:r>
            <a:r>
              <a:rPr lang="pl-PL" sz="1700" b="1" dirty="0" smtClean="0"/>
              <a:t>145 000 zł;</a:t>
            </a:r>
          </a:p>
          <a:p>
            <a:pPr marL="285750" indent="-285750">
              <a:buFontTx/>
              <a:buChar char="-"/>
            </a:pPr>
            <a:endParaRPr lang="pl-PL" sz="1700" b="1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Wykonanie instalacji gazowej w świetlicy w Celinach – </a:t>
            </a:r>
            <a:r>
              <a:rPr lang="pl-PL" sz="1700" b="1" dirty="0" smtClean="0"/>
              <a:t>80 000 zł;</a:t>
            </a:r>
          </a:p>
          <a:p>
            <a:endParaRPr lang="pl-PL" sz="1700" b="1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Budowa świetlicy wiejskiej w Zagaju – </a:t>
            </a:r>
            <a:r>
              <a:rPr lang="pl-PL" sz="1700" b="1" dirty="0" smtClean="0"/>
              <a:t>30 000 zł;</a:t>
            </a:r>
          </a:p>
          <a:p>
            <a:pPr marL="285750" indent="-285750">
              <a:buFontTx/>
              <a:buChar char="-"/>
            </a:pPr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Opracowanie dokumentacji dla domu kultury – </a:t>
            </a:r>
            <a:r>
              <a:rPr lang="pl-PL" sz="1700" b="1" dirty="0" smtClean="0"/>
              <a:t>25 000 zł;</a:t>
            </a:r>
          </a:p>
          <a:p>
            <a:endParaRPr lang="pl-PL" sz="1700" dirty="0" smtClean="0"/>
          </a:p>
          <a:p>
            <a:pPr marL="285750" indent="-285750">
              <a:buFontTx/>
              <a:buChar char="-"/>
            </a:pPr>
            <a:r>
              <a:rPr lang="pl-PL" sz="1700" dirty="0" smtClean="0"/>
              <a:t> Dokumentacja dla placu zabaw w Krasieńcu Starym – </a:t>
            </a:r>
            <a:r>
              <a:rPr lang="pl-PL" sz="1700" b="1" dirty="0" smtClean="0"/>
              <a:t>15 176, 89 zł;</a:t>
            </a:r>
          </a:p>
          <a:p>
            <a:r>
              <a:rPr lang="pl-PL" sz="17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pl-PL" sz="1700" dirty="0" smtClean="0"/>
              <a:t>Monitoring na boisku w Widomej – </a:t>
            </a:r>
            <a:r>
              <a:rPr lang="pl-PL" sz="1700" b="1" dirty="0" smtClean="0"/>
              <a:t>18 000 zł. </a:t>
            </a:r>
          </a:p>
          <a:p>
            <a:pPr marL="285750" indent="-285750">
              <a:buFontTx/>
              <a:buChar char="-"/>
            </a:pPr>
            <a:endParaRPr lang="pl-PL" sz="1700" b="1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9922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2A6BAC3A-F83A-4B38-BFAF-73F86D09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5526242"/>
            <a:ext cx="8672946" cy="1179358"/>
          </a:xfrm>
        </p:spPr>
        <p:txBody>
          <a:bodyPr/>
          <a:lstStyle/>
          <a:p>
            <a:r>
              <a:rPr lang="pl-PL" sz="4700" dirty="0"/>
              <a:t>Wydatki </a:t>
            </a:r>
            <a:r>
              <a:rPr lang="pl-PL" sz="4700" dirty="0" smtClean="0"/>
              <a:t>bieżące </a:t>
            </a:r>
            <a:r>
              <a:rPr lang="pl-PL" sz="4700" dirty="0"/>
              <a:t>w </a:t>
            </a:r>
            <a:r>
              <a:rPr lang="pl-PL" sz="4700" dirty="0" smtClean="0"/>
              <a:t>2026 r</a:t>
            </a:r>
            <a:r>
              <a:rPr lang="pl-PL" sz="4700" dirty="0"/>
              <a:t>. </a:t>
            </a:r>
          </a:p>
        </p:txBody>
      </p:sp>
      <p:pic>
        <p:nvPicPr>
          <p:cNvPr id="5" name="Obraz 6" descr="200px-POL_gmina_Iwanowice_COA.svg.png">
            <a:extLst>
              <a:ext uri="{FF2B5EF4-FFF2-40B4-BE49-F238E27FC236}">
                <a16:creationId xmlns:a16="http://schemas.microsoft.com/office/drawing/2014/main" xmlns="" id="{DB91DB28-4865-4593-98A0-F14B0DDF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296144" cy="14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Gmina_HP_27_08_2017\GMINA_samsung_22_03_16\PROMOCJA\Logo Gminy_konkurs\logo_iwanowice.png">
            <a:extLst>
              <a:ext uri="{FF2B5EF4-FFF2-40B4-BE49-F238E27FC236}">
                <a16:creationId xmlns:a16="http://schemas.microsoft.com/office/drawing/2014/main" xmlns="" id="{C15FE633-983F-4B63-BEB9-E594C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05064"/>
            <a:ext cx="1321519" cy="132151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0621E9-FAE2-4C75-AC20-075538C212FB}"/>
              </a:ext>
            </a:extLst>
          </p:cNvPr>
          <p:cNvSpPr txBox="1"/>
          <p:nvPr/>
        </p:nvSpPr>
        <p:spPr>
          <a:xfrm>
            <a:off x="395536" y="260648"/>
            <a:ext cx="652491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>
                <a:solidFill>
                  <a:srgbClr val="C00000"/>
                </a:solidFill>
              </a:rPr>
              <a:t>Wybrane wydatki bieżące:</a:t>
            </a:r>
          </a:p>
          <a:p>
            <a:endParaRPr lang="pl-PL" sz="1300" b="1" dirty="0" smtClean="0">
              <a:solidFill>
                <a:srgbClr val="C00000"/>
              </a:solidFill>
            </a:endParaRPr>
          </a:p>
          <a:p>
            <a:r>
              <a:rPr lang="pl-PL" sz="1300" dirty="0" smtClean="0"/>
              <a:t> - Lokalny transport zbiorowy – </a:t>
            </a:r>
            <a:r>
              <a:rPr lang="pl-PL" sz="1300" b="1" dirty="0" smtClean="0"/>
              <a:t>2 </a:t>
            </a:r>
            <a:r>
              <a:rPr lang="pl-PL" sz="1300" b="1" dirty="0" smtClean="0"/>
              <a:t>990 150 zł 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Bieżące utrzymanie dróg gminnych  - </a:t>
            </a:r>
            <a:r>
              <a:rPr lang="pl-PL" sz="1300" b="1" dirty="0" smtClean="0"/>
              <a:t>1 </a:t>
            </a:r>
            <a:r>
              <a:rPr lang="pl-PL" sz="1300" b="1" dirty="0" smtClean="0"/>
              <a:t>479 500 </a:t>
            </a:r>
            <a:r>
              <a:rPr lang="pl-PL" sz="1300" b="1" dirty="0" smtClean="0"/>
              <a:t>zł 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na utrzymanie publicznych centrów turystyczno-rekreacyjnych – </a:t>
            </a:r>
            <a:r>
              <a:rPr lang="pl-PL" sz="1300" b="1" dirty="0" smtClean="0"/>
              <a:t>273 300 zł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Rada Gminy – </a:t>
            </a:r>
            <a:r>
              <a:rPr lang="pl-PL" sz="1300" b="1" dirty="0" smtClean="0"/>
              <a:t>368 250 zł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Zadania realizowane na zlecenie Urzędu Wojewódzkiego – </a:t>
            </a:r>
            <a:r>
              <a:rPr lang="pl-PL" sz="1300" b="1" dirty="0" smtClean="0"/>
              <a:t>507 951 zł  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Urząd Gminy – </a:t>
            </a:r>
            <a:r>
              <a:rPr lang="pl-PL" sz="1300" b="1" dirty="0" smtClean="0"/>
              <a:t>4 673 606 zł (4 </a:t>
            </a:r>
            <a:r>
              <a:rPr lang="pl-PL" sz="1300" b="1" dirty="0" smtClean="0"/>
              <a:t>596 047 zł </a:t>
            </a:r>
            <a:r>
              <a:rPr lang="pl-PL" sz="1300" b="1" dirty="0" smtClean="0"/>
              <a:t>– 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Promocja gminy – </a:t>
            </a:r>
            <a:r>
              <a:rPr lang="pl-PL" sz="1300" b="1" dirty="0" smtClean="0"/>
              <a:t>205 </a:t>
            </a:r>
            <a:r>
              <a:rPr lang="pl-PL" sz="1300" b="1" dirty="0" smtClean="0"/>
              <a:t>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bieżące na OSP – </a:t>
            </a:r>
            <a:r>
              <a:rPr lang="pl-PL" sz="1300" b="1" dirty="0" smtClean="0"/>
              <a:t>496 620 zł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Szkoły Podstawowe – </a:t>
            </a:r>
            <a:r>
              <a:rPr lang="pl-PL" sz="1300" b="1" dirty="0" smtClean="0">
                <a:solidFill>
                  <a:srgbClr val="FF0000"/>
                </a:solidFill>
              </a:rPr>
              <a:t>24 278 200 zł</a:t>
            </a:r>
            <a:r>
              <a:rPr lang="pl-PL" sz="1300" b="1" dirty="0" smtClean="0"/>
              <a:t> </a:t>
            </a:r>
            <a:r>
              <a:rPr lang="pl-PL" sz="1300" dirty="0" smtClean="0"/>
              <a:t>(</a:t>
            </a:r>
            <a:r>
              <a:rPr lang="pl-PL" sz="1300" b="1" dirty="0" smtClean="0"/>
              <a:t>23 </a:t>
            </a:r>
            <a:r>
              <a:rPr lang="pl-PL" sz="1300" b="1" dirty="0" smtClean="0"/>
              <a:t>348 503 </a:t>
            </a:r>
            <a:r>
              <a:rPr lang="pl-PL" sz="1300" b="1" dirty="0" smtClean="0"/>
              <a:t>zł – 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Przedszkola – </a:t>
            </a:r>
            <a:r>
              <a:rPr lang="pl-PL" sz="1300" b="1" dirty="0" smtClean="0">
                <a:solidFill>
                  <a:srgbClr val="FF0000"/>
                </a:solidFill>
              </a:rPr>
              <a:t>5 050 000 zł</a:t>
            </a:r>
            <a:r>
              <a:rPr lang="pl-PL" sz="1300" dirty="0" smtClean="0">
                <a:solidFill>
                  <a:srgbClr val="FF0000"/>
                </a:solidFill>
              </a:rPr>
              <a:t> </a:t>
            </a:r>
            <a:r>
              <a:rPr lang="pl-PL" sz="1300" dirty="0" smtClean="0"/>
              <a:t>(</a:t>
            </a:r>
            <a:r>
              <a:rPr lang="pl-PL" sz="1300" b="1" dirty="0" smtClean="0"/>
              <a:t>4 </a:t>
            </a:r>
            <a:r>
              <a:rPr lang="pl-PL" sz="1300" b="1" dirty="0" smtClean="0"/>
              <a:t>865 269 </a:t>
            </a:r>
            <a:r>
              <a:rPr lang="pl-PL" sz="1300" b="1" dirty="0" smtClean="0"/>
              <a:t>zł – 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Inne formy wychowania przedszkolnego – </a:t>
            </a:r>
            <a:r>
              <a:rPr lang="pl-PL" sz="1300" b="1" dirty="0" smtClean="0"/>
              <a:t>410 </a:t>
            </a:r>
            <a:r>
              <a:rPr lang="pl-PL" sz="1300" b="1" dirty="0" smtClean="0"/>
              <a:t>000 zł</a:t>
            </a:r>
          </a:p>
          <a:p>
            <a:pPr marL="285750" indent="-285750">
              <a:buFontTx/>
              <a:buChar char="-"/>
            </a:pPr>
            <a:r>
              <a:rPr lang="pl-PL" sz="1300" dirty="0" smtClean="0"/>
              <a:t>Dowożenie uczniów do szkół – </a:t>
            </a:r>
            <a:r>
              <a:rPr lang="pl-PL" sz="1300" b="1" dirty="0" smtClean="0">
                <a:solidFill>
                  <a:srgbClr val="FF0000"/>
                </a:solidFill>
              </a:rPr>
              <a:t>532 000 zł </a:t>
            </a:r>
            <a:r>
              <a:rPr lang="pl-PL" sz="1300" dirty="0" smtClean="0"/>
              <a:t>(</a:t>
            </a:r>
            <a:r>
              <a:rPr lang="pl-PL" sz="1300" b="1" dirty="0" smtClean="0"/>
              <a:t>520 </a:t>
            </a:r>
            <a:r>
              <a:rPr lang="pl-PL" sz="1300" b="1" dirty="0" smtClean="0"/>
              <a:t>000 </a:t>
            </a:r>
            <a:r>
              <a:rPr lang="pl-PL" sz="1300" b="1" dirty="0" smtClean="0"/>
              <a:t>zł – 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Realizacja zadań wymagających stosowania specjalnej organizacji nauki dla dzieci w przedszkolach – </a:t>
            </a:r>
            <a:r>
              <a:rPr lang="pl-PL" sz="1300" b="1" dirty="0" smtClean="0">
                <a:solidFill>
                  <a:srgbClr val="FF0000"/>
                </a:solidFill>
              </a:rPr>
              <a:t>1 880 000 zł </a:t>
            </a:r>
            <a:r>
              <a:rPr lang="pl-PL" sz="1300" dirty="0" smtClean="0"/>
              <a:t>(</a:t>
            </a:r>
            <a:r>
              <a:rPr lang="pl-PL" sz="1300" b="1" dirty="0" smtClean="0"/>
              <a:t>1 </a:t>
            </a:r>
            <a:r>
              <a:rPr lang="pl-PL" sz="1300" b="1" dirty="0" smtClean="0"/>
              <a:t>081 000 </a:t>
            </a:r>
            <a:r>
              <a:rPr lang="pl-PL" sz="1300" b="1" dirty="0" smtClean="0"/>
              <a:t>zł – 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/>
              <a:t>Realizacja zadań wymagających stosowania specjalnej organizacji nauki dla </a:t>
            </a:r>
            <a:r>
              <a:rPr lang="pl-PL" sz="1300" dirty="0" smtClean="0"/>
              <a:t>dzieci w szkołach – </a:t>
            </a:r>
            <a:r>
              <a:rPr lang="pl-PL" sz="1300" dirty="0" smtClean="0"/>
              <a:t> </a:t>
            </a:r>
            <a:r>
              <a:rPr lang="pl-PL" sz="1300" b="1" dirty="0" smtClean="0">
                <a:solidFill>
                  <a:srgbClr val="FF0000"/>
                </a:solidFill>
              </a:rPr>
              <a:t>3 672 600 zł </a:t>
            </a:r>
            <a:r>
              <a:rPr lang="pl-PL" sz="1300" dirty="0" smtClean="0"/>
              <a:t>(</a:t>
            </a:r>
            <a:r>
              <a:rPr lang="pl-PL" sz="1300" b="1" dirty="0" smtClean="0"/>
              <a:t>3 </a:t>
            </a:r>
            <a:r>
              <a:rPr lang="pl-PL" sz="1300" b="1" dirty="0" smtClean="0"/>
              <a:t>001 041 zł </a:t>
            </a:r>
            <a:r>
              <a:rPr lang="pl-PL" sz="1300" b="1" dirty="0" smtClean="0"/>
              <a:t>– 2025) 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Dzienny Dom Seniora+ w Grzegorzowicach Wielkich – </a:t>
            </a:r>
            <a:r>
              <a:rPr lang="pl-PL" sz="1300" b="1" dirty="0" smtClean="0">
                <a:solidFill>
                  <a:srgbClr val="FF0000"/>
                </a:solidFill>
              </a:rPr>
              <a:t>682 254 zł </a:t>
            </a:r>
            <a:r>
              <a:rPr lang="pl-PL" sz="1300" b="1" dirty="0" smtClean="0"/>
              <a:t>(594 </a:t>
            </a:r>
            <a:r>
              <a:rPr lang="pl-PL" sz="1300" b="1" dirty="0" smtClean="0"/>
              <a:t>000 </a:t>
            </a:r>
            <a:r>
              <a:rPr lang="pl-PL" sz="1300" b="1" dirty="0" smtClean="0"/>
              <a:t>zł-2025)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Dotacje </a:t>
            </a:r>
            <a:r>
              <a:rPr lang="pl-PL" sz="1300" dirty="0" smtClean="0"/>
              <a:t>dla Klubów Seniora – </a:t>
            </a:r>
            <a:r>
              <a:rPr lang="pl-PL" sz="1300" b="1" dirty="0" smtClean="0"/>
              <a:t>80 000 zł</a:t>
            </a:r>
            <a:endParaRPr lang="pl-PL" sz="1300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Wydatki związane z zagospodarowaniem odpadów komunalnych – </a:t>
            </a:r>
            <a:r>
              <a:rPr lang="pl-PL" sz="1300" b="1" dirty="0" smtClean="0">
                <a:solidFill>
                  <a:srgbClr val="FF0000"/>
                </a:solidFill>
              </a:rPr>
              <a:t>3 275 833 zł </a:t>
            </a:r>
            <a:r>
              <a:rPr lang="pl-PL" sz="1300" b="1" dirty="0" smtClean="0"/>
              <a:t>(2</a:t>
            </a:r>
            <a:r>
              <a:rPr lang="pl-PL" sz="1300" b="1" dirty="0" smtClean="0"/>
              <a:t> </a:t>
            </a:r>
            <a:r>
              <a:rPr lang="pl-PL" sz="1300" b="1" dirty="0" smtClean="0"/>
              <a:t>915 370 zł </a:t>
            </a:r>
            <a:r>
              <a:rPr lang="pl-PL" sz="1300" b="1" dirty="0" smtClean="0"/>
              <a:t>– 2025)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r>
              <a:rPr lang="pl-PL" sz="1300" dirty="0" smtClean="0"/>
              <a:t>Dotacja dla Gminnego Centrum Kultury i Bibliotek – </a:t>
            </a:r>
            <a:r>
              <a:rPr lang="pl-PL" sz="1300" b="1" dirty="0" smtClean="0">
                <a:solidFill>
                  <a:srgbClr val="FF0000"/>
                </a:solidFill>
              </a:rPr>
              <a:t>1 200 </a:t>
            </a:r>
            <a:r>
              <a:rPr lang="pl-PL" sz="1300" b="1" dirty="0" smtClean="0">
                <a:solidFill>
                  <a:srgbClr val="FF0000"/>
                </a:solidFill>
              </a:rPr>
              <a:t>000 zł </a:t>
            </a:r>
            <a:r>
              <a:rPr lang="pl-PL" sz="1300" b="1" dirty="0" smtClean="0"/>
              <a:t>(900 000 zł – 2025) </a:t>
            </a:r>
            <a:endParaRPr lang="pl-PL" sz="1300" b="1" dirty="0" smtClean="0"/>
          </a:p>
          <a:p>
            <a:pPr marL="285750" indent="-285750">
              <a:buFontTx/>
              <a:buChar char="-"/>
            </a:pPr>
            <a:endParaRPr lang="pl-PL" sz="1300" b="1" dirty="0" smtClean="0"/>
          </a:p>
          <a:p>
            <a:pPr marL="285750" indent="-285750">
              <a:buFontTx/>
              <a:buChar char="-"/>
            </a:pPr>
            <a:endParaRPr lang="pl-PL" sz="1500" b="1" dirty="0" smtClean="0"/>
          </a:p>
          <a:p>
            <a:endParaRPr lang="pl-PL" dirty="0" smtClean="0"/>
          </a:p>
          <a:p>
            <a:endParaRPr lang="pl-PL" sz="1700" dirty="0" smtClean="0"/>
          </a:p>
          <a:p>
            <a:endParaRPr lang="pl-PL" sz="17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0868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933</Words>
  <Application>Microsoft Office PowerPoint</Application>
  <PresentationFormat>Pokaz na ekranie (4:3)</PresentationFormat>
  <Paragraphs>110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 Lisowski</dc:creator>
  <cp:lastModifiedBy>Robert Lisowski</cp:lastModifiedBy>
  <cp:revision>87</cp:revision>
  <dcterms:created xsi:type="dcterms:W3CDTF">2017-12-23T17:50:07Z</dcterms:created>
  <dcterms:modified xsi:type="dcterms:W3CDTF">2025-12-17T21:17:50Z</dcterms:modified>
</cp:coreProperties>
</file>