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9" r:id="rId2"/>
    <p:sldId id="260" r:id="rId3"/>
    <p:sldId id="261" r:id="rId4"/>
    <p:sldId id="262" r:id="rId5"/>
    <p:sldId id="263" r:id="rId6"/>
    <p:sldId id="265" r:id="rId7"/>
    <p:sldId id="266" r:id="rId8"/>
    <p:sldId id="275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Styl jasny 2 — Ak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Styl jasny 2 — Ak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E9639D4-E3E2-4D34-9284-5A2195B3D0D7}" styleName="Styl jasny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796" autoAdjust="0"/>
  </p:normalViewPr>
  <p:slideViewPr>
    <p:cSldViewPr>
      <p:cViewPr varScale="1">
        <p:scale>
          <a:sx n="97" d="100"/>
          <a:sy n="97" d="100"/>
        </p:scale>
        <p:origin x="36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FC1AE4-B113-4DA9-9B4E-DB2705A6FA07}" type="datetimeFigureOut">
              <a:rPr lang="pl-PL" smtClean="0"/>
              <a:pPr/>
              <a:t>22.06.2025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3BBD1-355D-4ECF-9240-20A662EB5C2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3319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3BBD1-355D-4ECF-9240-20A662EB5C24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10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3BBD1-355D-4ECF-9240-20A662EB5C24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1532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3BBD1-355D-4ECF-9240-20A662EB5C24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8974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3BBD1-355D-4ECF-9240-20A662EB5C24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0405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EF9B-84C2-4CDD-AEB1-3E24B70B1D7A}" type="datetimeFigureOut">
              <a:rPr lang="pl-PL" smtClean="0"/>
              <a:pPr/>
              <a:t>22.06.2025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C8B9-347D-4674-B3DF-BBB3E458997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EF9B-84C2-4CDD-AEB1-3E24B70B1D7A}" type="datetimeFigureOut">
              <a:rPr lang="pl-PL" smtClean="0"/>
              <a:pPr/>
              <a:t>22.06.2025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C8B9-347D-4674-B3DF-BBB3E458997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EF9B-84C2-4CDD-AEB1-3E24B70B1D7A}" type="datetimeFigureOut">
              <a:rPr lang="pl-PL" smtClean="0"/>
              <a:pPr/>
              <a:t>22.06.2025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C8B9-347D-4674-B3DF-BBB3E458997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EF9B-84C2-4CDD-AEB1-3E24B70B1D7A}" type="datetimeFigureOut">
              <a:rPr lang="pl-PL" smtClean="0"/>
              <a:pPr/>
              <a:t>22.06.2025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C8B9-347D-4674-B3DF-BBB3E458997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EF9B-84C2-4CDD-AEB1-3E24B70B1D7A}" type="datetimeFigureOut">
              <a:rPr lang="pl-PL" smtClean="0"/>
              <a:pPr/>
              <a:t>22.06.2025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C8B9-347D-4674-B3DF-BBB3E458997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EF9B-84C2-4CDD-AEB1-3E24B70B1D7A}" type="datetimeFigureOut">
              <a:rPr lang="pl-PL" smtClean="0"/>
              <a:pPr/>
              <a:t>22.06.2025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C8B9-347D-4674-B3DF-BBB3E458997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EF9B-84C2-4CDD-AEB1-3E24B70B1D7A}" type="datetimeFigureOut">
              <a:rPr lang="pl-PL" smtClean="0"/>
              <a:pPr/>
              <a:t>22.06.2025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C8B9-347D-4674-B3DF-BBB3E458997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EF9B-84C2-4CDD-AEB1-3E24B70B1D7A}" type="datetimeFigureOut">
              <a:rPr lang="pl-PL" smtClean="0"/>
              <a:pPr/>
              <a:t>22.06.2025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C8B9-347D-4674-B3DF-BBB3E458997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EF9B-84C2-4CDD-AEB1-3E24B70B1D7A}" type="datetimeFigureOut">
              <a:rPr lang="pl-PL" smtClean="0"/>
              <a:pPr/>
              <a:t>22.06.2025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C8B9-347D-4674-B3DF-BBB3E458997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EF9B-84C2-4CDD-AEB1-3E24B70B1D7A}" type="datetimeFigureOut">
              <a:rPr lang="pl-PL" smtClean="0"/>
              <a:pPr/>
              <a:t>22.06.2025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C8B9-347D-4674-B3DF-BBB3E458997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EF9B-84C2-4CDD-AEB1-3E24B70B1D7A}" type="datetimeFigureOut">
              <a:rPr lang="pl-PL" smtClean="0"/>
              <a:pPr/>
              <a:t>22.06.2025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F7DC8B9-347D-4674-B3DF-BBB3E458997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82EF9B-84C2-4CDD-AEB1-3E24B70B1D7A}" type="datetimeFigureOut">
              <a:rPr lang="pl-PL" smtClean="0"/>
              <a:pPr/>
              <a:t>22.06.2025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F7DC8B9-347D-4674-B3DF-BBB3E4589974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Obraz 6" descr="200px-POL_gmina_Iwanowice_COA.svg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5" y="1268760"/>
            <a:ext cx="1895049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5"/>
          <p:cNvSpPr>
            <a:spLocks noGrp="1"/>
          </p:cNvSpPr>
          <p:nvPr>
            <p:ph type="title"/>
          </p:nvPr>
        </p:nvSpPr>
        <p:spPr>
          <a:xfrm>
            <a:off x="611560" y="3717032"/>
            <a:ext cx="8229600" cy="2304256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/>
              <a:t>Sprawozdanie z realizacji budżetu za </a:t>
            </a:r>
            <a:r>
              <a:rPr lang="pl-PL" sz="4000" b="1" dirty="0" smtClean="0"/>
              <a:t>2024 </a:t>
            </a:r>
            <a:r>
              <a:rPr lang="pl-PL" sz="4000" b="1" dirty="0"/>
              <a:t>rok </a:t>
            </a:r>
            <a:br>
              <a:rPr lang="pl-PL" sz="4000" b="1" dirty="0"/>
            </a:br>
            <a:endParaRPr lang="pl-PL" sz="27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Dochody </a:t>
            </a:r>
            <a:r>
              <a:rPr lang="pl-PL" dirty="0" smtClean="0"/>
              <a:t>w </a:t>
            </a:r>
            <a:r>
              <a:rPr lang="pl-PL" dirty="0" smtClean="0"/>
              <a:t>2024 </a:t>
            </a:r>
            <a:r>
              <a:rPr lang="pl-PL" dirty="0"/>
              <a:t>r.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6720" y="1988840"/>
            <a:ext cx="8229600" cy="43891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Budżet gminy </a:t>
            </a:r>
            <a:r>
              <a:rPr lang="pl-PL" dirty="0"/>
              <a:t>został wykonany w zakresie dochodów </a:t>
            </a:r>
            <a:r>
              <a:rPr lang="pl-PL" dirty="0" smtClean="0"/>
              <a:t>na poziomie:  </a:t>
            </a:r>
            <a:r>
              <a:rPr lang="pl-PL" b="1" dirty="0" smtClean="0">
                <a:solidFill>
                  <a:srgbClr val="FF0000"/>
                </a:solidFill>
              </a:rPr>
              <a:t>70 767 427,59 zł </a:t>
            </a:r>
            <a:r>
              <a:rPr lang="pl-PL" dirty="0" smtClean="0"/>
              <a:t>w stosunku do planu </a:t>
            </a:r>
            <a:r>
              <a:rPr lang="pl-PL" b="1" dirty="0" smtClean="0"/>
              <a:t>73 380 563,92  </a:t>
            </a:r>
            <a:r>
              <a:rPr lang="pl-PL" b="1" dirty="0" smtClean="0"/>
              <a:t>zł  tj. wykonanie na poziomie </a:t>
            </a:r>
            <a:r>
              <a:rPr lang="pl-PL" b="1" dirty="0" smtClean="0"/>
              <a:t>96,44 %</a:t>
            </a:r>
            <a:endParaRPr lang="pl-PL" b="1" dirty="0" smtClean="0"/>
          </a:p>
          <a:p>
            <a:pPr>
              <a:buNone/>
            </a:pPr>
            <a:r>
              <a:rPr lang="pl-PL" dirty="0" smtClean="0"/>
              <a:t>w tym dochody majątkowe to: </a:t>
            </a:r>
            <a:r>
              <a:rPr lang="pl-PL" dirty="0" smtClean="0"/>
              <a:t>7 123 407,23 zł </a:t>
            </a:r>
            <a:r>
              <a:rPr lang="pl-PL" dirty="0" smtClean="0"/>
              <a:t>w stosunku do planu </a:t>
            </a:r>
            <a:r>
              <a:rPr lang="pl-PL" dirty="0" smtClean="0"/>
              <a:t>– 8 520 174,22 zł </a:t>
            </a:r>
            <a:r>
              <a:rPr lang="pl-PL" dirty="0" smtClean="0"/>
              <a:t>tj. wykonanie na poziomie </a:t>
            </a:r>
            <a:r>
              <a:rPr lang="pl-PL" dirty="0" smtClean="0"/>
              <a:t>83,61 %. </a:t>
            </a:r>
            <a:endParaRPr lang="pl-PL" dirty="0" smtClean="0"/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 smtClean="0"/>
              <a:t>W uchwale budżetowej na rok </a:t>
            </a:r>
            <a:r>
              <a:rPr lang="pl-PL" dirty="0" smtClean="0"/>
              <a:t>2024, </a:t>
            </a:r>
            <a:r>
              <a:rPr lang="pl-PL" dirty="0" smtClean="0"/>
              <a:t>która została przyjęta na sesji Rady Gminy w dniu </a:t>
            </a:r>
            <a:r>
              <a:rPr lang="pl-PL" dirty="0" smtClean="0"/>
              <a:t>22 </a:t>
            </a:r>
            <a:r>
              <a:rPr lang="pl-PL" dirty="0" smtClean="0"/>
              <a:t>grudnia </a:t>
            </a:r>
            <a:r>
              <a:rPr lang="pl-PL" dirty="0" smtClean="0"/>
              <a:t>2023 </a:t>
            </a:r>
            <a:r>
              <a:rPr lang="pl-PL" dirty="0" smtClean="0"/>
              <a:t>r. dochody budżetu były planowane na kwotę:</a:t>
            </a:r>
          </a:p>
          <a:p>
            <a:pPr>
              <a:buNone/>
            </a:pPr>
            <a:r>
              <a:rPr lang="pl-PL" dirty="0" smtClean="0"/>
              <a:t> 65 387 879,89 zł</a:t>
            </a:r>
            <a:endParaRPr lang="pl-PL" dirty="0" smtClean="0"/>
          </a:p>
          <a:p>
            <a:pPr>
              <a:buNone/>
            </a:pPr>
            <a:r>
              <a:rPr lang="pl-PL" dirty="0" smtClean="0"/>
              <a:t>W tym dochody majątkowe na kwotę 10 </a:t>
            </a:r>
            <a:r>
              <a:rPr lang="pl-PL" dirty="0" smtClean="0"/>
              <a:t>376 510,89 zł</a:t>
            </a:r>
            <a:r>
              <a:rPr lang="pl-PL" dirty="0" smtClean="0"/>
              <a:t>. </a:t>
            </a:r>
          </a:p>
          <a:p>
            <a:pPr>
              <a:buNone/>
            </a:pPr>
            <a:endParaRPr lang="pl-PL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Dochody w </a:t>
            </a:r>
            <a:r>
              <a:rPr lang="pl-PL" dirty="0" smtClean="0"/>
              <a:t>2024 </a:t>
            </a:r>
            <a:r>
              <a:rPr lang="pl-PL" dirty="0"/>
              <a:t>r.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Dochody własne  - </a:t>
            </a:r>
            <a:r>
              <a:rPr lang="pl-PL" dirty="0" smtClean="0"/>
              <a:t> </a:t>
            </a:r>
            <a:r>
              <a:rPr lang="pl-PL" b="1" dirty="0" smtClean="0">
                <a:solidFill>
                  <a:srgbClr val="FF0000"/>
                </a:solidFill>
              </a:rPr>
              <a:t>11 </a:t>
            </a:r>
            <a:r>
              <a:rPr lang="pl-PL" b="1" dirty="0" smtClean="0">
                <a:solidFill>
                  <a:srgbClr val="FF0000"/>
                </a:solidFill>
              </a:rPr>
              <a:t>808 772, 51 zł </a:t>
            </a:r>
            <a:r>
              <a:rPr lang="pl-PL" dirty="0" smtClean="0"/>
              <a:t>(wykonanie w stosunku do planu </a:t>
            </a:r>
            <a:r>
              <a:rPr lang="pl-PL" dirty="0" smtClean="0"/>
              <a:t>14 045 917,80 zł </a:t>
            </a:r>
            <a:r>
              <a:rPr lang="pl-PL" dirty="0" smtClean="0"/>
              <a:t>tj. </a:t>
            </a:r>
            <a:r>
              <a:rPr lang="pl-PL" dirty="0" smtClean="0"/>
              <a:t>84,07 %)  </a:t>
            </a:r>
            <a:r>
              <a:rPr lang="pl-PL" dirty="0" smtClean="0"/>
              <a:t>dla porównania:  </a:t>
            </a:r>
            <a:r>
              <a:rPr lang="pl-PL" b="1" dirty="0" smtClean="0"/>
              <a:t> </a:t>
            </a:r>
            <a:r>
              <a:rPr lang="pl-PL" b="1" dirty="0" smtClean="0"/>
              <a:t>11 759 338,78 zł </a:t>
            </a:r>
            <a:r>
              <a:rPr lang="pl-PL" b="1" dirty="0" smtClean="0"/>
              <a:t>– wykonanie za </a:t>
            </a:r>
            <a:r>
              <a:rPr lang="pl-PL" b="1" dirty="0" smtClean="0"/>
              <a:t>2023 </a:t>
            </a:r>
            <a:r>
              <a:rPr lang="pl-PL" b="1" dirty="0" smtClean="0"/>
              <a:t>r.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dirty="0" smtClean="0"/>
              <a:t>Środki </a:t>
            </a:r>
            <a:r>
              <a:rPr lang="pl-PL" dirty="0"/>
              <a:t>z budżetu państwa –  </a:t>
            </a:r>
            <a:r>
              <a:rPr lang="pl-PL" b="1" dirty="0" smtClean="0">
                <a:solidFill>
                  <a:srgbClr val="FF0000"/>
                </a:solidFill>
              </a:rPr>
              <a:t>56 295 387, 79 zł </a:t>
            </a:r>
            <a:r>
              <a:rPr lang="pl-PL" dirty="0" smtClean="0"/>
              <a:t>(wykonanie w stosunku do planu </a:t>
            </a:r>
            <a:r>
              <a:rPr lang="pl-PL" dirty="0" smtClean="0"/>
              <a:t>56 498 112, 53 zł </a:t>
            </a:r>
            <a:r>
              <a:rPr lang="pl-PL" dirty="0" smtClean="0"/>
              <a:t>tj. </a:t>
            </a:r>
            <a:r>
              <a:rPr lang="pl-PL" dirty="0" smtClean="0"/>
              <a:t>99,64%) – </a:t>
            </a:r>
            <a:r>
              <a:rPr lang="pl-PL" b="1" dirty="0" smtClean="0"/>
              <a:t>50 730 950, 33 zł </a:t>
            </a:r>
            <a:r>
              <a:rPr lang="pl-PL" b="1" dirty="0" smtClean="0"/>
              <a:t>– </a:t>
            </a:r>
            <a:r>
              <a:rPr lang="pl-PL" dirty="0" smtClean="0"/>
              <a:t>wykonanie za </a:t>
            </a:r>
            <a:r>
              <a:rPr lang="pl-PL" dirty="0" smtClean="0"/>
              <a:t>2023 </a:t>
            </a:r>
            <a:r>
              <a:rPr lang="pl-PL" dirty="0" smtClean="0"/>
              <a:t>r. </a:t>
            </a:r>
            <a:endParaRPr lang="pl-PL" dirty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Środki z budżetu Unii Europejskiej – </a:t>
            </a:r>
            <a:r>
              <a:rPr lang="pl-PL" b="1" dirty="0" smtClean="0">
                <a:solidFill>
                  <a:srgbClr val="FF0000"/>
                </a:solidFill>
              </a:rPr>
              <a:t>1 609 114.08 zł </a:t>
            </a:r>
            <a:r>
              <a:rPr lang="pl-PL" dirty="0" smtClean="0"/>
              <a:t>(wykonanie w stosunku do planu </a:t>
            </a:r>
            <a:r>
              <a:rPr lang="pl-PL" dirty="0" smtClean="0"/>
              <a:t>2 836 533, 59 zł</a:t>
            </a:r>
            <a:r>
              <a:rPr lang="pl-PL" dirty="0" smtClean="0"/>
              <a:t>) </a:t>
            </a:r>
            <a:r>
              <a:rPr lang="pl-PL" dirty="0" smtClean="0"/>
              <a:t>93,89 </a:t>
            </a:r>
            <a:r>
              <a:rPr lang="pl-PL" dirty="0" smtClean="0"/>
              <a:t>%. 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Przychody w </a:t>
            </a:r>
            <a:r>
              <a:rPr lang="pl-PL" dirty="0" smtClean="0"/>
              <a:t>2024 </a:t>
            </a:r>
            <a:r>
              <a:rPr lang="pl-PL" dirty="0"/>
              <a:t>r.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Na dzień 31 grudnia </a:t>
            </a:r>
            <a:r>
              <a:rPr lang="pl-PL" dirty="0" smtClean="0"/>
              <a:t>2024 </a:t>
            </a:r>
            <a:r>
              <a:rPr lang="pl-PL" dirty="0"/>
              <a:t>roku planowana kwota przychodów wynosiła </a:t>
            </a:r>
            <a:r>
              <a:rPr lang="pl-PL" b="1" dirty="0" smtClean="0"/>
              <a:t>2 041 585,22 zł</a:t>
            </a:r>
            <a:r>
              <a:rPr lang="pl-PL" dirty="0"/>
              <a:t>, a </a:t>
            </a:r>
            <a:r>
              <a:rPr lang="pl-PL" dirty="0" smtClean="0"/>
              <a:t>jej wykonanie wyniosło </a:t>
            </a:r>
            <a:r>
              <a:rPr lang="pl-PL" dirty="0" smtClean="0"/>
              <a:t>117,42 % </a:t>
            </a:r>
            <a:r>
              <a:rPr lang="pl-PL" dirty="0" smtClean="0"/>
              <a:t>w stosunku do planu. </a:t>
            </a:r>
            <a:r>
              <a:rPr lang="pl-PL" dirty="0"/>
              <a:t>Na zrealizowaną kwotę przychodów składały się następujące pozycje</a:t>
            </a:r>
            <a:r>
              <a:rPr lang="pl-PL" dirty="0" smtClean="0"/>
              <a:t>:</a:t>
            </a:r>
          </a:p>
          <a:p>
            <a:r>
              <a:rPr lang="pl-PL" dirty="0" smtClean="0"/>
              <a:t>pożyczka z MARR w kwocie </a:t>
            </a:r>
            <a:r>
              <a:rPr lang="pl-PL" dirty="0" smtClean="0"/>
              <a:t>693 500,30 zł  </a:t>
            </a:r>
            <a:r>
              <a:rPr lang="pl-PL" dirty="0" smtClean="0"/>
              <a:t>- na budowę budynku w Poskwitowie </a:t>
            </a:r>
            <a:r>
              <a:rPr lang="pl-PL" dirty="0" smtClean="0"/>
              <a:t>Nowym (niewykorzystana w 2023 r.) 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n</a:t>
            </a:r>
            <a:r>
              <a:rPr lang="pl-PL" dirty="0" smtClean="0"/>
              <a:t>iewykorzystane środki pieniężne w roku </a:t>
            </a:r>
            <a:r>
              <a:rPr lang="pl-PL" dirty="0" smtClean="0"/>
              <a:t>2023 </a:t>
            </a:r>
            <a:r>
              <a:rPr lang="pl-PL" dirty="0" smtClean="0"/>
              <a:t>– </a:t>
            </a:r>
          </a:p>
          <a:p>
            <a:pPr marL="0" indent="0">
              <a:buNone/>
            </a:pPr>
            <a:r>
              <a:rPr lang="pl-PL" b="1" dirty="0" smtClean="0"/>
              <a:t>213 272.09 zł </a:t>
            </a:r>
            <a:endParaRPr lang="pl-PL" b="1" dirty="0" smtClean="0"/>
          </a:p>
          <a:p>
            <a:pPr marL="0" indent="0">
              <a:buNone/>
            </a:pPr>
            <a:endParaRPr lang="pl-PL" b="1" dirty="0"/>
          </a:p>
          <a:p>
            <a:pPr lvl="0"/>
            <a:r>
              <a:rPr lang="pl-PL" dirty="0" smtClean="0"/>
              <a:t>wpływ </a:t>
            </a:r>
            <a:r>
              <a:rPr lang="pl-PL" dirty="0"/>
              <a:t>wolnych środków jako nadwyżki środków pieniężnych na rachunku bieżącym budżetu </a:t>
            </a:r>
            <a:r>
              <a:rPr lang="pl-PL" dirty="0" err="1" smtClean="0"/>
              <a:t>jst</a:t>
            </a:r>
            <a:r>
              <a:rPr lang="pl-PL" dirty="0" smtClean="0"/>
              <a:t>  - </a:t>
            </a:r>
          </a:p>
          <a:p>
            <a:pPr marL="0" lvl="0" indent="0">
              <a:buNone/>
            </a:pPr>
            <a:r>
              <a:rPr lang="pl-PL" b="1" dirty="0" smtClean="0"/>
              <a:t>1 490 413, 01 zł</a:t>
            </a:r>
            <a:r>
              <a:rPr lang="pl-PL" b="1" dirty="0" smtClean="0"/>
              <a:t>. </a:t>
            </a:r>
            <a:endParaRPr lang="pl-PL" b="1" dirty="0"/>
          </a:p>
          <a:p>
            <a:pPr>
              <a:buNone/>
            </a:pPr>
            <a:r>
              <a:rPr lang="pl-PL" dirty="0"/>
              <a:t>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Wydatki w </a:t>
            </a:r>
            <a:r>
              <a:rPr lang="pl-PL" dirty="0" smtClean="0"/>
              <a:t>2024 </a:t>
            </a:r>
            <a:r>
              <a:rPr lang="pl-PL" dirty="0"/>
              <a:t>r.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l-PL" dirty="0"/>
              <a:t>Wydatki ogółem – </a:t>
            </a:r>
            <a:r>
              <a:rPr lang="pl-PL" dirty="0" smtClean="0"/>
              <a:t> </a:t>
            </a:r>
            <a:r>
              <a:rPr lang="pl-PL" b="1" dirty="0" smtClean="0"/>
              <a:t>64 909 441, 68 zł  (wykonanie  88,92 %) </a:t>
            </a:r>
            <a:r>
              <a:rPr lang="pl-PL" dirty="0" smtClean="0"/>
              <a:t>Rok 2023 - </a:t>
            </a:r>
            <a:r>
              <a:rPr lang="pl-PL" dirty="0" smtClean="0">
                <a:solidFill>
                  <a:srgbClr val="FF0000"/>
                </a:solidFill>
              </a:rPr>
              <a:t>65 </a:t>
            </a:r>
            <a:r>
              <a:rPr lang="pl-PL" dirty="0" smtClean="0">
                <a:solidFill>
                  <a:srgbClr val="FF0000"/>
                </a:solidFill>
              </a:rPr>
              <a:t>980 984,92 zł </a:t>
            </a:r>
            <a:r>
              <a:rPr lang="pl-PL" dirty="0" smtClean="0"/>
              <a:t>(94,48 % wykonanie) </a:t>
            </a:r>
            <a:endParaRPr lang="pl-PL" dirty="0"/>
          </a:p>
          <a:p>
            <a:pPr marL="0" lvl="0" indent="0">
              <a:buNone/>
            </a:pPr>
            <a:r>
              <a:rPr lang="pl-PL" dirty="0"/>
              <a:t>w tym</a:t>
            </a:r>
            <a:r>
              <a:rPr lang="pl-PL" dirty="0" smtClean="0"/>
              <a:t>:</a:t>
            </a:r>
            <a:endParaRPr lang="pl-PL" dirty="0"/>
          </a:p>
          <a:p>
            <a:pPr lvl="0"/>
            <a:r>
              <a:rPr lang="pl-PL" dirty="0"/>
              <a:t>Wydatki bieżące – </a:t>
            </a:r>
            <a:r>
              <a:rPr lang="pl-PL" dirty="0" smtClean="0"/>
              <a:t> </a:t>
            </a:r>
            <a:r>
              <a:rPr lang="pl-PL" b="1" dirty="0" smtClean="0"/>
              <a:t>57 866 677,39 zł</a:t>
            </a:r>
            <a:r>
              <a:rPr lang="pl-PL" dirty="0" smtClean="0"/>
              <a:t>  (wykonanie na poziomie 93,85%) Rok 2023 - </a:t>
            </a:r>
            <a:r>
              <a:rPr lang="pl-PL" dirty="0" smtClean="0">
                <a:solidFill>
                  <a:srgbClr val="FF0000"/>
                </a:solidFill>
              </a:rPr>
              <a:t>45 </a:t>
            </a:r>
            <a:r>
              <a:rPr lang="pl-PL" dirty="0" smtClean="0">
                <a:solidFill>
                  <a:srgbClr val="FF0000"/>
                </a:solidFill>
              </a:rPr>
              <a:t>389 314,35 zł </a:t>
            </a:r>
            <a:r>
              <a:rPr lang="pl-PL" dirty="0" smtClean="0"/>
              <a:t>(wykonanie na poziomie 94,35</a:t>
            </a:r>
            <a:r>
              <a:rPr lang="pl-PL" dirty="0" smtClean="0"/>
              <a:t>%)</a:t>
            </a:r>
            <a:endParaRPr lang="pl-PL" dirty="0"/>
          </a:p>
          <a:p>
            <a:pPr lvl="0"/>
            <a:r>
              <a:rPr lang="pl-PL" dirty="0"/>
              <a:t>Wydatki majątkowe </a:t>
            </a:r>
            <a:r>
              <a:rPr lang="pl-PL" dirty="0" smtClean="0"/>
              <a:t>– </a:t>
            </a:r>
            <a:r>
              <a:rPr lang="pl-PL" b="1" dirty="0" smtClean="0"/>
              <a:t>7 042 784,29 zł </a:t>
            </a:r>
            <a:r>
              <a:rPr lang="pl-PL" dirty="0" smtClean="0"/>
              <a:t>(wykonanie na poziomie 61,65%) Rok - 2023 </a:t>
            </a:r>
            <a:r>
              <a:rPr lang="pl-PL" dirty="0" smtClean="0">
                <a:solidFill>
                  <a:srgbClr val="FF0000"/>
                </a:solidFill>
              </a:rPr>
              <a:t>20 </a:t>
            </a:r>
            <a:r>
              <a:rPr lang="pl-PL" dirty="0" smtClean="0">
                <a:solidFill>
                  <a:srgbClr val="FF0000"/>
                </a:solidFill>
              </a:rPr>
              <a:t>591 670,57 zł </a:t>
            </a:r>
            <a:r>
              <a:rPr lang="pl-PL" dirty="0" smtClean="0"/>
              <a:t>(wykonanie na poziomie 94,76</a:t>
            </a:r>
            <a:r>
              <a:rPr lang="pl-PL" dirty="0" smtClean="0"/>
              <a:t>%)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pl-PL" dirty="0"/>
              <a:t>Wydatki w </a:t>
            </a:r>
            <a:r>
              <a:rPr lang="pl-PL" dirty="0" smtClean="0"/>
              <a:t>2024 </a:t>
            </a:r>
            <a:r>
              <a:rPr lang="pl-PL" dirty="0"/>
              <a:t>r.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Autofit/>
          </a:bodyPr>
          <a:lstStyle/>
          <a:p>
            <a:r>
              <a:rPr lang="pl-PL" sz="1450" dirty="0"/>
              <a:t>Infrastruktura wodociągowa –  </a:t>
            </a:r>
            <a:r>
              <a:rPr lang="pl-PL" sz="1450" dirty="0" smtClean="0"/>
              <a:t>493 913,94 zł </a:t>
            </a:r>
            <a:r>
              <a:rPr lang="pl-PL" sz="1450" dirty="0" smtClean="0">
                <a:solidFill>
                  <a:srgbClr val="FF0000"/>
                </a:solidFill>
              </a:rPr>
              <a:t>(430 </a:t>
            </a:r>
            <a:r>
              <a:rPr lang="pl-PL" sz="1450" dirty="0" smtClean="0">
                <a:solidFill>
                  <a:srgbClr val="FF0000"/>
                </a:solidFill>
              </a:rPr>
              <a:t>077,60 zł </a:t>
            </a:r>
            <a:r>
              <a:rPr lang="pl-PL" sz="1450" dirty="0" smtClean="0">
                <a:solidFill>
                  <a:srgbClr val="FF0000"/>
                </a:solidFill>
              </a:rPr>
              <a:t>– 2023, 496 </a:t>
            </a:r>
            <a:r>
              <a:rPr lang="pl-PL" sz="1450" dirty="0" smtClean="0">
                <a:solidFill>
                  <a:srgbClr val="FF0000"/>
                </a:solidFill>
              </a:rPr>
              <a:t>130,66 zł – 2022, 630 036,68 zł – 2021, 767 247,57 zł – 2020)</a:t>
            </a:r>
            <a:endParaRPr lang="pl-PL" sz="1450" dirty="0">
              <a:solidFill>
                <a:srgbClr val="FF0000"/>
              </a:solidFill>
            </a:endParaRPr>
          </a:p>
          <a:p>
            <a:r>
              <a:rPr lang="pl-PL" sz="1450" dirty="0"/>
              <a:t>Infrastruktura drogowa </a:t>
            </a:r>
            <a:r>
              <a:rPr lang="pl-PL" sz="1450" dirty="0" smtClean="0"/>
              <a:t>– </a:t>
            </a:r>
            <a:r>
              <a:rPr lang="pl-PL" sz="1450" dirty="0" smtClean="0"/>
              <a:t>6 012 671,70 zł </a:t>
            </a:r>
            <a:r>
              <a:rPr lang="pl-PL" sz="1450" dirty="0" smtClean="0">
                <a:solidFill>
                  <a:srgbClr val="FF0000"/>
                </a:solidFill>
              </a:rPr>
              <a:t>(8</a:t>
            </a:r>
            <a:r>
              <a:rPr lang="pl-PL" sz="1450" dirty="0">
                <a:solidFill>
                  <a:srgbClr val="FF0000"/>
                </a:solidFill>
              </a:rPr>
              <a:t> 059 </a:t>
            </a:r>
            <a:r>
              <a:rPr lang="pl-PL" sz="1450" dirty="0" smtClean="0">
                <a:solidFill>
                  <a:srgbClr val="FF0000"/>
                </a:solidFill>
              </a:rPr>
              <a:t>991,53 zł w tym lokalny transport 2 023 445,43 zł </a:t>
            </a:r>
            <a:r>
              <a:rPr lang="pl-PL" sz="1450" dirty="0" smtClean="0">
                <a:solidFill>
                  <a:srgbClr val="FF0000"/>
                </a:solidFill>
              </a:rPr>
              <a:t>– 2023, 3 </a:t>
            </a:r>
            <a:r>
              <a:rPr lang="pl-PL" sz="1450" dirty="0" smtClean="0">
                <a:solidFill>
                  <a:srgbClr val="FF0000"/>
                </a:solidFill>
              </a:rPr>
              <a:t>658 765,79 zł w tym lokalny transport – 1 160 877,20 zł – </a:t>
            </a:r>
            <a:r>
              <a:rPr lang="pl-PL" sz="1450" dirty="0" smtClean="0">
                <a:solidFill>
                  <a:srgbClr val="FF0000"/>
                </a:solidFill>
              </a:rPr>
              <a:t>2022</a:t>
            </a:r>
            <a:r>
              <a:rPr lang="pl-PL" sz="1450" dirty="0">
                <a:solidFill>
                  <a:srgbClr val="FF0000"/>
                </a:solidFill>
              </a:rPr>
              <a:t>)</a:t>
            </a:r>
            <a:endParaRPr lang="pl-PL" sz="1450" dirty="0">
              <a:solidFill>
                <a:srgbClr val="FF0000"/>
              </a:solidFill>
            </a:endParaRPr>
          </a:p>
          <a:p>
            <a:r>
              <a:rPr lang="pl-PL" sz="1450" dirty="0"/>
              <a:t>Turystyka </a:t>
            </a:r>
            <a:r>
              <a:rPr lang="pl-PL" sz="1450" dirty="0" smtClean="0"/>
              <a:t>– </a:t>
            </a:r>
            <a:r>
              <a:rPr lang="pl-PL" sz="1450" dirty="0" smtClean="0"/>
              <a:t>336 831,55 zł </a:t>
            </a:r>
            <a:r>
              <a:rPr lang="pl-PL" sz="1450" dirty="0" smtClean="0">
                <a:solidFill>
                  <a:srgbClr val="FF0000"/>
                </a:solidFill>
              </a:rPr>
              <a:t>(654 </a:t>
            </a:r>
            <a:r>
              <a:rPr lang="pl-PL" sz="1450" dirty="0" smtClean="0">
                <a:solidFill>
                  <a:srgbClr val="FF0000"/>
                </a:solidFill>
              </a:rPr>
              <a:t>470,54 zł </a:t>
            </a:r>
            <a:r>
              <a:rPr lang="pl-PL" sz="1450" dirty="0" smtClean="0">
                <a:solidFill>
                  <a:srgbClr val="FF0000"/>
                </a:solidFill>
              </a:rPr>
              <a:t>-2023, 271 </a:t>
            </a:r>
            <a:r>
              <a:rPr lang="pl-PL" sz="1450" dirty="0" smtClean="0">
                <a:solidFill>
                  <a:srgbClr val="FF0000"/>
                </a:solidFill>
              </a:rPr>
              <a:t>986,72 zł , 2 988 846,70 zł – 2021, 3 450 072,35 zł -2020, 5 876 133,14 zł </a:t>
            </a:r>
            <a:r>
              <a:rPr lang="pl-PL" sz="1450" dirty="0">
                <a:solidFill>
                  <a:srgbClr val="FF0000"/>
                </a:solidFill>
              </a:rPr>
              <a:t>– </a:t>
            </a:r>
            <a:r>
              <a:rPr lang="pl-PL" sz="1450" dirty="0" smtClean="0">
                <a:solidFill>
                  <a:srgbClr val="FF0000"/>
                </a:solidFill>
              </a:rPr>
              <a:t>2019) </a:t>
            </a:r>
          </a:p>
          <a:p>
            <a:r>
              <a:rPr lang="pl-PL" sz="1450" dirty="0" smtClean="0"/>
              <a:t>Gospodarka mieszkaniowa – </a:t>
            </a:r>
            <a:r>
              <a:rPr lang="pl-PL" sz="1450" dirty="0" smtClean="0"/>
              <a:t>972 885,50 zł, </a:t>
            </a:r>
            <a:r>
              <a:rPr lang="pl-PL" sz="1450" dirty="0" smtClean="0">
                <a:solidFill>
                  <a:srgbClr val="FF0000"/>
                </a:solidFill>
              </a:rPr>
              <a:t>(12 </a:t>
            </a:r>
            <a:r>
              <a:rPr lang="pl-PL" sz="1450" dirty="0" smtClean="0">
                <a:solidFill>
                  <a:srgbClr val="FF0000"/>
                </a:solidFill>
              </a:rPr>
              <a:t>882 881,43 zł w tym SIM 3 002 091,00 zł </a:t>
            </a:r>
            <a:r>
              <a:rPr lang="pl-PL" sz="1450" dirty="0" smtClean="0">
                <a:solidFill>
                  <a:srgbClr val="FF0000"/>
                </a:solidFill>
              </a:rPr>
              <a:t>-2023)</a:t>
            </a:r>
            <a:endParaRPr lang="pl-PL" sz="1450" dirty="0">
              <a:solidFill>
                <a:srgbClr val="FF0000"/>
              </a:solidFill>
            </a:endParaRPr>
          </a:p>
          <a:p>
            <a:r>
              <a:rPr lang="pl-PL" sz="1450" dirty="0"/>
              <a:t>Administracja publiczna – </a:t>
            </a:r>
            <a:r>
              <a:rPr lang="pl-PL" sz="1450" dirty="0" smtClean="0"/>
              <a:t>5 205 634, 46 zł </a:t>
            </a:r>
            <a:r>
              <a:rPr lang="pl-PL" sz="1450" dirty="0" smtClean="0">
                <a:solidFill>
                  <a:srgbClr val="FF0000"/>
                </a:solidFill>
              </a:rPr>
              <a:t>(4 </a:t>
            </a:r>
            <a:r>
              <a:rPr lang="pl-PL" sz="1450" dirty="0" smtClean="0">
                <a:solidFill>
                  <a:srgbClr val="FF0000"/>
                </a:solidFill>
              </a:rPr>
              <a:t>908 148,53 zł </a:t>
            </a:r>
            <a:r>
              <a:rPr lang="pl-PL" sz="1450" dirty="0" smtClean="0">
                <a:solidFill>
                  <a:srgbClr val="FF0000"/>
                </a:solidFill>
              </a:rPr>
              <a:t>– 2023, 4 </a:t>
            </a:r>
            <a:r>
              <a:rPr lang="pl-PL" sz="1450" dirty="0" smtClean="0">
                <a:solidFill>
                  <a:srgbClr val="FF0000"/>
                </a:solidFill>
              </a:rPr>
              <a:t>498 920,34 zł </a:t>
            </a:r>
            <a:r>
              <a:rPr lang="pl-PL" sz="1450" dirty="0" smtClean="0">
                <a:solidFill>
                  <a:srgbClr val="FF0000"/>
                </a:solidFill>
              </a:rPr>
              <a:t>– 2022</a:t>
            </a:r>
            <a:r>
              <a:rPr lang="pl-PL" sz="1450" dirty="0">
                <a:solidFill>
                  <a:srgbClr val="FF0000"/>
                </a:solidFill>
              </a:rPr>
              <a:t>)</a:t>
            </a:r>
            <a:endParaRPr lang="pl-PL" sz="1450" dirty="0">
              <a:solidFill>
                <a:srgbClr val="FF0000"/>
              </a:solidFill>
            </a:endParaRPr>
          </a:p>
          <a:p>
            <a:r>
              <a:rPr lang="pl-PL" sz="1450" dirty="0"/>
              <a:t>Bezpieczeństwo i ochrona przeciwpożarowa – </a:t>
            </a:r>
            <a:r>
              <a:rPr lang="pl-PL" sz="1450" dirty="0" smtClean="0"/>
              <a:t>1 387 056,24 zł </a:t>
            </a:r>
            <a:r>
              <a:rPr lang="pl-PL" sz="1450" dirty="0" smtClean="0">
                <a:solidFill>
                  <a:srgbClr val="FF0000"/>
                </a:solidFill>
              </a:rPr>
              <a:t>(976 </a:t>
            </a:r>
            <a:r>
              <a:rPr lang="pl-PL" sz="1450" dirty="0" smtClean="0">
                <a:solidFill>
                  <a:srgbClr val="FF0000"/>
                </a:solidFill>
              </a:rPr>
              <a:t>586,75 zł </a:t>
            </a:r>
            <a:r>
              <a:rPr lang="pl-PL" sz="1450" dirty="0" smtClean="0">
                <a:solidFill>
                  <a:srgbClr val="FF0000"/>
                </a:solidFill>
              </a:rPr>
              <a:t>-2023, </a:t>
            </a:r>
            <a:r>
              <a:rPr lang="pl-PL" sz="1450" dirty="0" smtClean="0">
                <a:solidFill>
                  <a:srgbClr val="FF0000"/>
                </a:solidFill>
              </a:rPr>
              <a:t>739 </a:t>
            </a:r>
            <a:r>
              <a:rPr lang="pl-PL" sz="1450" dirty="0" smtClean="0">
                <a:solidFill>
                  <a:srgbClr val="FF0000"/>
                </a:solidFill>
              </a:rPr>
              <a:t>012,46 zł – 2022, 679 190,26 zł – 2021)</a:t>
            </a:r>
          </a:p>
          <a:p>
            <a:r>
              <a:rPr lang="pl-PL" sz="1450" dirty="0" smtClean="0"/>
              <a:t>Oświata </a:t>
            </a:r>
            <a:r>
              <a:rPr lang="pl-PL" sz="1450" dirty="0"/>
              <a:t>i wychowanie </a:t>
            </a:r>
            <a:r>
              <a:rPr lang="pl-PL" sz="1450" dirty="0" smtClean="0"/>
              <a:t>– </a:t>
            </a:r>
            <a:r>
              <a:rPr lang="pl-PL" sz="1450" dirty="0" smtClean="0"/>
              <a:t>33 175 636,91 zł – ok. 51% wydatków </a:t>
            </a:r>
            <a:r>
              <a:rPr lang="pl-PL" sz="1450" dirty="0" smtClean="0">
                <a:solidFill>
                  <a:srgbClr val="FF0000"/>
                </a:solidFill>
              </a:rPr>
              <a:t>(23 </a:t>
            </a:r>
            <a:r>
              <a:rPr lang="pl-PL" sz="1450" dirty="0" smtClean="0">
                <a:solidFill>
                  <a:srgbClr val="FF0000"/>
                </a:solidFill>
              </a:rPr>
              <a:t>112 467,72 zł  - ok. 36% całego budżetu </a:t>
            </a:r>
            <a:r>
              <a:rPr lang="pl-PL" sz="1450" dirty="0" smtClean="0">
                <a:solidFill>
                  <a:srgbClr val="FF0000"/>
                </a:solidFill>
              </a:rPr>
              <a:t>– 2023, </a:t>
            </a:r>
            <a:r>
              <a:rPr lang="pl-PL" sz="1450" dirty="0" smtClean="0">
                <a:solidFill>
                  <a:srgbClr val="FF0000"/>
                </a:solidFill>
              </a:rPr>
              <a:t>19 </a:t>
            </a:r>
            <a:r>
              <a:rPr lang="pl-PL" sz="1450" dirty="0" smtClean="0">
                <a:solidFill>
                  <a:srgbClr val="FF0000"/>
                </a:solidFill>
              </a:rPr>
              <a:t>078 258,68 zł  - ok. 35 % całego budżetu , w tym inwestycje ok. 700 000 zł – 2022 r., </a:t>
            </a:r>
          </a:p>
          <a:p>
            <a:r>
              <a:rPr lang="pl-PL" sz="1450" dirty="0" smtClean="0"/>
              <a:t>Pomoc </a:t>
            </a:r>
            <a:r>
              <a:rPr lang="pl-PL" sz="1450" dirty="0"/>
              <a:t>społeczna – </a:t>
            </a:r>
            <a:r>
              <a:rPr lang="pl-PL" sz="1450" dirty="0" smtClean="0"/>
              <a:t>3 155 201,66 zł </a:t>
            </a:r>
            <a:r>
              <a:rPr lang="pl-PL" sz="1450" dirty="0" smtClean="0">
                <a:solidFill>
                  <a:srgbClr val="FF0000"/>
                </a:solidFill>
              </a:rPr>
              <a:t>(2 </a:t>
            </a:r>
            <a:r>
              <a:rPr lang="pl-PL" sz="1450" dirty="0" smtClean="0">
                <a:solidFill>
                  <a:srgbClr val="FF0000"/>
                </a:solidFill>
              </a:rPr>
              <a:t>034 106, 52 </a:t>
            </a:r>
            <a:r>
              <a:rPr lang="pl-PL" sz="1450" dirty="0" smtClean="0">
                <a:solidFill>
                  <a:srgbClr val="FF0000"/>
                </a:solidFill>
              </a:rPr>
              <a:t>zł - 2023, 2 </a:t>
            </a:r>
            <a:r>
              <a:rPr lang="pl-PL" sz="1450" dirty="0" smtClean="0">
                <a:solidFill>
                  <a:srgbClr val="FF0000"/>
                </a:solidFill>
              </a:rPr>
              <a:t>811 195,62 zł – </a:t>
            </a:r>
            <a:r>
              <a:rPr lang="pl-PL" sz="1450" dirty="0" smtClean="0">
                <a:solidFill>
                  <a:srgbClr val="FF0000"/>
                </a:solidFill>
              </a:rPr>
              <a:t>2022</a:t>
            </a:r>
            <a:r>
              <a:rPr lang="pl-PL" sz="1450" dirty="0">
                <a:solidFill>
                  <a:srgbClr val="FF0000"/>
                </a:solidFill>
              </a:rPr>
              <a:t>)</a:t>
            </a:r>
            <a:endParaRPr lang="pl-PL" sz="1450" dirty="0" smtClean="0">
              <a:solidFill>
                <a:srgbClr val="FF0000"/>
              </a:solidFill>
            </a:endParaRPr>
          </a:p>
          <a:p>
            <a:r>
              <a:rPr lang="pl-PL" sz="1450" dirty="0" smtClean="0"/>
              <a:t>Rodzina – </a:t>
            </a:r>
            <a:r>
              <a:rPr lang="pl-PL" sz="1450" dirty="0" smtClean="0"/>
              <a:t>3 906 059,51 zł </a:t>
            </a:r>
            <a:r>
              <a:rPr lang="pl-PL" sz="1450" dirty="0" smtClean="0">
                <a:solidFill>
                  <a:srgbClr val="FF0000"/>
                </a:solidFill>
              </a:rPr>
              <a:t>(2 </a:t>
            </a:r>
            <a:r>
              <a:rPr lang="pl-PL" sz="1450" dirty="0" smtClean="0">
                <a:solidFill>
                  <a:srgbClr val="FF0000"/>
                </a:solidFill>
              </a:rPr>
              <a:t>986 916,40 </a:t>
            </a:r>
            <a:r>
              <a:rPr lang="pl-PL" sz="1450" dirty="0" smtClean="0">
                <a:solidFill>
                  <a:srgbClr val="FF0000"/>
                </a:solidFill>
              </a:rPr>
              <a:t>zł – 2023, 7 </a:t>
            </a:r>
            <a:r>
              <a:rPr lang="pl-PL" sz="1450" dirty="0" smtClean="0">
                <a:solidFill>
                  <a:srgbClr val="FF0000"/>
                </a:solidFill>
              </a:rPr>
              <a:t>552 639,12 zł -2022, 14 419 339, 30 zł – </a:t>
            </a:r>
            <a:r>
              <a:rPr lang="pl-PL" sz="1450" dirty="0" smtClean="0">
                <a:solidFill>
                  <a:srgbClr val="FF0000"/>
                </a:solidFill>
              </a:rPr>
              <a:t>2021</a:t>
            </a:r>
            <a:r>
              <a:rPr lang="pl-PL" sz="1450" dirty="0">
                <a:solidFill>
                  <a:srgbClr val="FF0000"/>
                </a:solidFill>
              </a:rPr>
              <a:t>)</a:t>
            </a:r>
            <a:endParaRPr lang="pl-PL" sz="1450" dirty="0">
              <a:solidFill>
                <a:srgbClr val="FF0000"/>
              </a:solidFill>
            </a:endParaRPr>
          </a:p>
          <a:p>
            <a:r>
              <a:rPr lang="pl-PL" sz="1450" dirty="0" smtClean="0"/>
              <a:t>Oświetlenie </a:t>
            </a:r>
            <a:r>
              <a:rPr lang="pl-PL" sz="1450" dirty="0"/>
              <a:t>ulic – </a:t>
            </a:r>
            <a:r>
              <a:rPr lang="pl-PL" sz="1450" dirty="0" smtClean="0"/>
              <a:t>686 276,64 zł </a:t>
            </a:r>
            <a:r>
              <a:rPr lang="pl-PL" sz="1450" dirty="0" smtClean="0">
                <a:solidFill>
                  <a:srgbClr val="FF0000"/>
                </a:solidFill>
              </a:rPr>
              <a:t>(640 </a:t>
            </a:r>
            <a:r>
              <a:rPr lang="pl-PL" sz="1450" dirty="0" smtClean="0">
                <a:solidFill>
                  <a:srgbClr val="FF0000"/>
                </a:solidFill>
              </a:rPr>
              <a:t>859,11 </a:t>
            </a:r>
            <a:r>
              <a:rPr lang="pl-PL" sz="1450" dirty="0" smtClean="0">
                <a:solidFill>
                  <a:srgbClr val="FF0000"/>
                </a:solidFill>
              </a:rPr>
              <a:t>zł – 2023, 573 </a:t>
            </a:r>
            <a:r>
              <a:rPr lang="pl-PL" sz="1450" dirty="0" smtClean="0">
                <a:solidFill>
                  <a:srgbClr val="FF0000"/>
                </a:solidFill>
              </a:rPr>
              <a:t>521,52 zł – 2022, 526 354,07 zł - 2021, 606 851,15 zł-2020)</a:t>
            </a:r>
          </a:p>
          <a:p>
            <a:r>
              <a:rPr lang="pl-PL" sz="1450" dirty="0" smtClean="0"/>
              <a:t>Kultura </a:t>
            </a:r>
            <a:r>
              <a:rPr lang="pl-PL" sz="1450" dirty="0"/>
              <a:t>i ochrona dziedzictwa narodowego – </a:t>
            </a:r>
            <a:r>
              <a:rPr lang="pl-PL" sz="1450" dirty="0" smtClean="0"/>
              <a:t>3 202 421,90 zł  </a:t>
            </a:r>
            <a:r>
              <a:rPr lang="pl-PL" sz="1450" dirty="0" smtClean="0">
                <a:solidFill>
                  <a:srgbClr val="FF0000"/>
                </a:solidFill>
              </a:rPr>
              <a:t>(1 </a:t>
            </a:r>
            <a:r>
              <a:rPr lang="pl-PL" sz="1450" dirty="0" smtClean="0">
                <a:solidFill>
                  <a:srgbClr val="FF0000"/>
                </a:solidFill>
              </a:rPr>
              <a:t>067 221,27 </a:t>
            </a:r>
            <a:r>
              <a:rPr lang="pl-PL" sz="1450" dirty="0" smtClean="0">
                <a:solidFill>
                  <a:srgbClr val="FF0000"/>
                </a:solidFill>
              </a:rPr>
              <a:t>zł – 2023, 819 </a:t>
            </a:r>
            <a:r>
              <a:rPr lang="pl-PL" sz="1450" dirty="0" smtClean="0">
                <a:solidFill>
                  <a:srgbClr val="FF0000"/>
                </a:solidFill>
              </a:rPr>
              <a:t>913,09 zł -2022, 675 043,89 zł – 2021</a:t>
            </a:r>
            <a:r>
              <a:rPr lang="pl-PL" sz="1450" dirty="0">
                <a:solidFill>
                  <a:srgbClr val="FF0000"/>
                </a:solidFill>
              </a:rPr>
              <a:t>)</a:t>
            </a:r>
          </a:p>
          <a:p>
            <a:r>
              <a:rPr lang="pl-PL" sz="1450" dirty="0"/>
              <a:t>Kultura fizyczna i sport – </a:t>
            </a:r>
            <a:r>
              <a:rPr lang="pl-PL" sz="1450" dirty="0" smtClean="0"/>
              <a:t>449 927,67 zł </a:t>
            </a:r>
            <a:r>
              <a:rPr lang="pl-PL" sz="1450" dirty="0" smtClean="0">
                <a:solidFill>
                  <a:srgbClr val="FF0000"/>
                </a:solidFill>
              </a:rPr>
              <a:t>(339 </a:t>
            </a:r>
            <a:r>
              <a:rPr lang="pl-PL" sz="1450" dirty="0" smtClean="0">
                <a:solidFill>
                  <a:srgbClr val="FF0000"/>
                </a:solidFill>
              </a:rPr>
              <a:t>729,69 zł </a:t>
            </a:r>
            <a:r>
              <a:rPr lang="pl-PL" sz="1450" dirty="0" smtClean="0">
                <a:solidFill>
                  <a:srgbClr val="FF0000"/>
                </a:solidFill>
              </a:rPr>
              <a:t>– 2023, </a:t>
            </a:r>
            <a:r>
              <a:rPr lang="pl-PL" sz="1450" dirty="0" smtClean="0">
                <a:solidFill>
                  <a:srgbClr val="FF0000"/>
                </a:solidFill>
              </a:rPr>
              <a:t>574  </a:t>
            </a:r>
            <a:r>
              <a:rPr lang="pl-PL" sz="1450" dirty="0" smtClean="0">
                <a:solidFill>
                  <a:srgbClr val="FF0000"/>
                </a:solidFill>
              </a:rPr>
              <a:t>949,17 zł – 2022, 207 177,48 zł – 2021) </a:t>
            </a:r>
            <a:endParaRPr lang="pl-PL" sz="145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pl-PL" dirty="0"/>
              <a:t>Najważniejsze inwestycje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52" y="1484784"/>
            <a:ext cx="8928992" cy="5184576"/>
          </a:xfrm>
        </p:spPr>
        <p:txBody>
          <a:bodyPr>
            <a:normAutofit fontScale="25000" lnSpcReduction="20000"/>
          </a:bodyPr>
          <a:lstStyle/>
          <a:p>
            <a:pPr>
              <a:buFontTx/>
              <a:buChar char="-"/>
            </a:pPr>
            <a:r>
              <a:rPr lang="pl-PL" sz="6600" b="1" dirty="0" smtClean="0"/>
              <a:t>Inwestycje w zakresie infrastruktury wodociągowej </a:t>
            </a:r>
            <a:r>
              <a:rPr lang="pl-PL" sz="6600" dirty="0" smtClean="0"/>
              <a:t>(projekty: Widoma, Maszków, Sieciechowice, </a:t>
            </a:r>
            <a:r>
              <a:rPr lang="pl-PL" sz="6600" dirty="0" smtClean="0"/>
              <a:t>zakup udziałów w PK Nad Dłubnią sp. z o.o. – 199 500 zł</a:t>
            </a:r>
            <a:endParaRPr lang="pl-PL" sz="6600" dirty="0" smtClean="0"/>
          </a:p>
          <a:p>
            <a:pPr>
              <a:buFontTx/>
              <a:buChar char="-"/>
            </a:pPr>
            <a:r>
              <a:rPr lang="pl-PL" sz="6600" b="1" dirty="0" smtClean="0"/>
              <a:t>Drogi do pól </a:t>
            </a:r>
            <a:r>
              <a:rPr lang="pl-PL" sz="6600" dirty="0" smtClean="0"/>
              <a:t>(Grzegorzowice Małe, Lesieniec, park kieszonkowy Narama) </a:t>
            </a:r>
            <a:r>
              <a:rPr lang="pl-PL" sz="6600" dirty="0" smtClean="0"/>
              <a:t>– </a:t>
            </a:r>
            <a:r>
              <a:rPr lang="pl-PL" sz="6600" dirty="0" smtClean="0"/>
              <a:t>365 046,76 zł </a:t>
            </a:r>
          </a:p>
          <a:p>
            <a:pPr>
              <a:buFontTx/>
              <a:buChar char="-"/>
            </a:pPr>
            <a:r>
              <a:rPr lang="pl-PL" sz="6600" b="1" dirty="0" smtClean="0"/>
              <a:t>Drogi powiatowe </a:t>
            </a:r>
            <a:r>
              <a:rPr lang="pl-PL" sz="6600" dirty="0" smtClean="0"/>
              <a:t>– nakładka Celiny 195 398.78 zł </a:t>
            </a:r>
            <a:endParaRPr lang="pl-PL" sz="6600" dirty="0" smtClean="0"/>
          </a:p>
          <a:p>
            <a:pPr>
              <a:buFontTx/>
              <a:buChar char="-"/>
            </a:pPr>
            <a:r>
              <a:rPr lang="pl-PL" sz="6600" b="1" dirty="0" smtClean="0"/>
              <a:t>Drogi gminne </a:t>
            </a:r>
            <a:r>
              <a:rPr lang="pl-PL" sz="6600" b="1" dirty="0" smtClean="0"/>
              <a:t>wewnętrzne </a:t>
            </a:r>
            <a:r>
              <a:rPr lang="pl-PL" sz="6600" b="1" dirty="0" smtClean="0"/>
              <a:t>(m.in. Jodłowa– Narama</a:t>
            </a:r>
            <a:r>
              <a:rPr lang="pl-PL" sz="6600" b="1" dirty="0"/>
              <a:t>)</a:t>
            </a:r>
            <a:r>
              <a:rPr lang="pl-PL" sz="6600" dirty="0" smtClean="0"/>
              <a:t>– 358 318,89 zł </a:t>
            </a:r>
            <a:endParaRPr lang="pl-PL" sz="6600" dirty="0" smtClean="0"/>
          </a:p>
          <a:p>
            <a:pPr>
              <a:buFontTx/>
              <a:buChar char="-"/>
            </a:pPr>
            <a:r>
              <a:rPr lang="pl-PL" sz="6600" b="1" dirty="0" smtClean="0"/>
              <a:t>Turystyka</a:t>
            </a:r>
            <a:r>
              <a:rPr lang="pl-PL" sz="6600" dirty="0" smtClean="0"/>
              <a:t> </a:t>
            </a:r>
            <a:r>
              <a:rPr lang="pl-PL" sz="6600" dirty="0" smtClean="0"/>
              <a:t>(m.in. Sieciechowice – tężnia i fontanna, Krasieniec Zakupny - ogrodzenie ) </a:t>
            </a:r>
            <a:r>
              <a:rPr lang="pl-PL" sz="6600" dirty="0" smtClean="0"/>
              <a:t>– </a:t>
            </a:r>
            <a:r>
              <a:rPr lang="pl-PL" sz="6600" dirty="0" smtClean="0"/>
              <a:t>237 076,64 zł </a:t>
            </a:r>
            <a:endParaRPr lang="pl-PL" sz="6600" dirty="0" smtClean="0"/>
          </a:p>
          <a:p>
            <a:pPr>
              <a:buFontTx/>
              <a:buChar char="-"/>
            </a:pPr>
            <a:r>
              <a:rPr lang="pl-PL" sz="6600" b="1" dirty="0" smtClean="0"/>
              <a:t>Budowa budynku wielofunkcyjnego w Poskwitowie Nowym </a:t>
            </a:r>
            <a:r>
              <a:rPr lang="pl-PL" sz="6600" dirty="0" smtClean="0"/>
              <a:t>– ok. </a:t>
            </a:r>
            <a:r>
              <a:rPr lang="pl-PL" sz="6600" dirty="0" smtClean="0"/>
              <a:t>1 mln zł</a:t>
            </a:r>
            <a:endParaRPr lang="pl-PL" sz="6600" dirty="0" smtClean="0"/>
          </a:p>
          <a:p>
            <a:pPr>
              <a:buFontTx/>
              <a:buChar char="-"/>
            </a:pPr>
            <a:r>
              <a:rPr lang="pl-PL" sz="6600" b="1" dirty="0" smtClean="0"/>
              <a:t>Inwestycje </a:t>
            </a:r>
            <a:r>
              <a:rPr lang="pl-PL" sz="6600" b="1" dirty="0" smtClean="0"/>
              <a:t>majątkowe dotyczące OSP</a:t>
            </a:r>
            <a:r>
              <a:rPr lang="pl-PL" sz="6600" dirty="0" smtClean="0"/>
              <a:t> </a:t>
            </a:r>
            <a:r>
              <a:rPr lang="pl-PL" sz="6600" dirty="0" smtClean="0"/>
              <a:t>(m.in</a:t>
            </a:r>
            <a:r>
              <a:rPr lang="pl-PL" sz="6600" dirty="0" smtClean="0"/>
              <a:t>. </a:t>
            </a:r>
            <a:r>
              <a:rPr lang="pl-PL" sz="6600" dirty="0"/>
              <a:t>r</a:t>
            </a:r>
            <a:r>
              <a:rPr lang="pl-PL" sz="6600" dirty="0" smtClean="0"/>
              <a:t>emiza w Krasieńcu Starym, dotacje dla OSP Widoma, OSP Sułkowice)  </a:t>
            </a:r>
            <a:r>
              <a:rPr lang="pl-PL" sz="6600" dirty="0" smtClean="0"/>
              <a:t>– ok. </a:t>
            </a:r>
            <a:r>
              <a:rPr lang="pl-PL" sz="6600" dirty="0" smtClean="0"/>
              <a:t>635 000 zł</a:t>
            </a:r>
            <a:endParaRPr lang="pl-PL" sz="6600" dirty="0" smtClean="0"/>
          </a:p>
          <a:p>
            <a:pPr>
              <a:buFontTx/>
              <a:buChar char="-"/>
            </a:pPr>
            <a:r>
              <a:rPr lang="pl-PL" sz="6600" b="1" dirty="0" smtClean="0"/>
              <a:t>Modernizacja </a:t>
            </a:r>
            <a:r>
              <a:rPr lang="pl-PL" sz="6600" b="1" dirty="0" smtClean="0"/>
              <a:t>Sali gimnastycznej w SP </a:t>
            </a:r>
            <a:r>
              <a:rPr lang="pl-PL" sz="6600" b="1" dirty="0" smtClean="0"/>
              <a:t>Widoma</a:t>
            </a:r>
            <a:r>
              <a:rPr lang="pl-PL" sz="6600" dirty="0" smtClean="0"/>
              <a:t> </a:t>
            </a:r>
            <a:r>
              <a:rPr lang="pl-PL" sz="6600" dirty="0" smtClean="0"/>
              <a:t>– ok. </a:t>
            </a:r>
            <a:r>
              <a:rPr lang="pl-PL" sz="6600" dirty="0" smtClean="0"/>
              <a:t>177 336,85 zł </a:t>
            </a:r>
          </a:p>
          <a:p>
            <a:pPr>
              <a:buFontTx/>
              <a:buChar char="-"/>
            </a:pPr>
            <a:r>
              <a:rPr lang="pl-PL" sz="6600" b="1" dirty="0" smtClean="0"/>
              <a:t>Dostosowanie kotłowni w SP Celiny – 134 063,85 zł </a:t>
            </a:r>
          </a:p>
          <a:p>
            <a:pPr>
              <a:buFontTx/>
              <a:buChar char="-"/>
            </a:pPr>
            <a:r>
              <a:rPr lang="pl-PL" sz="6600" b="1" dirty="0" smtClean="0"/>
              <a:t>Plac zabaw dla żłobka w Poskwitowie + dotacja dla żłobka Aktywny maluch – 702 873,94 zł </a:t>
            </a:r>
            <a:endParaRPr lang="pl-PL" sz="6600" b="1" dirty="0" smtClean="0"/>
          </a:p>
          <a:p>
            <a:pPr>
              <a:buFontTx/>
              <a:buChar char="-"/>
            </a:pPr>
            <a:r>
              <a:rPr lang="pl-PL" sz="6600" b="1" dirty="0" smtClean="0"/>
              <a:t>Budowa oczyszczalni </a:t>
            </a:r>
            <a:r>
              <a:rPr lang="pl-PL" sz="6600" b="1" dirty="0" smtClean="0"/>
              <a:t>przydomowych + projekt PSZOK  </a:t>
            </a:r>
            <a:r>
              <a:rPr lang="pl-PL" sz="6600" b="1" dirty="0" smtClean="0"/>
              <a:t>– </a:t>
            </a:r>
            <a:r>
              <a:rPr lang="pl-PL" sz="6600" b="1" dirty="0" smtClean="0"/>
              <a:t>209 541,87 zł </a:t>
            </a:r>
            <a:endParaRPr lang="pl-PL" sz="6600" dirty="0" smtClean="0"/>
          </a:p>
          <a:p>
            <a:pPr>
              <a:buFontTx/>
              <a:buChar char="-"/>
            </a:pPr>
            <a:r>
              <a:rPr lang="pl-PL" sz="6600" b="1" dirty="0" smtClean="0"/>
              <a:t>Gminny program wymiany pieców  </a:t>
            </a:r>
            <a:r>
              <a:rPr lang="pl-PL" sz="6600" dirty="0" smtClean="0"/>
              <a:t>- 105 000 zł</a:t>
            </a:r>
          </a:p>
          <a:p>
            <a:pPr>
              <a:buFontTx/>
              <a:buChar char="-"/>
            </a:pPr>
            <a:r>
              <a:rPr lang="pl-PL" sz="6600" b="1" dirty="0" smtClean="0"/>
              <a:t>Oświetlenie ulic  </a:t>
            </a:r>
            <a:r>
              <a:rPr lang="pl-PL" sz="6600" dirty="0" smtClean="0"/>
              <a:t>(Krasieniec Stary, Władysław, Grzegorzowice Wielkie, Żerkowice) </a:t>
            </a:r>
            <a:r>
              <a:rPr lang="pl-PL" sz="6600" dirty="0" smtClean="0"/>
              <a:t>– ok. </a:t>
            </a:r>
            <a:r>
              <a:rPr lang="pl-PL" sz="6600" dirty="0" smtClean="0"/>
              <a:t>45 </a:t>
            </a:r>
            <a:r>
              <a:rPr lang="pl-PL" sz="6600" dirty="0" smtClean="0"/>
              <a:t>000,00 </a:t>
            </a:r>
            <a:r>
              <a:rPr lang="pl-PL" sz="6600" dirty="0" smtClean="0"/>
              <a:t>zł</a:t>
            </a:r>
          </a:p>
          <a:p>
            <a:pPr>
              <a:buFontTx/>
              <a:buChar char="-"/>
            </a:pPr>
            <a:r>
              <a:rPr lang="pl-PL" sz="6600" b="1" dirty="0" smtClean="0"/>
              <a:t>Przebudowa Muzeum Regionalnego  - 708 072,23 zł </a:t>
            </a:r>
            <a:endParaRPr lang="pl-PL" sz="6600" b="1" dirty="0" smtClean="0"/>
          </a:p>
          <a:p>
            <a:pPr>
              <a:buFontTx/>
              <a:buChar char="-"/>
            </a:pPr>
            <a:r>
              <a:rPr lang="pl-PL" sz="6600" b="1" dirty="0" smtClean="0"/>
              <a:t>Dotacje dla parafii w Iwanowicach, Sieciechowicach oraz Dworu w Sieciechowicach (Polski Ład) </a:t>
            </a:r>
            <a:r>
              <a:rPr lang="pl-PL" sz="6600" dirty="0" smtClean="0"/>
              <a:t>– ok. 1,25 mln zł </a:t>
            </a:r>
            <a:endParaRPr lang="pl-PL" sz="6600" dirty="0" smtClean="0"/>
          </a:p>
          <a:p>
            <a:pPr>
              <a:buFontTx/>
              <a:buChar char="-"/>
            </a:pP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sz="4000" dirty="0"/>
          </a:p>
          <a:p>
            <a:pPr algn="ctr">
              <a:buNone/>
            </a:pPr>
            <a:endParaRPr lang="pl-PL" sz="4000" dirty="0"/>
          </a:p>
          <a:p>
            <a:pPr algn="ctr">
              <a:buNone/>
            </a:pPr>
            <a:r>
              <a:rPr lang="pl-PL" sz="4000" dirty="0"/>
              <a:t>Dziękuję za uwagę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2036</TotalTime>
  <Words>673</Words>
  <Application>Microsoft Office PowerPoint</Application>
  <PresentationFormat>Pokaz na ekranie (4:3)</PresentationFormat>
  <Paragraphs>65</Paragraphs>
  <Slides>8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Calibri</vt:lpstr>
      <vt:lpstr>Constantia</vt:lpstr>
      <vt:lpstr>Wingdings 2</vt:lpstr>
      <vt:lpstr>Przepływ</vt:lpstr>
      <vt:lpstr>Sprawozdanie z realizacji budżetu za 2024 rok  </vt:lpstr>
      <vt:lpstr>Dochody w 2024 r. </vt:lpstr>
      <vt:lpstr>Dochody w 2024 r.</vt:lpstr>
      <vt:lpstr>Przychody w 2024 r. </vt:lpstr>
      <vt:lpstr>Wydatki w 2024 r.</vt:lpstr>
      <vt:lpstr>Wydatki w 2024 r. </vt:lpstr>
      <vt:lpstr>Najważniejsze inwestycje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Propozycje odcinków dróg powiatowych realizowanych we współpracy z Gminą Iwanowice  w 2016 r.</dc:title>
  <dc:creator>Robert Lisowski</dc:creator>
  <cp:lastModifiedBy>Robert Lisowski</cp:lastModifiedBy>
  <cp:revision>162</cp:revision>
  <dcterms:created xsi:type="dcterms:W3CDTF">2015-09-29T21:28:08Z</dcterms:created>
  <dcterms:modified xsi:type="dcterms:W3CDTF">2025-06-22T18:17:08Z</dcterms:modified>
</cp:coreProperties>
</file>