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41"/>
  </p:notesMasterIdLst>
  <p:handoutMasterIdLst>
    <p:handoutMasterId r:id="rId42"/>
  </p:handoutMasterIdLst>
  <p:sldIdLst>
    <p:sldId id="257" r:id="rId2"/>
    <p:sldId id="261" r:id="rId3"/>
    <p:sldId id="262" r:id="rId4"/>
    <p:sldId id="264" r:id="rId5"/>
    <p:sldId id="263" r:id="rId6"/>
    <p:sldId id="267" r:id="rId7"/>
    <p:sldId id="268" r:id="rId8"/>
    <p:sldId id="269" r:id="rId9"/>
    <p:sldId id="308" r:id="rId10"/>
    <p:sldId id="325" r:id="rId11"/>
    <p:sldId id="276" r:id="rId12"/>
    <p:sldId id="314" r:id="rId13"/>
    <p:sldId id="316" r:id="rId14"/>
    <p:sldId id="317" r:id="rId15"/>
    <p:sldId id="318" r:id="rId16"/>
    <p:sldId id="319" r:id="rId17"/>
    <p:sldId id="320" r:id="rId18"/>
    <p:sldId id="324" r:id="rId19"/>
    <p:sldId id="289" r:id="rId20"/>
    <p:sldId id="291" r:id="rId21"/>
    <p:sldId id="329" r:id="rId22"/>
    <p:sldId id="292" r:id="rId23"/>
    <p:sldId id="295" r:id="rId24"/>
    <p:sldId id="296" r:id="rId25"/>
    <p:sldId id="297" r:id="rId26"/>
    <p:sldId id="298" r:id="rId27"/>
    <p:sldId id="304" r:id="rId28"/>
    <p:sldId id="306" r:id="rId29"/>
    <p:sldId id="334" r:id="rId30"/>
    <p:sldId id="272" r:id="rId31"/>
    <p:sldId id="274" r:id="rId32"/>
    <p:sldId id="275" r:id="rId33"/>
    <p:sldId id="280" r:id="rId34"/>
    <p:sldId id="281" r:id="rId35"/>
    <p:sldId id="282" r:id="rId36"/>
    <p:sldId id="284" r:id="rId37"/>
    <p:sldId id="285" r:id="rId38"/>
    <p:sldId id="286" r:id="rId39"/>
    <p:sldId id="335" r:id="rId40"/>
  </p:sldIdLst>
  <p:sldSz cx="12192000" cy="6858000"/>
  <p:notesSz cx="6888163" cy="10018713"/>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92" d="100"/>
          <a:sy n="92" d="100"/>
        </p:scale>
        <p:origin x="90" y="4938"/>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pPr rtl="0"/>
            <a:endParaRPr lang="en-US"/>
          </a:p>
        </p:txBody>
      </p:sp>
      <p:sp>
        <p:nvSpPr>
          <p:cNvPr id="3" name="Data — symbol zastępczy 2"/>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pPr rtl="0"/>
            <a:fld id="{E513BFE8-3EE2-473B-8360-CC401F693042}" type="datetime1">
              <a:rPr lang="pl-PL" smtClean="0"/>
              <a:t>26.06.2025</a:t>
            </a:fld>
            <a:endParaRPr lang="en-US" dirty="0"/>
          </a:p>
        </p:txBody>
      </p:sp>
      <p:sp>
        <p:nvSpPr>
          <p:cNvPr id="4" name="Stopka — symbol zastępczy 3"/>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pPr rtl="0"/>
            <a:endParaRPr lang="en-US"/>
          </a:p>
        </p:txBody>
      </p:sp>
      <p:sp>
        <p:nvSpPr>
          <p:cNvPr id="5" name="Numer slajdu — symbol zastępczy 4"/>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pPr rtl="0"/>
            <a:endParaRPr lang="en-US"/>
          </a:p>
        </p:txBody>
      </p:sp>
      <p:sp>
        <p:nvSpPr>
          <p:cNvPr id="3" name="Data — symbol zastępczy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pPr rtl="0"/>
            <a:fld id="{89DC72C2-8778-44E0-A8D5-BF70BB622A0E}" type="datetime1">
              <a:rPr lang="pl-PL" smtClean="0"/>
              <a:t>26.06.2025</a:t>
            </a:fld>
            <a:endParaRPr lang="en-US"/>
          </a:p>
        </p:txBody>
      </p:sp>
      <p:sp>
        <p:nvSpPr>
          <p:cNvPr id="4" name="Obraz slajdu — symbol zastępczy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pPr rtl="0"/>
            <a:endParaRPr lang="en-US"/>
          </a:p>
        </p:txBody>
      </p:sp>
      <p:sp>
        <p:nvSpPr>
          <p:cNvPr id="5" name="Notatki — symbol zastępczy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rtl="0"/>
            <a:r>
              <a:rPr lang="pl"/>
              <a:t>Kliknij, aby edytować style wzorca tekstu</a:t>
            </a:r>
            <a:endParaRPr lang="en-US"/>
          </a:p>
          <a:p>
            <a:pPr lvl="1" rtl="0"/>
            <a:r>
              <a:rPr lang="pl"/>
              <a:t>Drugi poziom</a:t>
            </a:r>
          </a:p>
          <a:p>
            <a:pPr lvl="2" rtl="0"/>
            <a:r>
              <a:rPr lang="pl"/>
              <a:t>Trzeci poziom</a:t>
            </a:r>
          </a:p>
          <a:p>
            <a:pPr lvl="3" rtl="0"/>
            <a:r>
              <a:rPr lang="pl"/>
              <a:t>Czwarty poziom</a:t>
            </a:r>
          </a:p>
          <a:p>
            <a:pPr lvl="4" rtl="0"/>
            <a:r>
              <a:rPr lang="pl"/>
              <a:t>Piąty poziom</a:t>
            </a:r>
            <a:endParaRPr lang="en-US"/>
          </a:p>
        </p:txBody>
      </p:sp>
      <p:sp>
        <p:nvSpPr>
          <p:cNvPr id="6" name="Stopka — symbol zastępczy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pPr rtl="0"/>
            <a:endParaRPr lang="en-US"/>
          </a:p>
        </p:txBody>
      </p:sp>
      <p:sp>
        <p:nvSpPr>
          <p:cNvPr id="7" name="Numer slajdu — symbol zastępczy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ctrTitle"/>
          </p:nvPr>
        </p:nvSpPr>
        <p:spPr>
          <a:xfrm>
            <a:off x="1097280" y="758952"/>
            <a:ext cx="10058400" cy="3566160"/>
          </a:xfrm>
        </p:spPr>
        <p:txBody>
          <a:bodyPr rtlCol="0" anchor="b">
            <a:normAutofit/>
          </a:bodyPr>
          <a:lstStyle>
            <a:lvl1pPr algn="l">
              <a:lnSpc>
                <a:spcPct val="90000"/>
              </a:lnSpc>
              <a:defRPr sz="8000" spc="-50" baseline="0">
                <a:solidFill>
                  <a:schemeClr val="tx1">
                    <a:lumMod val="85000"/>
                    <a:lumOff val="15000"/>
                  </a:schemeClr>
                </a:solidFill>
              </a:defRPr>
            </a:lvl1pPr>
          </a:lstStyle>
          <a:p>
            <a:pPr rtl="0"/>
            <a:r>
              <a:rPr lang="pl-PL"/>
              <a:t>Kliknij, aby edytować styl</a:t>
            </a:r>
            <a:endParaRPr lang="en-US" dirty="0"/>
          </a:p>
        </p:txBody>
      </p:sp>
      <p:sp>
        <p:nvSpPr>
          <p:cNvPr id="3" name="Podtytuł 2"/>
          <p:cNvSpPr>
            <a:spLocks noGrp="1"/>
          </p:cNvSpPr>
          <p:nvPr>
            <p:ph type="subTitle" idx="1"/>
          </p:nvPr>
        </p:nvSpPr>
        <p:spPr>
          <a:xfrm>
            <a:off x="1100051" y="4645152"/>
            <a:ext cx="10058400" cy="1143000"/>
          </a:xfrm>
        </p:spPr>
        <p:txBody>
          <a:bodyPr lIns="91440" rIns="91440" rtlCol="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pl-PL"/>
              <a:t>Kliknij, aby edytować styl wzorca podtytułu</a:t>
            </a:r>
            <a:endParaRPr lang="en-US" dirty="0"/>
          </a:p>
        </p:txBody>
      </p:sp>
      <p:cxnSp>
        <p:nvCxnSpPr>
          <p:cNvPr id="9" name="Łącznik prosty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a — symbol zastępczy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7BAE7E8F-A35A-46B2-A9BE-524299B2F50E}" type="datetime1">
              <a:rPr lang="pl-PL" smtClean="0"/>
              <a:t>26.06.2025</a:t>
            </a:fld>
            <a:endParaRPr lang="en-US" dirty="0"/>
          </a:p>
        </p:txBody>
      </p:sp>
      <p:sp>
        <p:nvSpPr>
          <p:cNvPr id="5" name="Stopka — symbol zastępczy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endParaRPr lang="en-US" dirty="0"/>
          </a:p>
        </p:txBody>
      </p:sp>
      <p:sp>
        <p:nvSpPr>
          <p:cNvPr id="6" name="Numer slajdu — symbol zastępczy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lang="en-US" dirty="0"/>
          </a:p>
        </p:txBody>
      </p:sp>
      <p:sp>
        <p:nvSpPr>
          <p:cNvPr id="3" name="Tekst pionowy — symbol zastępczy 2"/>
          <p:cNvSpPr>
            <a:spLocks noGrp="1"/>
          </p:cNvSpPr>
          <p:nvPr>
            <p:ph type="body" orient="vert" idx="1"/>
          </p:nvPr>
        </p:nvSpPr>
        <p:spPr/>
        <p:txBody>
          <a:bodyPr vert="eaVert" lIns="45720" tIns="0" rIns="45720" bIns="0"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7" name="Data — symbol zastępczy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5A3602E8-8E60-4F5A-9D4B-F49E43817F18}" type="datetime1">
              <a:rPr lang="pl-PL" smtClean="0"/>
              <a:t>26.06.2025</a:t>
            </a:fld>
            <a:endParaRPr lang="en-US" dirty="0"/>
          </a:p>
        </p:txBody>
      </p:sp>
      <p:sp>
        <p:nvSpPr>
          <p:cNvPr id="8" name="Stopka — symbol zastępczy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endParaRPr lang="en-US" dirty="0"/>
          </a:p>
        </p:txBody>
      </p:sp>
      <p:sp>
        <p:nvSpPr>
          <p:cNvPr id="9" name="Numer slajdu — symbol zastępczy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pionowy 1"/>
          <p:cNvSpPr>
            <a:spLocks noGrp="1"/>
          </p:cNvSpPr>
          <p:nvPr>
            <p:ph type="title" orient="vert"/>
          </p:nvPr>
        </p:nvSpPr>
        <p:spPr>
          <a:xfrm>
            <a:off x="8724900" y="412302"/>
            <a:ext cx="2628900" cy="5759898"/>
          </a:xfrm>
        </p:spPr>
        <p:txBody>
          <a:bodyPr vert="eaVert" rtlCol="0"/>
          <a:lstStyle/>
          <a:p>
            <a:pPr rtl="0"/>
            <a:r>
              <a:rPr lang="pl-PL"/>
              <a:t>Kliknij, aby edytować styl</a:t>
            </a:r>
            <a:endParaRPr lang="en-US" dirty="0"/>
          </a:p>
        </p:txBody>
      </p:sp>
      <p:sp>
        <p:nvSpPr>
          <p:cNvPr id="3" name="Tekst pionowy — symbol zastępczy 2"/>
          <p:cNvSpPr>
            <a:spLocks noGrp="1"/>
          </p:cNvSpPr>
          <p:nvPr>
            <p:ph type="body" orient="vert" idx="1"/>
          </p:nvPr>
        </p:nvSpPr>
        <p:spPr>
          <a:xfrm>
            <a:off x="838200" y="412302"/>
            <a:ext cx="7734300" cy="5759898"/>
          </a:xfrm>
        </p:spPr>
        <p:txBody>
          <a:bodyPr vert="eaVert" lIns="45720" tIns="0" rIns="45720" bIns="0"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7" name="Data — symbol zastępczy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7253C05-66E5-44BF-A1CC-B6E179382F80}" type="datetime1">
              <a:rPr lang="pl-PL" smtClean="0"/>
              <a:t>26.06.2025</a:t>
            </a:fld>
            <a:endParaRPr lang="en-US" dirty="0"/>
          </a:p>
        </p:txBody>
      </p:sp>
      <p:sp>
        <p:nvSpPr>
          <p:cNvPr id="8" name="Stopka — symbol zastępczy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endParaRPr lang="en-US" dirty="0"/>
          </a:p>
        </p:txBody>
      </p:sp>
      <p:sp>
        <p:nvSpPr>
          <p:cNvPr id="10" name="Numer slajdu — symbol zastępczy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lang="en-US" dirty="0"/>
          </a:p>
        </p:txBody>
      </p:sp>
      <p:sp>
        <p:nvSpPr>
          <p:cNvPr id="3" name="Zawartość — symbol zastępczy 2"/>
          <p:cNvSpPr>
            <a:spLocks noGrp="1"/>
          </p:cNvSpPr>
          <p:nvPr>
            <p:ph idx="1"/>
          </p:nvPr>
        </p:nvSpPr>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7" name="Data — symbol zastępczy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DA37154A-9283-472F-9D32-E032250E224B}" type="datetime1">
              <a:rPr lang="pl-PL" smtClean="0"/>
              <a:t>26.06.2025</a:t>
            </a:fld>
            <a:endParaRPr lang="en-US" dirty="0"/>
          </a:p>
        </p:txBody>
      </p:sp>
      <p:sp>
        <p:nvSpPr>
          <p:cNvPr id="8" name="Stopka — symbol zastępczy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endParaRPr lang="en-US" dirty="0"/>
          </a:p>
        </p:txBody>
      </p:sp>
      <p:sp>
        <p:nvSpPr>
          <p:cNvPr id="9" name="Numer slajdu — symbol zastępczy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1"/>
        </a:solidFill>
        <a:effectLst/>
      </p:bgPr>
    </p:bg>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pl-PL"/>
              <a:t>Kliknij, aby edytować styl</a:t>
            </a:r>
            <a:endParaRPr lang="en-US" dirty="0"/>
          </a:p>
        </p:txBody>
      </p:sp>
      <p:sp>
        <p:nvSpPr>
          <p:cNvPr id="3" name="Tekst — symbol zastępczy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l-PL"/>
              <a:t>Kliknij, aby edytować style wzorca tekstu</a:t>
            </a:r>
          </a:p>
        </p:txBody>
      </p:sp>
      <p:cxnSp>
        <p:nvCxnSpPr>
          <p:cNvPr id="9" name="Łącznik prosty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a — symbol zastępczy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fld id="{BC817808-171F-49DD-90FA-9B1DDEA0460D}" type="datetime1">
              <a:rPr lang="pl-PL" smtClean="0"/>
              <a:t>26.06.2025</a:t>
            </a:fld>
            <a:endParaRPr lang="en-US" dirty="0"/>
          </a:p>
        </p:txBody>
      </p:sp>
      <p:sp>
        <p:nvSpPr>
          <p:cNvPr id="8" name="Stopka — symbol zastępczy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endParaRPr lang="en-US" dirty="0"/>
          </a:p>
        </p:txBody>
      </p:sp>
      <p:sp>
        <p:nvSpPr>
          <p:cNvPr id="11" name="Numer slajdu — symbol zastępczy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ytuł 7"/>
          <p:cNvSpPr>
            <a:spLocks noGrp="1"/>
          </p:cNvSpPr>
          <p:nvPr>
            <p:ph type="title"/>
          </p:nvPr>
        </p:nvSpPr>
        <p:spPr>
          <a:xfrm>
            <a:off x="1097280" y="286603"/>
            <a:ext cx="10058400" cy="1450757"/>
          </a:xfrm>
        </p:spPr>
        <p:txBody>
          <a:bodyPr rtlCol="0"/>
          <a:lstStyle/>
          <a:p>
            <a:pPr rtl="0"/>
            <a:r>
              <a:rPr lang="pl-PL"/>
              <a:t>Kliknij, aby edytować styl</a:t>
            </a:r>
            <a:endParaRPr lang="en-US" dirty="0"/>
          </a:p>
        </p:txBody>
      </p:sp>
      <p:sp>
        <p:nvSpPr>
          <p:cNvPr id="3" name="Zawartość — symbol zastępczy 2"/>
          <p:cNvSpPr>
            <a:spLocks noGrp="1"/>
          </p:cNvSpPr>
          <p:nvPr>
            <p:ph sz="half" idx="1"/>
          </p:nvPr>
        </p:nvSpPr>
        <p:spPr>
          <a:xfrm>
            <a:off x="1097280" y="2120900"/>
            <a:ext cx="4639736" cy="3748193"/>
          </a:xfrm>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4" name="Zawartość — symbol zastępczy 3"/>
          <p:cNvSpPr>
            <a:spLocks noGrp="1"/>
          </p:cNvSpPr>
          <p:nvPr>
            <p:ph sz="half" idx="2"/>
          </p:nvPr>
        </p:nvSpPr>
        <p:spPr>
          <a:xfrm>
            <a:off x="6515944" y="2120900"/>
            <a:ext cx="4639736" cy="3748194"/>
          </a:xfrm>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2" name="Data — symbol zastępczy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6D9D7E3F-871E-42B9-88FB-12D60C8B3FED}" type="datetime1">
              <a:rPr lang="pl-PL" smtClean="0"/>
              <a:t>26.06.2025</a:t>
            </a:fld>
            <a:endParaRPr lang="en-US" dirty="0"/>
          </a:p>
        </p:txBody>
      </p:sp>
      <p:sp>
        <p:nvSpPr>
          <p:cNvPr id="9" name="Stopka — symbol zastępczy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endParaRPr lang="en-US" dirty="0"/>
          </a:p>
        </p:txBody>
      </p:sp>
      <p:sp>
        <p:nvSpPr>
          <p:cNvPr id="10" name="Numer slajdu — symbol zastępczy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ytuł 9"/>
          <p:cNvSpPr>
            <a:spLocks noGrp="1"/>
          </p:cNvSpPr>
          <p:nvPr>
            <p:ph type="title"/>
          </p:nvPr>
        </p:nvSpPr>
        <p:spPr>
          <a:xfrm>
            <a:off x="1097280" y="286603"/>
            <a:ext cx="10058400" cy="1450757"/>
          </a:xfrm>
        </p:spPr>
        <p:txBody>
          <a:bodyPr rtlCol="0"/>
          <a:lstStyle/>
          <a:p>
            <a:pPr rtl="0"/>
            <a:r>
              <a:rPr lang="pl-PL"/>
              <a:t>Kliknij, aby edytować styl</a:t>
            </a:r>
            <a:endParaRPr lang="en-US" dirty="0"/>
          </a:p>
        </p:txBody>
      </p:sp>
      <p:sp>
        <p:nvSpPr>
          <p:cNvPr id="3" name="Tekst — symbol zastępczy 2"/>
          <p:cNvSpPr>
            <a:spLocks noGrp="1"/>
          </p:cNvSpPr>
          <p:nvPr>
            <p:ph type="body" idx="1"/>
          </p:nvPr>
        </p:nvSpPr>
        <p:spPr>
          <a:xfrm>
            <a:off x="1097280"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a:t>Kliknij, aby edytować style wzorca tekstu</a:t>
            </a:r>
          </a:p>
        </p:txBody>
      </p:sp>
      <p:sp>
        <p:nvSpPr>
          <p:cNvPr id="4" name="Zawartość — symbol zastępczy 3"/>
          <p:cNvSpPr>
            <a:spLocks noGrp="1"/>
          </p:cNvSpPr>
          <p:nvPr>
            <p:ph sz="half" idx="2"/>
          </p:nvPr>
        </p:nvSpPr>
        <p:spPr>
          <a:xfrm>
            <a:off x="1097280" y="2958274"/>
            <a:ext cx="4639736" cy="2910821"/>
          </a:xfrm>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5" name="Tekst — symbol zastępczy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a:t>Kliknij, aby edytować style wzorca tekstu</a:t>
            </a:r>
          </a:p>
        </p:txBody>
      </p:sp>
      <p:sp>
        <p:nvSpPr>
          <p:cNvPr id="6" name="Zawartość — symbol zastępczy 5"/>
          <p:cNvSpPr>
            <a:spLocks noGrp="1"/>
          </p:cNvSpPr>
          <p:nvPr>
            <p:ph sz="quarter" idx="4"/>
          </p:nvPr>
        </p:nvSpPr>
        <p:spPr>
          <a:xfrm>
            <a:off x="6515944" y="2958273"/>
            <a:ext cx="4639736" cy="2910821"/>
          </a:xfrm>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2" name="Data — symbol zastępczy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18172BDD-02B5-48CF-A598-DDE8D9E324B3}" type="datetime1">
              <a:rPr lang="pl-PL" smtClean="0"/>
              <a:t>26.06.2025</a:t>
            </a:fld>
            <a:endParaRPr lang="en-US" dirty="0"/>
          </a:p>
        </p:txBody>
      </p:sp>
      <p:sp>
        <p:nvSpPr>
          <p:cNvPr id="11" name="Stopka — symbol zastępczy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endParaRPr lang="en-US" dirty="0"/>
          </a:p>
        </p:txBody>
      </p:sp>
      <p:sp>
        <p:nvSpPr>
          <p:cNvPr id="12" name="Numer slajdu — symbol zastępczy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a:t>Kliknij, aby edytować styl</a:t>
            </a:r>
            <a:endParaRPr lang="en-US" dirty="0"/>
          </a:p>
        </p:txBody>
      </p:sp>
      <p:sp>
        <p:nvSpPr>
          <p:cNvPr id="6" name="Data — symbol zastępczy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E5C9D7BB-18F8-44E5-BA28-A3609601F748}" type="datetime1">
              <a:rPr lang="pl-PL" smtClean="0"/>
              <a:t>26.06.2025</a:t>
            </a:fld>
            <a:endParaRPr lang="en-US" dirty="0"/>
          </a:p>
        </p:txBody>
      </p:sp>
      <p:sp>
        <p:nvSpPr>
          <p:cNvPr id="7" name="Stopka — symbol zastępczy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endParaRPr lang="en-US" dirty="0"/>
          </a:p>
        </p:txBody>
      </p:sp>
      <p:sp>
        <p:nvSpPr>
          <p:cNvPr id="8" name="Numer slajdu — symbol zastępczy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a — symbol zastępczy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fld id="{D441AFA3-ED28-409D-9F61-7C1CB062C782}" type="datetime1">
              <a:rPr lang="pl-PL" smtClean="0"/>
              <a:t>26.06.2025</a:t>
            </a:fld>
            <a:endParaRPr lang="en-US" dirty="0"/>
          </a:p>
        </p:txBody>
      </p:sp>
      <p:sp>
        <p:nvSpPr>
          <p:cNvPr id="3" name="Stopka — symbol zastępczy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endParaRPr lang="en-US" dirty="0"/>
          </a:p>
        </p:txBody>
      </p:sp>
      <p:sp>
        <p:nvSpPr>
          <p:cNvPr id="4" name="Numer slajdu — symbol zastępczy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pl-PL"/>
              <a:t>Kliknij, aby edytować styl</a:t>
            </a:r>
            <a:endParaRPr lang="en-US" dirty="0"/>
          </a:p>
        </p:txBody>
      </p:sp>
      <p:sp>
        <p:nvSpPr>
          <p:cNvPr id="3" name="Zawartość — symbol zastępczy 2"/>
          <p:cNvSpPr>
            <a:spLocks noGrp="1"/>
          </p:cNvSpPr>
          <p:nvPr>
            <p:ph idx="1"/>
          </p:nvPr>
        </p:nvSpPr>
        <p:spPr>
          <a:xfrm>
            <a:off x="5458984" y="812799"/>
            <a:ext cx="5928344" cy="5294757"/>
          </a:xfrm>
        </p:spPr>
        <p:txBody>
          <a:bodyPr rtlCol="0"/>
          <a:lstStyle/>
          <a:p>
            <a:pPr lvl="0" rtl="0"/>
            <a:r>
              <a:rPr lang="pl-PL"/>
              <a:t>Kliknij, aby edytować style wzorca tekstu</a:t>
            </a:r>
          </a:p>
          <a:p>
            <a:pPr lvl="1" rtl="0"/>
            <a:r>
              <a:rPr lang="pl-PL"/>
              <a:t>Drugi poziom</a:t>
            </a:r>
          </a:p>
          <a:p>
            <a:pPr lvl="2" rtl="0"/>
            <a:r>
              <a:rPr lang="pl-PL"/>
              <a:t>Trzeci poziom</a:t>
            </a:r>
          </a:p>
          <a:p>
            <a:pPr lvl="3" rtl="0"/>
            <a:r>
              <a:rPr lang="pl-PL"/>
              <a:t>Czwarty poziom</a:t>
            </a:r>
          </a:p>
          <a:p>
            <a:pPr lvl="4" rtl="0"/>
            <a:r>
              <a:rPr lang="pl-PL"/>
              <a:t>Piąty poziom</a:t>
            </a:r>
            <a:endParaRPr lang="en-US" dirty="0"/>
          </a:p>
        </p:txBody>
      </p:sp>
      <p:sp>
        <p:nvSpPr>
          <p:cNvPr id="4" name="Tekst — symbol zastępczy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a:t>Kliknij, aby edytować style wzorca tekstu</a:t>
            </a:r>
          </a:p>
        </p:txBody>
      </p:sp>
      <p:sp>
        <p:nvSpPr>
          <p:cNvPr id="5" name="Data — symbol zastępczy 4"/>
          <p:cNvSpPr>
            <a:spLocks noGrp="1"/>
          </p:cNvSpPr>
          <p:nvPr>
            <p:ph type="dt" sz="half" idx="10"/>
          </p:nvPr>
        </p:nvSpPr>
        <p:spPr>
          <a:xfrm>
            <a:off x="643464" y="6446520"/>
            <a:ext cx="3517568" cy="365125"/>
          </a:xfrm>
        </p:spPr>
        <p:txBody>
          <a:bodyPr rtlCol="0"/>
          <a:lstStyle>
            <a:lvl1pPr algn="l">
              <a:defRPr/>
            </a:lvl1pPr>
          </a:lstStyle>
          <a:p>
            <a:pPr rtl="0"/>
            <a:fld id="{46D2179F-AD35-466F-A681-81C59189197B}" type="datetime1">
              <a:rPr lang="pl-PL" smtClean="0"/>
              <a:t>26.06.2025</a:t>
            </a:fld>
            <a:endParaRPr lang="en-US" dirty="0"/>
          </a:p>
        </p:txBody>
      </p:sp>
      <p:sp>
        <p:nvSpPr>
          <p:cNvPr id="6" name="Stopka — symbol zastępczy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endParaRPr lang="en-US" dirty="0"/>
          </a:p>
        </p:txBody>
      </p:sp>
      <p:sp>
        <p:nvSpPr>
          <p:cNvPr id="7" name="Numer slajdu — symbol zastępczy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Obraz — symbol zastępczy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l-PL"/>
              <a:t>Kliknij ikonę, aby dodać obraz</a:t>
            </a:r>
            <a:endParaRPr lang="en-US" dirty="0"/>
          </a:p>
        </p:txBody>
      </p:sp>
      <p:sp>
        <p:nvSpPr>
          <p:cNvPr id="2" name="Tytuł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pl-PL"/>
              <a:t>Kliknij, aby edytować styl</a:t>
            </a:r>
            <a:endParaRPr lang="en-US" dirty="0"/>
          </a:p>
        </p:txBody>
      </p:sp>
      <p:sp>
        <p:nvSpPr>
          <p:cNvPr id="4" name="Tekst — symbol zastępczy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l-PL"/>
              <a:t>Kliknij, aby edytować style wzorca tekstu</a:t>
            </a:r>
          </a:p>
        </p:txBody>
      </p:sp>
      <p:sp>
        <p:nvSpPr>
          <p:cNvPr id="5" name="Data — symbol zastępczy 4"/>
          <p:cNvSpPr>
            <a:spLocks noGrp="1"/>
          </p:cNvSpPr>
          <p:nvPr>
            <p:ph type="dt" sz="half" idx="10"/>
          </p:nvPr>
        </p:nvSpPr>
        <p:spPr/>
        <p:txBody>
          <a:bodyPr rtlCol="0"/>
          <a:lstStyle>
            <a:lvl1pPr>
              <a:defRPr/>
            </a:lvl1pPr>
          </a:lstStyle>
          <a:p>
            <a:pPr rtl="0"/>
            <a:fld id="{4A1395F0-C132-4F04-9A22-D8E58D655E1C}" type="datetime1">
              <a:rPr lang="pl-PL" smtClean="0"/>
              <a:t>26.06.2025</a:t>
            </a:fld>
            <a:endParaRPr lang="en-US" dirty="0"/>
          </a:p>
        </p:txBody>
      </p:sp>
      <p:sp>
        <p:nvSpPr>
          <p:cNvPr id="6" name="Stopka — symbol zastępczy 5"/>
          <p:cNvSpPr>
            <a:spLocks noGrp="1"/>
          </p:cNvSpPr>
          <p:nvPr>
            <p:ph type="ftr" sz="quarter" idx="11"/>
          </p:nvPr>
        </p:nvSpPr>
        <p:spPr>
          <a:xfrm>
            <a:off x="1097279" y="6446838"/>
            <a:ext cx="6818262" cy="365125"/>
          </a:xfrm>
        </p:spPr>
        <p:txBody>
          <a:bodyPr rtlCol="0"/>
          <a:lstStyle/>
          <a:p>
            <a:pPr algn="l" rtl="0"/>
            <a:endParaRPr lang="en-US" dirty="0"/>
          </a:p>
        </p:txBody>
      </p:sp>
      <p:sp>
        <p:nvSpPr>
          <p:cNvPr id="7" name="Numer slajdu — symbol zastępczy 6"/>
          <p:cNvSpPr>
            <a:spLocks noGrp="1"/>
          </p:cNvSpPr>
          <p:nvPr>
            <p:ph type="sldNum" sz="quarter" idx="12"/>
          </p:nvPr>
        </p:nvSpPr>
        <p:spPr/>
        <p:txBody>
          <a:bodyPr rtlCol="0"/>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ytuł — symbol zastępczy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pl"/>
              <a:t>Kliknij, aby edytować styl wzorca tytułu</a:t>
            </a:r>
            <a:endParaRPr lang="en-US" dirty="0"/>
          </a:p>
        </p:txBody>
      </p:sp>
      <p:sp>
        <p:nvSpPr>
          <p:cNvPr id="3" name="Tekst — symbol zastępczy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rtl="0"/>
            <a:r>
              <a:rPr lang="pl"/>
              <a:t>Kliknij, aby edytować style wzorca tekstu</a:t>
            </a:r>
          </a:p>
          <a:p>
            <a:pPr lvl="1" rtl="0"/>
            <a:r>
              <a:rPr lang="pl"/>
              <a:t>Drugi poziom</a:t>
            </a:r>
          </a:p>
          <a:p>
            <a:pPr lvl="2" rtl="0"/>
            <a:r>
              <a:rPr lang="pl"/>
              <a:t>Trzeci poziom</a:t>
            </a:r>
          </a:p>
          <a:p>
            <a:pPr lvl="3" rtl="0"/>
            <a:r>
              <a:rPr lang="pl"/>
              <a:t>Czwarty poziom</a:t>
            </a:r>
          </a:p>
          <a:p>
            <a:pPr lvl="4" rtl="0"/>
            <a:r>
              <a:rPr lang="pl"/>
              <a:t>Piąty poziom</a:t>
            </a:r>
            <a:endParaRPr lang="en-US" dirty="0"/>
          </a:p>
        </p:txBody>
      </p:sp>
      <p:sp>
        <p:nvSpPr>
          <p:cNvPr id="4" name="Data — symbol zastępczy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pPr rtl="0"/>
            <a:fld id="{4E43EAF1-28E3-44EC-B370-94486815203D}" type="datetime1">
              <a:rPr lang="pl-PL" smtClean="0"/>
              <a:t>26.06.2025</a:t>
            </a:fld>
            <a:endParaRPr lang="en-US" dirty="0"/>
          </a:p>
        </p:txBody>
      </p:sp>
      <p:sp>
        <p:nvSpPr>
          <p:cNvPr id="5" name="Stopka — symbol zastępczy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pPr rtl="0"/>
            <a:endParaRPr lang="en-US" dirty="0"/>
          </a:p>
        </p:txBody>
      </p:sp>
      <p:sp>
        <p:nvSpPr>
          <p:cNvPr id="6" name="Numer slajdu — symbol zastępczy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pPr rtl="0"/>
            <a:fld id="{3A98EE3D-8CD1-4C3F-BD1C-C98C9596463C}" type="slidenum">
              <a:rPr lang="en-US" smtClean="0"/>
              <a:t>‹#›</a:t>
            </a:fld>
            <a:endParaRPr lang="en-US" dirty="0"/>
          </a:p>
        </p:txBody>
      </p:sp>
      <p:cxnSp>
        <p:nvCxnSpPr>
          <p:cNvPr id="10" name="Łącznik prosty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dokumenty.upce.cz/aktualita-priloha/z-archiv-priloh.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6.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package" Target="../embeddings/Microsoft_Word_Document.docx"/><Relationship Id="rId5" Type="http://schemas.openxmlformats.org/officeDocument/2006/relationships/image" Target="../media/image27.jp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Prostokąt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ytuł 1">
            <a:extLst>
              <a:ext uri="{FF2B5EF4-FFF2-40B4-BE49-F238E27FC236}">
                <a16:creationId xmlns:a16="http://schemas.microsoft.com/office/drawing/2014/main" id="{78FD68DA-43BA-4508-8DE2-BA9BB7B2FA5B}"/>
              </a:ext>
            </a:extLst>
          </p:cNvPr>
          <p:cNvSpPr>
            <a:spLocks noGrp="1"/>
          </p:cNvSpPr>
          <p:nvPr>
            <p:ph type="ctrTitle"/>
          </p:nvPr>
        </p:nvSpPr>
        <p:spPr>
          <a:xfrm>
            <a:off x="7154334" y="674643"/>
            <a:ext cx="3909527" cy="3686015"/>
          </a:xfrm>
        </p:spPr>
        <p:txBody>
          <a:bodyPr rtlCol="0">
            <a:noAutofit/>
          </a:bodyPr>
          <a:lstStyle/>
          <a:p>
            <a:r>
              <a:rPr lang="pl-PL" sz="4400" dirty="0"/>
              <a:t>RAPORT </a:t>
            </a:r>
            <a:br>
              <a:rPr lang="pl-PL" sz="4400" dirty="0"/>
            </a:br>
            <a:r>
              <a:rPr lang="pl-PL" sz="4400" dirty="0"/>
              <a:t>O STANIE GMINY IWANOWICE ZA ROK 2024</a:t>
            </a:r>
            <a:br>
              <a:rPr lang="pl-PL" sz="4400" dirty="0"/>
            </a:br>
            <a:endParaRPr lang="pl" sz="4400" dirty="0"/>
          </a:p>
        </p:txBody>
      </p:sp>
      <p:sp>
        <p:nvSpPr>
          <p:cNvPr id="3" name="Podtytuł 2">
            <a:extLst>
              <a:ext uri="{FF2B5EF4-FFF2-40B4-BE49-F238E27FC236}">
                <a16:creationId xmlns:a16="http://schemas.microsoft.com/office/drawing/2014/main" id="{A8E9CFF2-3777-4FF4-A759-8491175B0B7C}"/>
              </a:ext>
            </a:extLst>
          </p:cNvPr>
          <p:cNvSpPr>
            <a:spLocks noGrp="1"/>
          </p:cNvSpPr>
          <p:nvPr>
            <p:ph type="subTitle" idx="1"/>
          </p:nvPr>
        </p:nvSpPr>
        <p:spPr>
          <a:xfrm>
            <a:off x="7496379" y="4637193"/>
            <a:ext cx="3721386" cy="487087"/>
          </a:xfrm>
        </p:spPr>
        <p:txBody>
          <a:bodyPr rtlCol="0">
            <a:normAutofit/>
          </a:bodyPr>
          <a:lstStyle/>
          <a:p>
            <a:pPr rtl="0"/>
            <a:r>
              <a:rPr lang="pl" sz="2400" dirty="0"/>
              <a:t>26 czerwca 2025</a:t>
            </a:r>
          </a:p>
        </p:txBody>
      </p:sp>
      <p:cxnSp>
        <p:nvCxnSpPr>
          <p:cNvPr id="24" name="Łącznik prosty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Obraz 3">
            <a:extLst>
              <a:ext uri="{FF2B5EF4-FFF2-40B4-BE49-F238E27FC236}">
                <a16:creationId xmlns:a16="http://schemas.microsoft.com/office/drawing/2014/main" id="{7C085929-5591-3A77-E0B0-E609E9E4A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87" y="229671"/>
            <a:ext cx="3969600" cy="360011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Obraz 6">
            <a:extLst>
              <a:ext uri="{FF2B5EF4-FFF2-40B4-BE49-F238E27FC236}">
                <a16:creationId xmlns:a16="http://schemas.microsoft.com/office/drawing/2014/main" id="{40328F9F-8566-1D06-9EB6-524F9E0FF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3861" y="1057644"/>
            <a:ext cx="774340" cy="852484"/>
          </a:xfrm>
          <a:prstGeom prst="rect">
            <a:avLst/>
          </a:prstGeom>
        </p:spPr>
      </p:pic>
      <p:pic>
        <p:nvPicPr>
          <p:cNvPr id="5" name="Obraz 4">
            <a:extLst>
              <a:ext uri="{FF2B5EF4-FFF2-40B4-BE49-F238E27FC236}">
                <a16:creationId xmlns:a16="http://schemas.microsoft.com/office/drawing/2014/main" id="{75FBEADC-3710-00BA-D4AA-35BD98D09521}"/>
              </a:ext>
            </a:extLst>
          </p:cNvPr>
          <p:cNvPicPr>
            <a:picLocks noChangeAspect="1"/>
          </p:cNvPicPr>
          <p:nvPr/>
        </p:nvPicPr>
        <p:blipFill>
          <a:blip r:embed="rId4"/>
          <a:stretch>
            <a:fillRect/>
          </a:stretch>
        </p:blipFill>
        <p:spPr>
          <a:xfrm>
            <a:off x="3470284" y="2199357"/>
            <a:ext cx="2879834" cy="29249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Obraz 5">
            <a:extLst>
              <a:ext uri="{FF2B5EF4-FFF2-40B4-BE49-F238E27FC236}">
                <a16:creationId xmlns:a16="http://schemas.microsoft.com/office/drawing/2014/main" id="{CBF6A44B-F2BE-100C-DF68-D5926BDE6F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727" y="3629564"/>
            <a:ext cx="3138196" cy="29894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373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6ECA37-DE8B-89C4-6573-A7ECE731CB07}"/>
              </a:ext>
            </a:extLst>
          </p:cNvPr>
          <p:cNvSpPr>
            <a:spLocks noGrp="1"/>
          </p:cNvSpPr>
          <p:nvPr>
            <p:ph type="title"/>
          </p:nvPr>
        </p:nvSpPr>
        <p:spPr>
          <a:xfrm>
            <a:off x="1268962" y="286603"/>
            <a:ext cx="10711543" cy="1450757"/>
          </a:xfrm>
        </p:spPr>
        <p:txBody>
          <a:bodyPr>
            <a:normAutofit/>
          </a:bodyPr>
          <a:lstStyle/>
          <a:p>
            <a:r>
              <a:rPr lang="pl-PL" b="1" dirty="0"/>
              <a:t>NAGRODA DLA GMINY IWANOWICE</a:t>
            </a:r>
          </a:p>
        </p:txBody>
      </p:sp>
      <p:sp>
        <p:nvSpPr>
          <p:cNvPr id="3" name="Symbol zastępczy zawartości 2">
            <a:extLst>
              <a:ext uri="{FF2B5EF4-FFF2-40B4-BE49-F238E27FC236}">
                <a16:creationId xmlns:a16="http://schemas.microsoft.com/office/drawing/2014/main" id="{6874F457-275D-D1FF-2809-5EF86A6FA456}"/>
              </a:ext>
            </a:extLst>
          </p:cNvPr>
          <p:cNvSpPr>
            <a:spLocks noGrp="1"/>
          </p:cNvSpPr>
          <p:nvPr>
            <p:ph idx="1"/>
          </p:nvPr>
        </p:nvSpPr>
        <p:spPr>
          <a:xfrm>
            <a:off x="412466" y="2514445"/>
            <a:ext cx="5475150" cy="3760891"/>
          </a:xfrm>
        </p:spPr>
        <p:txBody>
          <a:bodyPr>
            <a:normAutofit/>
          </a:bodyPr>
          <a:lstStyle/>
          <a:p>
            <a:pP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III miejsce w ogólnopolskim plebiscycie „Samorząd Przyjazny Kołom Gospodyń Wiejskich”, organizowanym przez Polski Związek KGW. </a:t>
            </a:r>
          </a:p>
          <a:p>
            <a:pP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Wyróżnienie to stanowi wyraz uznania dla aktywnej współpracy samorządu z lokalnymi KGW oraz zaangażowania mieszkanek i mieszkańców.</a:t>
            </a:r>
          </a:p>
          <a:p>
            <a:endParaRPr lang="pl-PL" dirty="0"/>
          </a:p>
        </p:txBody>
      </p:sp>
      <p:sp>
        <p:nvSpPr>
          <p:cNvPr id="4" name="Symbol zastępczy daty 3">
            <a:extLst>
              <a:ext uri="{FF2B5EF4-FFF2-40B4-BE49-F238E27FC236}">
                <a16:creationId xmlns:a16="http://schemas.microsoft.com/office/drawing/2014/main" id="{20C13C35-8522-2B81-7B75-442E8EE3B93C}"/>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5" name="Obraz 4">
            <a:extLst>
              <a:ext uri="{FF2B5EF4-FFF2-40B4-BE49-F238E27FC236}">
                <a16:creationId xmlns:a16="http://schemas.microsoft.com/office/drawing/2014/main" id="{8C8F7083-4097-8207-3257-E1D7ABD822F6}"/>
              </a:ext>
            </a:extLst>
          </p:cNvPr>
          <p:cNvPicPr>
            <a:picLocks noChangeAspect="1"/>
          </p:cNvPicPr>
          <p:nvPr/>
        </p:nvPicPr>
        <p:blipFill>
          <a:blip r:embed="rId2"/>
          <a:stretch>
            <a:fillRect/>
          </a:stretch>
        </p:blipFill>
        <p:spPr>
          <a:xfrm>
            <a:off x="10814670" y="585224"/>
            <a:ext cx="774259" cy="853514"/>
          </a:xfrm>
          <a:prstGeom prst="rect">
            <a:avLst/>
          </a:prstGeom>
        </p:spPr>
      </p:pic>
      <p:pic>
        <p:nvPicPr>
          <p:cNvPr id="9" name="Obraz 8">
            <a:extLst>
              <a:ext uri="{FF2B5EF4-FFF2-40B4-BE49-F238E27FC236}">
                <a16:creationId xmlns:a16="http://schemas.microsoft.com/office/drawing/2014/main" id="{F4C57C89-4941-4683-0A1B-21A663D7435A}"/>
              </a:ext>
            </a:extLst>
          </p:cNvPr>
          <p:cNvPicPr>
            <a:picLocks noChangeAspect="1"/>
          </p:cNvPicPr>
          <p:nvPr/>
        </p:nvPicPr>
        <p:blipFill>
          <a:blip r:embed="rId3"/>
          <a:stretch>
            <a:fillRect/>
          </a:stretch>
        </p:blipFill>
        <p:spPr>
          <a:xfrm>
            <a:off x="6126480" y="2393147"/>
            <a:ext cx="5101839" cy="3397904"/>
          </a:xfrm>
          <a:prstGeom prst="rect">
            <a:avLst/>
          </a:prstGeom>
          <a:ln>
            <a:noFill/>
          </a:ln>
          <a:effectLst>
            <a:softEdge rad="112500"/>
          </a:effectLst>
        </p:spPr>
      </p:pic>
    </p:spTree>
    <p:extLst>
      <p:ext uri="{BB962C8B-B14F-4D97-AF65-F5344CB8AC3E}">
        <p14:creationId xmlns:p14="http://schemas.microsoft.com/office/powerpoint/2010/main" val="2332795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1C029F4-CE16-DA15-85DD-5175CC47B82D}"/>
              </a:ext>
            </a:extLst>
          </p:cNvPr>
          <p:cNvSpPr>
            <a:spLocks noGrp="1"/>
          </p:cNvSpPr>
          <p:nvPr>
            <p:ph type="title"/>
          </p:nvPr>
        </p:nvSpPr>
        <p:spPr/>
        <p:txBody>
          <a:bodyPr/>
          <a:lstStyle/>
          <a:p>
            <a:r>
              <a:rPr lang="pl-PL" b="1" dirty="0">
                <a:solidFill>
                  <a:schemeClr val="tx1"/>
                </a:solidFill>
              </a:rPr>
              <a:t>PRZEDSIĘBIORCY</a:t>
            </a:r>
          </a:p>
        </p:txBody>
      </p:sp>
      <p:sp>
        <p:nvSpPr>
          <p:cNvPr id="4" name="Symbol zastępczy daty 3">
            <a:extLst>
              <a:ext uri="{FF2B5EF4-FFF2-40B4-BE49-F238E27FC236}">
                <a16:creationId xmlns:a16="http://schemas.microsoft.com/office/drawing/2014/main" id="{817BF53C-D963-B8C4-40D1-65D1F27A1779}"/>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11" name="Symbol zastępczy zawartości 10" descr="Fabryka z wypełnieniem pełnym">
            <a:extLst>
              <a:ext uri="{FF2B5EF4-FFF2-40B4-BE49-F238E27FC236}">
                <a16:creationId xmlns:a16="http://schemas.microsoft.com/office/drawing/2014/main" id="{2B6DA3D5-D22C-A75A-C721-D73CF295973C}"/>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36697" y="5346338"/>
            <a:ext cx="1277223" cy="1277223"/>
          </a:xfrm>
        </p:spPr>
      </p:pic>
      <p:sp>
        <p:nvSpPr>
          <p:cNvPr id="12" name="pole tekstowe 11">
            <a:extLst>
              <a:ext uri="{FF2B5EF4-FFF2-40B4-BE49-F238E27FC236}">
                <a16:creationId xmlns:a16="http://schemas.microsoft.com/office/drawing/2014/main" id="{D30F6161-0BD8-1BF6-0C85-18BD0875BF34}"/>
              </a:ext>
            </a:extLst>
          </p:cNvPr>
          <p:cNvSpPr txBox="1"/>
          <p:nvPr/>
        </p:nvSpPr>
        <p:spPr>
          <a:xfrm>
            <a:off x="458133" y="2216070"/>
            <a:ext cx="10133217" cy="3893374"/>
          </a:xfrm>
          <a:prstGeom prst="rect">
            <a:avLst/>
          </a:prstGeom>
          <a:noFill/>
        </p:spPr>
        <p:txBody>
          <a:bodyPr wrap="square" rtlCol="0">
            <a:spAutoFit/>
          </a:bodyPr>
          <a:lstStyle/>
          <a:p>
            <a:r>
              <a:rPr lang="pl-PL" sz="1900" dirty="0">
                <a:latin typeface="Calibri" panose="020F0502020204030204" pitchFamily="34" charset="0"/>
                <a:ea typeface="Calibri" panose="020F0502020204030204" pitchFamily="34" charset="0"/>
                <a:cs typeface="Calibri" panose="020F0502020204030204" pitchFamily="34" charset="0"/>
              </a:rPr>
              <a:t>Liczba przedsiębiorców na terenie Gminy Iwanowice w 2024 r. wyniosła 1175, w tym:</a:t>
            </a:r>
          </a:p>
          <a:p>
            <a:pPr marL="342900" indent="-342900">
              <a:buClr>
                <a:schemeClr val="tx1"/>
              </a:buClr>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Osoby fizyczne prowadzące działalność gospodarczą – 983</a:t>
            </a:r>
          </a:p>
          <a:p>
            <a:pPr marL="342900" indent="-342900">
              <a:buClr>
                <a:schemeClr val="tx1"/>
              </a:buClr>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Osoby prawne prowadzące działalność gospodarczą  - 192</a:t>
            </a:r>
          </a:p>
          <a:p>
            <a:pPr>
              <a:buClr>
                <a:schemeClr val="tx1"/>
              </a:buClr>
            </a:pPr>
            <a:endParaRPr lang="pl-PL" sz="1900" dirty="0">
              <a:latin typeface="Calibri" panose="020F0502020204030204" pitchFamily="34" charset="0"/>
              <a:ea typeface="Calibri" panose="020F0502020204030204" pitchFamily="34" charset="0"/>
              <a:cs typeface="Calibri" panose="020F0502020204030204" pitchFamily="34" charset="0"/>
            </a:endParaRPr>
          </a:p>
          <a:p>
            <a:pPr>
              <a:buClr>
                <a:schemeClr val="tx1"/>
              </a:buClr>
            </a:pPr>
            <a:r>
              <a:rPr lang="pl-PL" sz="1900" dirty="0">
                <a:latin typeface="Calibri" panose="020F0502020204030204" pitchFamily="34" charset="0"/>
                <a:ea typeface="Calibri" panose="020F0502020204030204" pitchFamily="34" charset="0"/>
                <a:cs typeface="Calibri" panose="020F0502020204030204" pitchFamily="34" charset="0"/>
              </a:rPr>
              <a:t>W 2024 r. wyrejestrowano 35 podmiotów gospodarczych, w tym:</a:t>
            </a:r>
          </a:p>
          <a:p>
            <a:pPr marL="342900" indent="-342900">
              <a:buClr>
                <a:schemeClr val="tx1"/>
              </a:buClr>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Osoby fizyczne prowadzące działalność gospodarczą – 33</a:t>
            </a:r>
          </a:p>
          <a:p>
            <a:pPr marL="342900" indent="-342900">
              <a:buClr>
                <a:schemeClr val="tx1"/>
              </a:buClr>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Osoby prawne prowadzące działalność gospodarczą  - 2</a:t>
            </a:r>
          </a:p>
          <a:p>
            <a:pPr>
              <a:buClr>
                <a:schemeClr val="tx1"/>
              </a:buClr>
            </a:pPr>
            <a:endParaRPr lang="pl-PL" sz="19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pl-PL" sz="19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W 2024 r. zarejestrowano 100</a:t>
            </a:r>
            <a:r>
              <a:rPr lang="pl-PL" sz="1900" dirty="0">
                <a:latin typeface="Calibri" panose="020F0502020204030204" pitchFamily="34" charset="0"/>
                <a:ea typeface="Calibri" panose="020F0502020204030204" pitchFamily="34" charset="0"/>
                <a:cs typeface="Calibri" panose="020F0502020204030204" pitchFamily="34" charset="0"/>
              </a:rPr>
              <a:t> </a:t>
            </a:r>
            <a:r>
              <a:rPr kumimoji="0" lang="pl-PL" sz="19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podmiotów gospodarczych, w tym:</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pl-PL" sz="19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Osoby fizyczne prowadzące działalność gospodarczą – 93</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pl-PL" sz="19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Osoby prawne prowadzące działalność gospodarczą  - 7</a:t>
            </a:r>
          </a:p>
          <a:p>
            <a:pPr>
              <a:buClr>
                <a:schemeClr val="tx1"/>
              </a:buClr>
            </a:pPr>
            <a:endParaRPr lang="pl-PL" sz="1900" dirty="0">
              <a:latin typeface="Calibri" panose="020F0502020204030204" pitchFamily="34" charset="0"/>
              <a:ea typeface="Calibri" panose="020F0502020204030204" pitchFamily="34" charset="0"/>
              <a:cs typeface="Calibri" panose="020F0502020204030204" pitchFamily="34" charset="0"/>
            </a:endParaRPr>
          </a:p>
          <a:p>
            <a:pPr marL="342900" indent="-342900">
              <a:buClr>
                <a:schemeClr val="tx1"/>
              </a:buClr>
              <a:buFont typeface="Arial" panose="020B0604020202020204" pitchFamily="34" charset="0"/>
              <a:buChar char="•"/>
            </a:pPr>
            <a:endParaRPr lang="pl-PL" sz="1900" dirty="0"/>
          </a:p>
        </p:txBody>
      </p:sp>
      <p:pic>
        <p:nvPicPr>
          <p:cNvPr id="3" name="Obraz 2">
            <a:extLst>
              <a:ext uri="{FF2B5EF4-FFF2-40B4-BE49-F238E27FC236}">
                <a16:creationId xmlns:a16="http://schemas.microsoft.com/office/drawing/2014/main" id="{2C81BAF2-F7B9-976B-2BA7-12E809558174}"/>
              </a:ext>
            </a:extLst>
          </p:cNvPr>
          <p:cNvPicPr>
            <a:picLocks noChangeAspect="1"/>
          </p:cNvPicPr>
          <p:nvPr/>
        </p:nvPicPr>
        <p:blipFill>
          <a:blip r:embed="rId4"/>
          <a:stretch>
            <a:fillRect/>
          </a:stretch>
        </p:blipFill>
        <p:spPr>
          <a:xfrm>
            <a:off x="10591350" y="765313"/>
            <a:ext cx="774259" cy="853514"/>
          </a:xfrm>
          <a:prstGeom prst="rect">
            <a:avLst/>
          </a:prstGeom>
        </p:spPr>
      </p:pic>
      <p:pic>
        <p:nvPicPr>
          <p:cNvPr id="6" name="Obraz 5" descr="Lupa przedstawiająca spadek wydajności">
            <a:extLst>
              <a:ext uri="{FF2B5EF4-FFF2-40B4-BE49-F238E27FC236}">
                <a16:creationId xmlns:a16="http://schemas.microsoft.com/office/drawing/2014/main" id="{8F8EAD14-26DE-4140-E862-00B8D2A6B9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3105" y="2861541"/>
            <a:ext cx="3692575" cy="2461116"/>
          </a:xfrm>
          <a:prstGeom prst="rect">
            <a:avLst/>
          </a:prstGeom>
          <a:ln>
            <a:noFill/>
          </a:ln>
          <a:effectLst>
            <a:softEdge rad="112500"/>
          </a:effectLst>
        </p:spPr>
      </p:pic>
    </p:spTree>
    <p:extLst>
      <p:ext uri="{BB962C8B-B14F-4D97-AF65-F5344CB8AC3E}">
        <p14:creationId xmlns:p14="http://schemas.microsoft.com/office/powerpoint/2010/main" val="4236140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A74E33-8953-3007-9E27-8B2C612E51F0}"/>
              </a:ext>
            </a:extLst>
          </p:cNvPr>
          <p:cNvSpPr>
            <a:spLocks noGrp="1"/>
          </p:cNvSpPr>
          <p:nvPr>
            <p:ph type="title"/>
          </p:nvPr>
        </p:nvSpPr>
        <p:spPr>
          <a:xfrm>
            <a:off x="609600" y="483551"/>
            <a:ext cx="10972800" cy="1450757"/>
          </a:xfrm>
        </p:spPr>
        <p:txBody>
          <a:bodyPr>
            <a:normAutofit fontScale="90000"/>
          </a:bodyPr>
          <a:lstStyle/>
          <a:p>
            <a:r>
              <a:rPr lang="pl-PL" b="1" dirty="0">
                <a:solidFill>
                  <a:schemeClr val="tx1"/>
                </a:solidFill>
              </a:rPr>
              <a:t>BEZPIECZEŃSTWO PUBLICZNE, ZARZĄDZANIE KRYZYSOWE I OCHRONA PRZECIWPOŻAROWA</a:t>
            </a:r>
          </a:p>
        </p:txBody>
      </p:sp>
      <p:sp>
        <p:nvSpPr>
          <p:cNvPr id="3" name="Symbol zastępczy zawartości 2">
            <a:extLst>
              <a:ext uri="{FF2B5EF4-FFF2-40B4-BE49-F238E27FC236}">
                <a16:creationId xmlns:a16="http://schemas.microsoft.com/office/drawing/2014/main" id="{A3700440-5CBB-15D6-36AC-E2E70578B458}"/>
              </a:ext>
            </a:extLst>
          </p:cNvPr>
          <p:cNvSpPr>
            <a:spLocks noGrp="1"/>
          </p:cNvSpPr>
          <p:nvPr>
            <p:ph idx="1"/>
          </p:nvPr>
        </p:nvSpPr>
        <p:spPr>
          <a:xfrm>
            <a:off x="609600" y="2117658"/>
            <a:ext cx="10736424" cy="3923460"/>
          </a:xfrm>
        </p:spPr>
        <p:txBody>
          <a:bodyPr>
            <a:normAutofit fontScale="85000" lnSpcReduction="20000"/>
          </a:bodyPr>
          <a:lstStyle/>
          <a:p>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Utrzymanie i doposażeniem 15-tu jednostek OSP:</a:t>
            </a:r>
          </a:p>
          <a:p>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wydatki </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ogółem wyniosły </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1 214.288,96 zł w tym:</a:t>
            </a:r>
          </a:p>
          <a:p>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 wydatki bieżące </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wyniosły</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 598 294,96 zł</a:t>
            </a:r>
          </a:p>
          <a:p>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wydatki inwestycyjne </a:t>
            </a:r>
            <a:r>
              <a:rPr lang="pl-PL">
                <a:solidFill>
                  <a:schemeClr val="tx1"/>
                </a:solidFill>
                <a:latin typeface="Calibri" panose="020F0502020204030204" pitchFamily="34" charset="0"/>
                <a:ea typeface="Calibri" panose="020F0502020204030204" pitchFamily="34" charset="0"/>
                <a:cs typeface="Calibri" panose="020F0502020204030204" pitchFamily="34" charset="0"/>
              </a:rPr>
              <a:t>wyniosły </a:t>
            </a:r>
            <a:r>
              <a:rPr lang="pl-PL" b="1">
                <a:solidFill>
                  <a:schemeClr val="tx1"/>
                </a:solidFill>
                <a:latin typeface="Calibri" panose="020F0502020204030204" pitchFamily="34" charset="0"/>
                <a:ea typeface="Calibri" panose="020F0502020204030204" pitchFamily="34" charset="0"/>
                <a:cs typeface="Calibri" panose="020F0502020204030204" pitchFamily="34" charset="0"/>
              </a:rPr>
              <a:t>615 994,00 </a:t>
            </a: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zł</a:t>
            </a:r>
          </a:p>
          <a:p>
            <a:r>
              <a:rPr lang="pl-PL" u="sng" dirty="0">
                <a:solidFill>
                  <a:schemeClr val="tx1"/>
                </a:solidFill>
                <a:latin typeface="Calibri" panose="020F0502020204030204" pitchFamily="34" charset="0"/>
                <a:ea typeface="Calibri" panose="020F0502020204030204" pitchFamily="34" charset="0"/>
                <a:cs typeface="Calibri" panose="020F0502020204030204" pitchFamily="34" charset="0"/>
              </a:rPr>
              <a:t>Na wydatki inwestycyjne składały się:</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Przebudowa parkingu przy budynku remizy OSP w Biskupicach;</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Modernizacja budynku remizy OSP w Krasieńcu Starym;</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Zakup i montaż kotła gazowego w budynku remizy OSP Władysław;</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doposażenie zakupionego samochodu ratowniczo- gaśniczego dla OSP Zalesie w ramach projektu „Bezpieczna Małopolska- samochody ratownicze”</a:t>
            </a:r>
          </a:p>
          <a:p>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4" name="Symbol zastępczy daty 3">
            <a:extLst>
              <a:ext uri="{FF2B5EF4-FFF2-40B4-BE49-F238E27FC236}">
                <a16:creationId xmlns:a16="http://schemas.microsoft.com/office/drawing/2014/main" id="{9F545739-E4F0-82C6-B8B8-EB86C251ABFD}"/>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7" name="Obraz 6">
            <a:extLst>
              <a:ext uri="{FF2B5EF4-FFF2-40B4-BE49-F238E27FC236}">
                <a16:creationId xmlns:a16="http://schemas.microsoft.com/office/drawing/2014/main" id="{E46A0BDC-E9EF-7033-9633-B9276524D5AA}"/>
              </a:ext>
            </a:extLst>
          </p:cNvPr>
          <p:cNvPicPr>
            <a:picLocks noChangeAspect="1"/>
          </p:cNvPicPr>
          <p:nvPr/>
        </p:nvPicPr>
        <p:blipFill>
          <a:blip r:embed="rId2"/>
          <a:stretch>
            <a:fillRect/>
          </a:stretch>
        </p:blipFill>
        <p:spPr>
          <a:xfrm>
            <a:off x="11097065" y="183978"/>
            <a:ext cx="774259" cy="853514"/>
          </a:xfrm>
          <a:prstGeom prst="rect">
            <a:avLst/>
          </a:prstGeom>
        </p:spPr>
      </p:pic>
      <p:pic>
        <p:nvPicPr>
          <p:cNvPr id="8" name="Obraz 7">
            <a:extLst>
              <a:ext uri="{FF2B5EF4-FFF2-40B4-BE49-F238E27FC236}">
                <a16:creationId xmlns:a16="http://schemas.microsoft.com/office/drawing/2014/main" id="{BEA120F9-DD1C-9096-AD13-44F427CE1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802" y="2309325"/>
            <a:ext cx="3692463" cy="2462844"/>
          </a:xfrm>
          <a:prstGeom prst="rect">
            <a:avLst/>
          </a:prstGeom>
          <a:ln>
            <a:noFill/>
          </a:ln>
          <a:effectLst>
            <a:softEdge rad="112500"/>
          </a:effectLst>
        </p:spPr>
      </p:pic>
      <p:pic>
        <p:nvPicPr>
          <p:cNvPr id="6" name="Obraz 5">
            <a:extLst>
              <a:ext uri="{FF2B5EF4-FFF2-40B4-BE49-F238E27FC236}">
                <a16:creationId xmlns:a16="http://schemas.microsoft.com/office/drawing/2014/main" id="{72D91C5B-0102-91BE-2782-E47B9040B870}"/>
              </a:ext>
            </a:extLst>
          </p:cNvPr>
          <p:cNvPicPr>
            <a:picLocks noChangeAspect="1"/>
          </p:cNvPicPr>
          <p:nvPr/>
        </p:nvPicPr>
        <p:blipFill>
          <a:blip r:embed="rId4"/>
          <a:stretch>
            <a:fillRect/>
          </a:stretch>
        </p:blipFill>
        <p:spPr>
          <a:xfrm>
            <a:off x="9510851" y="816882"/>
            <a:ext cx="1023489" cy="1023489"/>
          </a:xfrm>
          <a:prstGeom prst="rect">
            <a:avLst/>
          </a:prstGeom>
        </p:spPr>
      </p:pic>
    </p:spTree>
    <p:extLst>
      <p:ext uri="{BB962C8B-B14F-4D97-AF65-F5344CB8AC3E}">
        <p14:creationId xmlns:p14="http://schemas.microsoft.com/office/powerpoint/2010/main" val="361708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9C3521-2148-336B-431A-AC2209CB1D3D}"/>
              </a:ext>
            </a:extLst>
          </p:cNvPr>
          <p:cNvSpPr>
            <a:spLocks noGrp="1"/>
          </p:cNvSpPr>
          <p:nvPr>
            <p:ph type="title"/>
          </p:nvPr>
        </p:nvSpPr>
        <p:spPr/>
        <p:txBody>
          <a:bodyPr/>
          <a:lstStyle/>
          <a:p>
            <a:r>
              <a:rPr lang="pl-PL" b="1" dirty="0">
                <a:solidFill>
                  <a:schemeClr val="tx1"/>
                </a:solidFill>
              </a:rPr>
              <a:t>POMOC SPOŁECZNA</a:t>
            </a:r>
          </a:p>
        </p:txBody>
      </p:sp>
      <p:sp>
        <p:nvSpPr>
          <p:cNvPr id="3" name="Symbol zastępczy zawartości 2">
            <a:extLst>
              <a:ext uri="{FF2B5EF4-FFF2-40B4-BE49-F238E27FC236}">
                <a16:creationId xmlns:a16="http://schemas.microsoft.com/office/drawing/2014/main" id="{55655391-D494-DED4-CB70-443B99CD4A5A}"/>
              </a:ext>
            </a:extLst>
          </p:cNvPr>
          <p:cNvSpPr>
            <a:spLocks noGrp="1"/>
          </p:cNvSpPr>
          <p:nvPr>
            <p:ph idx="1"/>
          </p:nvPr>
        </p:nvSpPr>
        <p:spPr>
          <a:xfrm>
            <a:off x="345720" y="2211652"/>
            <a:ext cx="7324044" cy="3368053"/>
          </a:xfrm>
        </p:spPr>
        <p:txBody>
          <a:bodyPr>
            <a:normAutofit/>
          </a:bodyPr>
          <a:lstStyle/>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Beneficjentami środowiskowej pomocy społecznej w 2024 r. było 159 rodzin, w tym 290 osób (liczba osób w rodzinie). </a:t>
            </a:r>
          </a:p>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 ramach oferowanego wsparcia z pomocy społecznej rodziny skorzystały m.in. z:</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zasiłku stałego: 29 rodzin, w tym 33 osoby (liczba osób w rodzinie),</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zasiłku okresowego: 13 rodziny, w tym 14 osób (liczba osób w rodzinie),</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zasiłku celowego: 40 rodzin, w tym 66 osób (liczba osób w rodzinie),</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dożywianie Program: „Posiłek w szkole i w domu”: 17 rodzin, w tym 61 osób (liczba osób w rodzinie).</a:t>
            </a:r>
          </a:p>
          <a:p>
            <a:endParaRPr lang="pl-PL" dirty="0"/>
          </a:p>
        </p:txBody>
      </p:sp>
      <p:sp>
        <p:nvSpPr>
          <p:cNvPr id="4" name="Symbol zastępczy daty 3">
            <a:extLst>
              <a:ext uri="{FF2B5EF4-FFF2-40B4-BE49-F238E27FC236}">
                <a16:creationId xmlns:a16="http://schemas.microsoft.com/office/drawing/2014/main" id="{16E0F0F9-C683-ED2E-1E8F-F947C0E4CD90}"/>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D94A4727-9393-68AA-F4ED-BF2F2D7C06D9}"/>
              </a:ext>
            </a:extLst>
          </p:cNvPr>
          <p:cNvPicPr>
            <a:picLocks noChangeAspect="1"/>
          </p:cNvPicPr>
          <p:nvPr/>
        </p:nvPicPr>
        <p:blipFill>
          <a:blip r:embed="rId2"/>
          <a:stretch>
            <a:fillRect/>
          </a:stretch>
        </p:blipFill>
        <p:spPr>
          <a:xfrm>
            <a:off x="345719" y="696361"/>
            <a:ext cx="690601" cy="690601"/>
          </a:xfrm>
          <a:prstGeom prst="rect">
            <a:avLst/>
          </a:prstGeom>
        </p:spPr>
      </p:pic>
      <p:pic>
        <p:nvPicPr>
          <p:cNvPr id="7" name="Obraz 6">
            <a:extLst>
              <a:ext uri="{FF2B5EF4-FFF2-40B4-BE49-F238E27FC236}">
                <a16:creationId xmlns:a16="http://schemas.microsoft.com/office/drawing/2014/main" id="{D7C32EA7-DF7E-C317-E821-6C17718F88AA}"/>
              </a:ext>
            </a:extLst>
          </p:cNvPr>
          <p:cNvPicPr>
            <a:picLocks noChangeAspect="1"/>
          </p:cNvPicPr>
          <p:nvPr/>
        </p:nvPicPr>
        <p:blipFill>
          <a:blip r:embed="rId3"/>
          <a:stretch>
            <a:fillRect/>
          </a:stretch>
        </p:blipFill>
        <p:spPr>
          <a:xfrm>
            <a:off x="10611070" y="585224"/>
            <a:ext cx="774259" cy="853514"/>
          </a:xfrm>
          <a:prstGeom prst="rect">
            <a:avLst/>
          </a:prstGeom>
        </p:spPr>
      </p:pic>
      <p:pic>
        <p:nvPicPr>
          <p:cNvPr id="10" name="Obraz 9" descr="Duże i małe dłonie trzymające czerwone serce">
            <a:extLst>
              <a:ext uri="{FF2B5EF4-FFF2-40B4-BE49-F238E27FC236}">
                <a16:creationId xmlns:a16="http://schemas.microsoft.com/office/drawing/2014/main" id="{C55406A4-FA37-58C0-A9B8-DA1CA649D7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4137" y="2643637"/>
            <a:ext cx="3096446" cy="1741751"/>
          </a:xfrm>
          <a:prstGeom prst="rect">
            <a:avLst/>
          </a:prstGeom>
          <a:ln>
            <a:noFill/>
          </a:ln>
          <a:effectLst>
            <a:softEdge rad="112500"/>
          </a:effectLst>
        </p:spPr>
      </p:pic>
    </p:spTree>
    <p:extLst>
      <p:ext uri="{BB962C8B-B14F-4D97-AF65-F5344CB8AC3E}">
        <p14:creationId xmlns:p14="http://schemas.microsoft.com/office/powerpoint/2010/main" val="405264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9C3521-2148-336B-431A-AC2209CB1D3D}"/>
              </a:ext>
            </a:extLst>
          </p:cNvPr>
          <p:cNvSpPr>
            <a:spLocks noGrp="1"/>
          </p:cNvSpPr>
          <p:nvPr>
            <p:ph type="title"/>
          </p:nvPr>
        </p:nvSpPr>
        <p:spPr>
          <a:xfrm>
            <a:off x="1097280" y="103491"/>
            <a:ext cx="10058400" cy="1450757"/>
          </a:xfrm>
        </p:spPr>
        <p:txBody>
          <a:bodyPr/>
          <a:lstStyle/>
          <a:p>
            <a:r>
              <a:rPr lang="pl-PL" b="1" dirty="0">
                <a:solidFill>
                  <a:schemeClr val="tx1"/>
                </a:solidFill>
              </a:rPr>
              <a:t>POMOC SPOŁECZNA</a:t>
            </a:r>
          </a:p>
        </p:txBody>
      </p:sp>
      <p:sp>
        <p:nvSpPr>
          <p:cNvPr id="3" name="Symbol zastępczy zawartości 2">
            <a:extLst>
              <a:ext uri="{FF2B5EF4-FFF2-40B4-BE49-F238E27FC236}">
                <a16:creationId xmlns:a16="http://schemas.microsoft.com/office/drawing/2014/main" id="{55655391-D494-DED4-CB70-443B99CD4A5A}"/>
              </a:ext>
            </a:extLst>
          </p:cNvPr>
          <p:cNvSpPr>
            <a:spLocks noGrp="1"/>
          </p:cNvSpPr>
          <p:nvPr>
            <p:ph idx="1"/>
          </p:nvPr>
        </p:nvSpPr>
        <p:spPr>
          <a:xfrm>
            <a:off x="316139" y="2170183"/>
            <a:ext cx="5884985" cy="2444702"/>
          </a:xfrm>
        </p:spPr>
        <p:txBody>
          <a:bodyPr>
            <a:noAutofit/>
          </a:bodyPr>
          <a:lstStyle/>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Na terenie gminy Iwanowice w 2024 r. funkcjonowało 7 klubów Senior+. </a:t>
            </a:r>
          </a:p>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Deklarację uczestnictwa w klubach „Senior+” złożyło łącznie 157 osób i tyle też osób naprzemiennie uczestniczyło w różnych proponowanych zajęciach.</a:t>
            </a:r>
          </a:p>
          <a:p>
            <a:pPr marL="201168" lvl="1" indent="0">
              <a:spcBef>
                <a:spcPts val="100"/>
              </a:spcBef>
              <a:spcAft>
                <a:spcPts val="100"/>
              </a:spcAft>
              <a:buClr>
                <a:schemeClr val="tx1"/>
              </a:buClr>
              <a:buNone/>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16E0F0F9-C683-ED2E-1E8F-F947C0E4CD90}"/>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D94A4727-9393-68AA-F4ED-BF2F2D7C06D9}"/>
              </a:ext>
            </a:extLst>
          </p:cNvPr>
          <p:cNvPicPr>
            <a:picLocks noChangeAspect="1"/>
          </p:cNvPicPr>
          <p:nvPr/>
        </p:nvPicPr>
        <p:blipFill>
          <a:blip r:embed="rId2"/>
          <a:stretch>
            <a:fillRect/>
          </a:stretch>
        </p:blipFill>
        <p:spPr>
          <a:xfrm>
            <a:off x="9414581" y="3970071"/>
            <a:ext cx="1062123" cy="1062123"/>
          </a:xfrm>
          <a:prstGeom prst="rect">
            <a:avLst/>
          </a:prstGeom>
        </p:spPr>
      </p:pic>
      <p:sp>
        <p:nvSpPr>
          <p:cNvPr id="8" name="pole tekstowe 7">
            <a:extLst>
              <a:ext uri="{FF2B5EF4-FFF2-40B4-BE49-F238E27FC236}">
                <a16:creationId xmlns:a16="http://schemas.microsoft.com/office/drawing/2014/main" id="{84AA6585-78E4-7DDC-3134-9466E5AEE5B6}"/>
              </a:ext>
            </a:extLst>
          </p:cNvPr>
          <p:cNvSpPr txBox="1"/>
          <p:nvPr/>
        </p:nvSpPr>
        <p:spPr>
          <a:xfrm>
            <a:off x="6533732" y="2246217"/>
            <a:ext cx="4881488" cy="1754326"/>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Ponadto w 2024 roku został nowo otwarty ośrodek wsparcia - Dzienny Dom Senior+ w Grzegorzowicach Wielkich. </a:t>
            </a:r>
          </a:p>
          <a:p>
            <a:r>
              <a:rPr lang="pl-PL" dirty="0">
                <a:latin typeface="Calibri" panose="020F0502020204030204" pitchFamily="34" charset="0"/>
                <a:ea typeface="Calibri" panose="020F0502020204030204" pitchFamily="34" charset="0"/>
                <a:cs typeface="Calibri" panose="020F0502020204030204" pitchFamily="34" charset="0"/>
              </a:rPr>
              <a:t>Wsparciem zostało objętych łącznie 21 seniorów.</a:t>
            </a:r>
          </a:p>
          <a:p>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latin typeface="Calibri" panose="020F0502020204030204" pitchFamily="34" charset="0"/>
              <a:ea typeface="Calibri" panose="020F0502020204030204" pitchFamily="34" charset="0"/>
              <a:cs typeface="Calibri" panose="020F0502020204030204" pitchFamily="34" charset="0"/>
            </a:endParaRPr>
          </a:p>
        </p:txBody>
      </p:sp>
      <p:pic>
        <p:nvPicPr>
          <p:cNvPr id="7" name="Obraz 6">
            <a:extLst>
              <a:ext uri="{FF2B5EF4-FFF2-40B4-BE49-F238E27FC236}">
                <a16:creationId xmlns:a16="http://schemas.microsoft.com/office/drawing/2014/main" id="{0620DDD5-97B0-415E-88B6-4058339CC587}"/>
              </a:ext>
            </a:extLst>
          </p:cNvPr>
          <p:cNvPicPr>
            <a:picLocks noChangeAspect="1"/>
          </p:cNvPicPr>
          <p:nvPr/>
        </p:nvPicPr>
        <p:blipFill>
          <a:blip r:embed="rId3"/>
          <a:stretch>
            <a:fillRect/>
          </a:stretch>
        </p:blipFill>
        <p:spPr>
          <a:xfrm>
            <a:off x="10907403" y="658892"/>
            <a:ext cx="774259" cy="853514"/>
          </a:xfrm>
          <a:prstGeom prst="rect">
            <a:avLst/>
          </a:prstGeom>
        </p:spPr>
      </p:pic>
      <p:pic>
        <p:nvPicPr>
          <p:cNvPr id="1026" name="Picture 2" descr="Dzienny Dom Seniora w Grzegorzowicach Wielkich">
            <a:extLst>
              <a:ext uri="{FF2B5EF4-FFF2-40B4-BE49-F238E27FC236}">
                <a16:creationId xmlns:a16="http://schemas.microsoft.com/office/drawing/2014/main" id="{F954433D-EC02-E2E3-B4BA-260D761E3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523" y="4099050"/>
            <a:ext cx="5117491" cy="2249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9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9C3521-2148-336B-431A-AC2209CB1D3D}"/>
              </a:ext>
            </a:extLst>
          </p:cNvPr>
          <p:cNvSpPr>
            <a:spLocks noGrp="1"/>
          </p:cNvSpPr>
          <p:nvPr>
            <p:ph type="title"/>
          </p:nvPr>
        </p:nvSpPr>
        <p:spPr>
          <a:xfrm>
            <a:off x="1097280" y="103491"/>
            <a:ext cx="10058400" cy="1450757"/>
          </a:xfrm>
        </p:spPr>
        <p:txBody>
          <a:bodyPr/>
          <a:lstStyle/>
          <a:p>
            <a:r>
              <a:rPr lang="pl-PL" b="1" dirty="0">
                <a:solidFill>
                  <a:schemeClr val="tx1"/>
                </a:solidFill>
              </a:rPr>
              <a:t>POMOC SPOŁECZNA</a:t>
            </a:r>
          </a:p>
        </p:txBody>
      </p:sp>
      <p:sp>
        <p:nvSpPr>
          <p:cNvPr id="3" name="Symbol zastępczy zawartości 2">
            <a:extLst>
              <a:ext uri="{FF2B5EF4-FFF2-40B4-BE49-F238E27FC236}">
                <a16:creationId xmlns:a16="http://schemas.microsoft.com/office/drawing/2014/main" id="{55655391-D494-DED4-CB70-443B99CD4A5A}"/>
              </a:ext>
            </a:extLst>
          </p:cNvPr>
          <p:cNvSpPr>
            <a:spLocks noGrp="1"/>
          </p:cNvSpPr>
          <p:nvPr>
            <p:ph idx="1"/>
          </p:nvPr>
        </p:nvSpPr>
        <p:spPr>
          <a:xfrm>
            <a:off x="211015" y="1862378"/>
            <a:ext cx="11635266" cy="3847957"/>
          </a:xfrm>
        </p:spPr>
        <p:txBody>
          <a:bodyPr>
            <a:noAutofit/>
          </a:bodyPr>
          <a:lstStyle/>
          <a:p>
            <a:r>
              <a:rPr lang="pl-PL" sz="1800" b="1" u="sng" dirty="0">
                <a:solidFill>
                  <a:schemeClr val="tx1"/>
                </a:solidFill>
                <a:latin typeface="Calibri" panose="020F0502020204030204" pitchFamily="34" charset="0"/>
                <a:ea typeface="Calibri" panose="020F0502020204030204" pitchFamily="34" charset="0"/>
                <a:cs typeface="Calibri" panose="020F0502020204030204" pitchFamily="34" charset="0"/>
              </a:rPr>
              <a:t>Projekty realizowane w 2024 roku:</a:t>
            </a:r>
          </a:p>
          <a:p>
            <a:pPr>
              <a:buClr>
                <a:schemeClr val="tx1"/>
              </a:buClr>
              <a:buFont typeface="Wingdings" panose="05000000000000000000" pitchFamily="2" charset="2"/>
              <a:buChar char="Ø"/>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  SZANSA NA ZMIANĘ </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Partnerem w projekcie jest Spółdzielnia Socjalna „OPOKA” z siedzibą w Chechle. Okres realizacji projektu wynosi od 01.08.2024 r. do 30.06.2029 r. . Skierowany jest do grupy 90 osób (60 osób dorosłych i 30 dzieci lub młodzieży) zamieszkujących lub uczących się na terenie Gminy Iwanowice. Głównym celem projektu jest zwiększenie poziomu aktywizacji społecznej i zawodowej uczestników projektu przez wzmocnienie ich kompetencji/kwalifikacji poprzez zaplanowanym szkoleniom zawodowym oraz wzrost doświadczenia zawodowego zdobytego podczas staży zawodowych.</a:t>
            </a:r>
          </a:p>
          <a:p>
            <a:pPr>
              <a:buClr>
                <a:schemeClr val="tx1"/>
              </a:buCl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Usługi indywidualnego transportu door-to-door w Gminie Iwanowice</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podsumowując realizację projektu w 2024 r. wynika, że  w ramach „Usługi indywidualnego transportu door-to-door w Gminie Iwanowice” zrealizowano </a:t>
            </a: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438 kursów </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podczas których przejechano 44.793 km.</a:t>
            </a:r>
          </a:p>
          <a:p>
            <a:pPr>
              <a:buClr>
                <a:schemeClr val="tx1"/>
              </a:buClr>
              <a:buFont typeface="Arial" panose="020B0604020202020204" pitchFamily="34" charset="0"/>
              <a:buChar char="•"/>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16E0F0F9-C683-ED2E-1E8F-F947C0E4CD90}"/>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F06D6C02-9183-BC42-0408-A0204342EE46}"/>
              </a:ext>
            </a:extLst>
          </p:cNvPr>
          <p:cNvPicPr>
            <a:picLocks noChangeAspect="1"/>
          </p:cNvPicPr>
          <p:nvPr/>
        </p:nvPicPr>
        <p:blipFill>
          <a:blip r:embed="rId2"/>
          <a:stretch>
            <a:fillRect/>
          </a:stretch>
        </p:blipFill>
        <p:spPr>
          <a:xfrm>
            <a:off x="10416146" y="594752"/>
            <a:ext cx="774259" cy="853514"/>
          </a:xfrm>
          <a:prstGeom prst="rect">
            <a:avLst/>
          </a:prstGeom>
        </p:spPr>
      </p:pic>
    </p:spTree>
    <p:extLst>
      <p:ext uri="{BB962C8B-B14F-4D97-AF65-F5344CB8AC3E}">
        <p14:creationId xmlns:p14="http://schemas.microsoft.com/office/powerpoint/2010/main" val="2282379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49C3521-2148-336B-431A-AC2209CB1D3D}"/>
              </a:ext>
            </a:extLst>
          </p:cNvPr>
          <p:cNvSpPr>
            <a:spLocks noGrp="1"/>
          </p:cNvSpPr>
          <p:nvPr>
            <p:ph type="title"/>
          </p:nvPr>
        </p:nvSpPr>
        <p:spPr>
          <a:xfrm>
            <a:off x="1097280" y="103491"/>
            <a:ext cx="10058400" cy="1450757"/>
          </a:xfrm>
        </p:spPr>
        <p:txBody>
          <a:bodyPr/>
          <a:lstStyle/>
          <a:p>
            <a:r>
              <a:rPr lang="pl-PL" b="1" dirty="0">
                <a:solidFill>
                  <a:schemeClr val="tx1"/>
                </a:solidFill>
              </a:rPr>
              <a:t>POMOC SPOŁECZNA</a:t>
            </a:r>
          </a:p>
        </p:txBody>
      </p:sp>
      <p:sp>
        <p:nvSpPr>
          <p:cNvPr id="3" name="Symbol zastępczy zawartości 2">
            <a:extLst>
              <a:ext uri="{FF2B5EF4-FFF2-40B4-BE49-F238E27FC236}">
                <a16:creationId xmlns:a16="http://schemas.microsoft.com/office/drawing/2014/main" id="{55655391-D494-DED4-CB70-443B99CD4A5A}"/>
              </a:ext>
            </a:extLst>
          </p:cNvPr>
          <p:cNvSpPr>
            <a:spLocks noGrp="1"/>
          </p:cNvSpPr>
          <p:nvPr>
            <p:ph idx="1"/>
          </p:nvPr>
        </p:nvSpPr>
        <p:spPr>
          <a:xfrm>
            <a:off x="278367" y="2410634"/>
            <a:ext cx="11635266" cy="3039675"/>
          </a:xfrm>
        </p:spPr>
        <p:txBody>
          <a:bodyPr>
            <a:noAutofit/>
          </a:bodyPr>
          <a:lstStyle/>
          <a:p>
            <a:pPr>
              <a:buClr>
                <a:schemeClr val="tx1"/>
              </a:buClr>
              <a:buFont typeface="Wingdings" panose="05000000000000000000" pitchFamily="2" charset="2"/>
              <a:buChar char="Ø"/>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 Refundacja podatku VAT za paliwa gazowe </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GOPS realizował wypłatę świadczeń pieniężnych na kwotę 24.540,51 zł dla 28 rodzin wykorzystujących jako główne źródło ogrzewania urządzenia grzewcze zasilane paliwami gazowymi.</a:t>
            </a:r>
            <a:endPar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buClr>
                <a:schemeClr val="tx1"/>
              </a:buClr>
              <a:buFont typeface="Wingdings" panose="05000000000000000000" pitchFamily="2" charset="2"/>
              <a:buChar char="Ø"/>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 Wsparcie finansowe ze środków Funduszu Pomocy w zakresie pomocy obywatelom Ukrainy w związku z konfliktem zbrojnym na terytorium tego państwa:</a:t>
            </a:r>
          </a:p>
          <a:p>
            <a:pPr lvl="1">
              <a:spcBef>
                <a:spcPts val="100"/>
              </a:spcBef>
              <a:spcAft>
                <a:spcPts val="100"/>
              </a:spcAft>
              <a:buClr>
                <a:schemeClr val="tx1"/>
              </a:buClr>
              <a:buFont typeface="Wingdings" panose="05000000000000000000" pitchFamily="2" charset="2"/>
              <a:buChar char="ü"/>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jednorazowe świadczenie pieniężne dla obywateli Ukrainy – realizowane na podstawie art. 31 ustawy z dnia 12 marca 2022 r. o pomocy obywatelom Ukrainy dla 2 obywateli Ukrainy na kwotę 600,00 zł. </a:t>
            </a:r>
          </a:p>
          <a:p>
            <a:pPr lvl="1">
              <a:spcBef>
                <a:spcPts val="100"/>
              </a:spcBef>
              <a:spcAft>
                <a:spcPts val="100"/>
              </a:spcAft>
              <a:buClr>
                <a:schemeClr val="tx1"/>
              </a:buClr>
              <a:buFont typeface="Wingdings" panose="05000000000000000000" pitchFamily="2" charset="2"/>
              <a:buChar char="ü"/>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świadczenie pieniężne za zapewnienie zakwaterowania i wyżywienia dla obywateli Ukrainy na podstawie art.3 z dnia 12 marca 2022 r. ww. ustawy. Świadczenie pieniężne wypłacono w łącznej wysokości 14.840,00 zł dla 2 osób.   </a:t>
            </a:r>
          </a:p>
          <a:p>
            <a:pPr marL="201168" lvl="1" indent="0">
              <a:spcBef>
                <a:spcPts val="100"/>
              </a:spcBef>
              <a:spcAft>
                <a:spcPts val="100"/>
              </a:spcAft>
              <a:buClr>
                <a:schemeClr val="tx1"/>
              </a:buClr>
              <a:buNone/>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16E0F0F9-C683-ED2E-1E8F-F947C0E4CD90}"/>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8589BE0C-1404-92A5-83C2-860CA6FE482C}"/>
              </a:ext>
            </a:extLst>
          </p:cNvPr>
          <p:cNvPicPr>
            <a:picLocks noChangeAspect="1"/>
          </p:cNvPicPr>
          <p:nvPr/>
        </p:nvPicPr>
        <p:blipFill>
          <a:blip r:embed="rId2"/>
          <a:stretch>
            <a:fillRect/>
          </a:stretch>
        </p:blipFill>
        <p:spPr>
          <a:xfrm>
            <a:off x="11021222" y="594752"/>
            <a:ext cx="774259" cy="853514"/>
          </a:xfrm>
          <a:prstGeom prst="rect">
            <a:avLst/>
          </a:prstGeom>
        </p:spPr>
      </p:pic>
    </p:spTree>
    <p:extLst>
      <p:ext uri="{BB962C8B-B14F-4D97-AF65-F5344CB8AC3E}">
        <p14:creationId xmlns:p14="http://schemas.microsoft.com/office/powerpoint/2010/main" val="2816876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C9FDA25-1268-4FC7-4499-4320392C6DCD}"/>
              </a:ext>
            </a:extLst>
          </p:cNvPr>
          <p:cNvSpPr>
            <a:spLocks noGrp="1"/>
          </p:cNvSpPr>
          <p:nvPr>
            <p:ph type="title"/>
          </p:nvPr>
        </p:nvSpPr>
        <p:spPr>
          <a:xfrm>
            <a:off x="365760" y="709700"/>
            <a:ext cx="10058400" cy="748452"/>
          </a:xfrm>
        </p:spPr>
        <p:txBody>
          <a:bodyPr/>
          <a:lstStyle/>
          <a:p>
            <a:r>
              <a:rPr lang="pl-PL" b="1" dirty="0">
                <a:solidFill>
                  <a:schemeClr val="tx1"/>
                </a:solidFill>
              </a:rPr>
              <a:t>BIBLIOTEKI</a:t>
            </a:r>
          </a:p>
        </p:txBody>
      </p:sp>
      <p:sp>
        <p:nvSpPr>
          <p:cNvPr id="3" name="Symbol zastępczy zawartości 2">
            <a:extLst>
              <a:ext uri="{FF2B5EF4-FFF2-40B4-BE49-F238E27FC236}">
                <a16:creationId xmlns:a16="http://schemas.microsoft.com/office/drawing/2014/main" id="{B2B8F388-8CC4-7490-B432-0C9173CBBD12}"/>
              </a:ext>
            </a:extLst>
          </p:cNvPr>
          <p:cNvSpPr>
            <a:spLocks noGrp="1"/>
          </p:cNvSpPr>
          <p:nvPr>
            <p:ph idx="1"/>
          </p:nvPr>
        </p:nvSpPr>
        <p:spPr>
          <a:xfrm>
            <a:off x="590843" y="2108201"/>
            <a:ext cx="10564837" cy="1464993"/>
          </a:xfrm>
        </p:spPr>
        <p:txBody>
          <a:bodyPr>
            <a:normAutofit/>
          </a:bodyPr>
          <a:lstStyle/>
          <a:p>
            <a:pPr>
              <a:spcBef>
                <a:spcPts val="100"/>
              </a:spcBef>
              <a:spcAft>
                <a:spcPts val="100"/>
              </a:spcAft>
              <a:buClr>
                <a:schemeClr val="tx1"/>
              </a:buCl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w gminie w 2024 r. funkcjonowały 3 biblioteki (biblioteka główna i 2 filie). </a:t>
            </a:r>
          </a:p>
          <a:p>
            <a:pPr>
              <a:spcBef>
                <a:spcPts val="100"/>
              </a:spcBef>
              <a:spcAft>
                <a:spcPts val="100"/>
              </a:spcAft>
              <a:buClr>
                <a:schemeClr val="tx1"/>
              </a:buCl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stan zbiorów na dzień 31 grudnia 2024 r. wynosił  26.173 woluminów w tym 9 audiobooków. </a:t>
            </a:r>
          </a:p>
          <a:p>
            <a:pPr>
              <a:spcBef>
                <a:spcPts val="100"/>
              </a:spcBef>
              <a:spcAft>
                <a:spcPts val="100"/>
              </a:spcAft>
              <a:buClr>
                <a:schemeClr val="tx1"/>
              </a:buCl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w  2024 roku zakupiono 172 książki za kwotę  4.481,94 zł, pochodzącą z wkładu własnego biblioteki i 115 książek za kwotę  2.894,00 zł.  z dotacji  MKiDN Narodowego Programu Rozwoju Czytelnictwa. </a:t>
            </a:r>
          </a:p>
        </p:txBody>
      </p:sp>
      <p:sp>
        <p:nvSpPr>
          <p:cNvPr id="4" name="Symbol zastępczy daty 3">
            <a:extLst>
              <a:ext uri="{FF2B5EF4-FFF2-40B4-BE49-F238E27FC236}">
                <a16:creationId xmlns:a16="http://schemas.microsoft.com/office/drawing/2014/main" id="{8DACFCFC-867C-E76C-9109-27F7228C5810}"/>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6" name="pole tekstowe 5">
            <a:extLst>
              <a:ext uri="{FF2B5EF4-FFF2-40B4-BE49-F238E27FC236}">
                <a16:creationId xmlns:a16="http://schemas.microsoft.com/office/drawing/2014/main" id="{93F2EA45-9183-78F0-8BC2-ADF6BF2F385E}"/>
              </a:ext>
            </a:extLst>
          </p:cNvPr>
          <p:cNvSpPr txBox="1"/>
          <p:nvPr/>
        </p:nvSpPr>
        <p:spPr>
          <a:xfrm>
            <a:off x="3667207" y="3775584"/>
            <a:ext cx="2532186" cy="646331"/>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Łączna liczba czytelników wyniosła 1143 osoby.</a:t>
            </a:r>
          </a:p>
        </p:txBody>
      </p:sp>
      <p:sp>
        <p:nvSpPr>
          <p:cNvPr id="7" name="pole tekstowe 6">
            <a:extLst>
              <a:ext uri="{FF2B5EF4-FFF2-40B4-BE49-F238E27FC236}">
                <a16:creationId xmlns:a16="http://schemas.microsoft.com/office/drawing/2014/main" id="{C4ADDD32-0DBC-3134-A991-D29A4C2219D7}"/>
              </a:ext>
            </a:extLst>
          </p:cNvPr>
          <p:cNvSpPr txBox="1"/>
          <p:nvPr/>
        </p:nvSpPr>
        <p:spPr>
          <a:xfrm>
            <a:off x="106610" y="3775584"/>
            <a:ext cx="3334044" cy="1200329"/>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Struktura zawodowa czytelników:</a:t>
            </a:r>
          </a:p>
          <a:p>
            <a:pPr marL="285750" indent="-285750">
              <a:buFont typeface="Arial" panose="020B0604020202020204" pitchFamily="34" charset="0"/>
              <a:buChar char="•"/>
            </a:pPr>
            <a:r>
              <a:rPr lang="pl-PL" dirty="0">
                <a:latin typeface="Calibri" panose="020F0502020204030204" pitchFamily="34" charset="0"/>
                <a:ea typeface="Calibri" panose="020F0502020204030204" pitchFamily="34" charset="0"/>
                <a:cs typeface="Calibri" panose="020F0502020204030204" pitchFamily="34" charset="0"/>
              </a:rPr>
              <a:t>Osoby uczące się – 537  osób</a:t>
            </a:r>
          </a:p>
          <a:p>
            <a:pPr marL="285750" indent="-285750">
              <a:buFont typeface="Arial" panose="020B0604020202020204" pitchFamily="34" charset="0"/>
              <a:buChar char="•"/>
            </a:pPr>
            <a:r>
              <a:rPr lang="pl-PL" dirty="0">
                <a:latin typeface="Calibri" panose="020F0502020204030204" pitchFamily="34" charset="0"/>
                <a:ea typeface="Calibri" panose="020F0502020204030204" pitchFamily="34" charset="0"/>
                <a:cs typeface="Calibri" panose="020F0502020204030204" pitchFamily="34" charset="0"/>
              </a:rPr>
              <a:t>Osoby pracujące – 478 osób</a:t>
            </a:r>
          </a:p>
          <a:p>
            <a:pPr marL="285750" indent="-285750">
              <a:buFont typeface="Arial" panose="020B0604020202020204" pitchFamily="34" charset="0"/>
              <a:buChar char="•"/>
            </a:pPr>
            <a:r>
              <a:rPr lang="pl-PL" dirty="0">
                <a:latin typeface="Calibri" panose="020F0502020204030204" pitchFamily="34" charset="0"/>
                <a:ea typeface="Calibri" panose="020F0502020204030204" pitchFamily="34" charset="0"/>
                <a:cs typeface="Calibri" panose="020F0502020204030204" pitchFamily="34" charset="0"/>
              </a:rPr>
              <a:t>Osoby pozostałe – 128 osób</a:t>
            </a:r>
          </a:p>
        </p:txBody>
      </p:sp>
      <p:sp>
        <p:nvSpPr>
          <p:cNvPr id="8" name="pole tekstowe 7">
            <a:extLst>
              <a:ext uri="{FF2B5EF4-FFF2-40B4-BE49-F238E27FC236}">
                <a16:creationId xmlns:a16="http://schemas.microsoft.com/office/drawing/2014/main" id="{C619E8B4-A902-0E50-60F6-B6DA05E7E482}"/>
              </a:ext>
            </a:extLst>
          </p:cNvPr>
          <p:cNvSpPr txBox="1"/>
          <p:nvPr/>
        </p:nvSpPr>
        <p:spPr>
          <a:xfrm>
            <a:off x="6425946" y="3779584"/>
            <a:ext cx="2860434" cy="923330"/>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Łączna liczba odwiedzin wyniosła 6946.</a:t>
            </a:r>
          </a:p>
          <a:p>
            <a:endParaRPr lang="pl-PL" dirty="0">
              <a:latin typeface="Calibri" panose="020F0502020204030204" pitchFamily="34" charset="0"/>
              <a:ea typeface="Calibri" panose="020F0502020204030204" pitchFamily="34" charset="0"/>
              <a:cs typeface="Calibri" panose="020F0502020204030204" pitchFamily="34" charset="0"/>
            </a:endParaRPr>
          </a:p>
        </p:txBody>
      </p:sp>
      <p:sp>
        <p:nvSpPr>
          <p:cNvPr id="9" name="pole tekstowe 8">
            <a:extLst>
              <a:ext uri="{FF2B5EF4-FFF2-40B4-BE49-F238E27FC236}">
                <a16:creationId xmlns:a16="http://schemas.microsoft.com/office/drawing/2014/main" id="{A48D2B36-C1B4-607E-B5BA-F837D68210C9}"/>
              </a:ext>
            </a:extLst>
          </p:cNvPr>
          <p:cNvSpPr txBox="1"/>
          <p:nvPr/>
        </p:nvSpPr>
        <p:spPr>
          <a:xfrm>
            <a:off x="9187901" y="3779584"/>
            <a:ext cx="2783504" cy="646331"/>
          </a:xfrm>
          <a:prstGeom prst="rect">
            <a:avLst/>
          </a:prstGeom>
          <a:noFill/>
        </p:spPr>
        <p:txBody>
          <a:bodyPr wrap="square" rtlCol="0">
            <a:spAutoFit/>
          </a:bodyPr>
          <a:lstStyle/>
          <a:p>
            <a:r>
              <a:rPr lang="pl-PL" dirty="0"/>
              <a:t>Łączna liczba wypożyczeni wyniosła 3949.</a:t>
            </a:r>
          </a:p>
        </p:txBody>
      </p:sp>
      <p:pic>
        <p:nvPicPr>
          <p:cNvPr id="10" name="Obraz 9">
            <a:extLst>
              <a:ext uri="{FF2B5EF4-FFF2-40B4-BE49-F238E27FC236}">
                <a16:creationId xmlns:a16="http://schemas.microsoft.com/office/drawing/2014/main" id="{3A883515-779A-7027-2D72-EAA28E68A530}"/>
              </a:ext>
            </a:extLst>
          </p:cNvPr>
          <p:cNvPicPr>
            <a:picLocks noChangeAspect="1"/>
          </p:cNvPicPr>
          <p:nvPr/>
        </p:nvPicPr>
        <p:blipFill>
          <a:blip r:embed="rId2"/>
          <a:stretch>
            <a:fillRect/>
          </a:stretch>
        </p:blipFill>
        <p:spPr>
          <a:xfrm>
            <a:off x="9809079" y="5030003"/>
            <a:ext cx="914479" cy="914479"/>
          </a:xfrm>
          <a:prstGeom prst="rect">
            <a:avLst/>
          </a:prstGeom>
        </p:spPr>
      </p:pic>
      <p:pic>
        <p:nvPicPr>
          <p:cNvPr id="11" name="Obraz 10">
            <a:extLst>
              <a:ext uri="{FF2B5EF4-FFF2-40B4-BE49-F238E27FC236}">
                <a16:creationId xmlns:a16="http://schemas.microsoft.com/office/drawing/2014/main" id="{3D43F72C-87EA-69C9-7835-52C8723C4867}"/>
              </a:ext>
            </a:extLst>
          </p:cNvPr>
          <p:cNvPicPr>
            <a:picLocks noChangeAspect="1"/>
          </p:cNvPicPr>
          <p:nvPr/>
        </p:nvPicPr>
        <p:blipFill>
          <a:blip r:embed="rId3"/>
          <a:stretch>
            <a:fillRect/>
          </a:stretch>
        </p:blipFill>
        <p:spPr>
          <a:xfrm>
            <a:off x="2747851" y="4975913"/>
            <a:ext cx="1172387" cy="1172387"/>
          </a:xfrm>
          <a:prstGeom prst="rect">
            <a:avLst/>
          </a:prstGeom>
        </p:spPr>
      </p:pic>
      <p:pic>
        <p:nvPicPr>
          <p:cNvPr id="12" name="Obraz 11">
            <a:extLst>
              <a:ext uri="{FF2B5EF4-FFF2-40B4-BE49-F238E27FC236}">
                <a16:creationId xmlns:a16="http://schemas.microsoft.com/office/drawing/2014/main" id="{967202FF-EDD4-175E-358E-4158B4D37DF1}"/>
              </a:ext>
            </a:extLst>
          </p:cNvPr>
          <p:cNvPicPr>
            <a:picLocks noChangeAspect="1"/>
          </p:cNvPicPr>
          <p:nvPr/>
        </p:nvPicPr>
        <p:blipFill>
          <a:blip r:embed="rId4"/>
          <a:stretch>
            <a:fillRect/>
          </a:stretch>
        </p:blipFill>
        <p:spPr>
          <a:xfrm>
            <a:off x="6528080" y="4606758"/>
            <a:ext cx="968118" cy="968118"/>
          </a:xfrm>
          <a:prstGeom prst="rect">
            <a:avLst/>
          </a:prstGeom>
        </p:spPr>
      </p:pic>
      <p:pic>
        <p:nvPicPr>
          <p:cNvPr id="13" name="Obraz 12">
            <a:extLst>
              <a:ext uri="{FF2B5EF4-FFF2-40B4-BE49-F238E27FC236}">
                <a16:creationId xmlns:a16="http://schemas.microsoft.com/office/drawing/2014/main" id="{878D2461-0732-D26F-20FB-0DEDF92D5281}"/>
              </a:ext>
            </a:extLst>
          </p:cNvPr>
          <p:cNvPicPr>
            <a:picLocks noChangeAspect="1"/>
          </p:cNvPicPr>
          <p:nvPr/>
        </p:nvPicPr>
        <p:blipFill>
          <a:blip r:embed="rId5"/>
          <a:stretch>
            <a:fillRect/>
          </a:stretch>
        </p:blipFill>
        <p:spPr>
          <a:xfrm>
            <a:off x="10266319" y="502906"/>
            <a:ext cx="774259" cy="853514"/>
          </a:xfrm>
          <a:prstGeom prst="rect">
            <a:avLst/>
          </a:prstGeom>
        </p:spPr>
      </p:pic>
    </p:spTree>
    <p:extLst>
      <p:ext uri="{BB962C8B-B14F-4D97-AF65-F5344CB8AC3E}">
        <p14:creationId xmlns:p14="http://schemas.microsoft.com/office/powerpoint/2010/main" val="399476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07625B-E8FB-6B68-E08F-5CFD15EFDCEC}"/>
              </a:ext>
            </a:extLst>
          </p:cNvPr>
          <p:cNvSpPr>
            <a:spLocks noGrp="1"/>
          </p:cNvSpPr>
          <p:nvPr>
            <p:ph type="title"/>
          </p:nvPr>
        </p:nvSpPr>
        <p:spPr>
          <a:xfrm>
            <a:off x="323557" y="645711"/>
            <a:ext cx="10058400" cy="686394"/>
          </a:xfrm>
        </p:spPr>
        <p:txBody>
          <a:bodyPr>
            <a:normAutofit fontScale="90000"/>
          </a:bodyPr>
          <a:lstStyle/>
          <a:p>
            <a:r>
              <a:rPr lang="pl-PL" b="1" dirty="0">
                <a:solidFill>
                  <a:schemeClr val="tx1"/>
                </a:solidFill>
              </a:rPr>
              <a:t>DZIAŁALNOŚĆ KULTURALNA</a:t>
            </a:r>
          </a:p>
        </p:txBody>
      </p:sp>
      <p:sp>
        <p:nvSpPr>
          <p:cNvPr id="3" name="Symbol zastępczy zawartości 2">
            <a:extLst>
              <a:ext uri="{FF2B5EF4-FFF2-40B4-BE49-F238E27FC236}">
                <a16:creationId xmlns:a16="http://schemas.microsoft.com/office/drawing/2014/main" id="{F12D9EBA-38E7-EF22-13DF-07DF17954CB8}"/>
              </a:ext>
            </a:extLst>
          </p:cNvPr>
          <p:cNvSpPr>
            <a:spLocks noGrp="1"/>
          </p:cNvSpPr>
          <p:nvPr>
            <p:ph idx="1"/>
          </p:nvPr>
        </p:nvSpPr>
        <p:spPr>
          <a:xfrm>
            <a:off x="196947" y="1980889"/>
            <a:ext cx="6457071" cy="4203263"/>
          </a:xfrm>
        </p:spPr>
        <p:txBody>
          <a:bodyPr>
            <a:normAutofit fontScale="92500" lnSpcReduction="10000"/>
          </a:bodyPr>
          <a:lstStyle/>
          <a:p>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Imprezy organizowane i współorganizowane przez GCKiB w 2024 r.:</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Koncert kolęd dzieci uczęszczających na zajęcia wokalne;</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Gminny Dzień Kobiet;</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Gminne obchody Święta Konstytucji 3 Maja;</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Gminny Turniej szachowy o Puchar Wójta;</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Gminny Dzień Dziecka w Biskupicach;</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Gminne Zawody Nordic Walking w Iwanowicach;</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Dożynki w Maszkowie;</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Sierpniowe Kino Plenerowe w GCKiB;</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Ogólnopolski Spływ Kajakowy „Dolną Rzeki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Dłubni</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2023 –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Dłubnia</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wciąga”;</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Gminne Obchody Święta Niepodległości;</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II Jarmark Bożonarodzeniowy w Gminie Iwanowice</a:t>
            </a:r>
          </a:p>
          <a:p>
            <a:pPr lvl="1">
              <a:buClr>
                <a:schemeClr val="tx1"/>
              </a:buClr>
              <a:buFont typeface="Arial" panose="020B0604020202020204" pitchFamily="34" charset="0"/>
              <a:buChar char="•"/>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ECF78B4-B2A1-DDFA-BD53-4942938CDCAE}"/>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8" name="Obraz 7">
            <a:extLst>
              <a:ext uri="{FF2B5EF4-FFF2-40B4-BE49-F238E27FC236}">
                <a16:creationId xmlns:a16="http://schemas.microsoft.com/office/drawing/2014/main" id="{DBBC7FEB-62E1-EF40-639A-5518823A9B9E}"/>
              </a:ext>
            </a:extLst>
          </p:cNvPr>
          <p:cNvPicPr>
            <a:picLocks noChangeAspect="1"/>
          </p:cNvPicPr>
          <p:nvPr/>
        </p:nvPicPr>
        <p:blipFill>
          <a:blip r:embed="rId2"/>
          <a:stretch>
            <a:fillRect/>
          </a:stretch>
        </p:blipFill>
        <p:spPr>
          <a:xfrm>
            <a:off x="10526403" y="578607"/>
            <a:ext cx="774259" cy="853514"/>
          </a:xfrm>
          <a:prstGeom prst="rect">
            <a:avLst/>
          </a:prstGeom>
        </p:spPr>
      </p:pic>
      <p:pic>
        <p:nvPicPr>
          <p:cNvPr id="7" name="Obraz 6">
            <a:extLst>
              <a:ext uri="{FF2B5EF4-FFF2-40B4-BE49-F238E27FC236}">
                <a16:creationId xmlns:a16="http://schemas.microsoft.com/office/drawing/2014/main" id="{AD24D9FF-0D73-AAA8-C876-3105634C47A0}"/>
              </a:ext>
            </a:extLst>
          </p:cNvPr>
          <p:cNvPicPr>
            <a:picLocks noChangeAspect="1"/>
          </p:cNvPicPr>
          <p:nvPr/>
        </p:nvPicPr>
        <p:blipFill>
          <a:blip r:embed="rId3"/>
          <a:stretch>
            <a:fillRect/>
          </a:stretch>
        </p:blipFill>
        <p:spPr>
          <a:xfrm>
            <a:off x="5946878" y="2304516"/>
            <a:ext cx="2639191" cy="1754462"/>
          </a:xfrm>
          <a:prstGeom prst="rect">
            <a:avLst/>
          </a:prstGeom>
          <a:ln>
            <a:noFill/>
          </a:ln>
          <a:effectLst>
            <a:softEdge rad="112500"/>
          </a:effectLst>
        </p:spPr>
      </p:pic>
      <p:pic>
        <p:nvPicPr>
          <p:cNvPr id="10" name="Obraz 9">
            <a:extLst>
              <a:ext uri="{FF2B5EF4-FFF2-40B4-BE49-F238E27FC236}">
                <a16:creationId xmlns:a16="http://schemas.microsoft.com/office/drawing/2014/main" id="{9C5A75E1-C05D-3193-E871-F64FE980995B}"/>
              </a:ext>
            </a:extLst>
          </p:cNvPr>
          <p:cNvPicPr>
            <a:picLocks noChangeAspect="1"/>
          </p:cNvPicPr>
          <p:nvPr/>
        </p:nvPicPr>
        <p:blipFill>
          <a:blip r:embed="rId4"/>
          <a:stretch>
            <a:fillRect/>
          </a:stretch>
        </p:blipFill>
        <p:spPr>
          <a:xfrm>
            <a:off x="9062361" y="2134877"/>
            <a:ext cx="2639191" cy="1754594"/>
          </a:xfrm>
          <a:prstGeom prst="rect">
            <a:avLst/>
          </a:prstGeom>
          <a:ln>
            <a:noFill/>
          </a:ln>
          <a:effectLst>
            <a:softEdge rad="112500"/>
          </a:effectLst>
        </p:spPr>
      </p:pic>
      <p:pic>
        <p:nvPicPr>
          <p:cNvPr id="17" name="Obraz 16">
            <a:extLst>
              <a:ext uri="{FF2B5EF4-FFF2-40B4-BE49-F238E27FC236}">
                <a16:creationId xmlns:a16="http://schemas.microsoft.com/office/drawing/2014/main" id="{CEA6C897-812B-8940-1405-74A0796E2D0F}"/>
              </a:ext>
            </a:extLst>
          </p:cNvPr>
          <p:cNvPicPr>
            <a:picLocks noChangeAspect="1"/>
          </p:cNvPicPr>
          <p:nvPr/>
        </p:nvPicPr>
        <p:blipFill>
          <a:blip r:embed="rId5"/>
          <a:stretch>
            <a:fillRect/>
          </a:stretch>
        </p:blipFill>
        <p:spPr>
          <a:xfrm>
            <a:off x="6487454" y="4184576"/>
            <a:ext cx="2719353" cy="2027713"/>
          </a:xfrm>
          <a:prstGeom prst="rect">
            <a:avLst/>
          </a:prstGeom>
          <a:ln>
            <a:noFill/>
          </a:ln>
          <a:effectLst>
            <a:softEdge rad="112500"/>
          </a:effectLst>
        </p:spPr>
      </p:pic>
      <p:pic>
        <p:nvPicPr>
          <p:cNvPr id="19" name="Obraz 18">
            <a:extLst>
              <a:ext uri="{FF2B5EF4-FFF2-40B4-BE49-F238E27FC236}">
                <a16:creationId xmlns:a16="http://schemas.microsoft.com/office/drawing/2014/main" id="{E4690204-1446-D821-8172-0C21004B1385}"/>
              </a:ext>
            </a:extLst>
          </p:cNvPr>
          <p:cNvPicPr>
            <a:picLocks noChangeAspect="1"/>
          </p:cNvPicPr>
          <p:nvPr/>
        </p:nvPicPr>
        <p:blipFill>
          <a:blip r:embed="rId6"/>
          <a:stretch>
            <a:fillRect/>
          </a:stretch>
        </p:blipFill>
        <p:spPr>
          <a:xfrm>
            <a:off x="9358454" y="4184576"/>
            <a:ext cx="2636599" cy="1754594"/>
          </a:xfrm>
          <a:prstGeom prst="rect">
            <a:avLst/>
          </a:prstGeom>
          <a:ln>
            <a:noFill/>
          </a:ln>
          <a:effectLst>
            <a:softEdge rad="112500"/>
          </a:effectLst>
        </p:spPr>
      </p:pic>
    </p:spTree>
    <p:extLst>
      <p:ext uri="{BB962C8B-B14F-4D97-AF65-F5344CB8AC3E}">
        <p14:creationId xmlns:p14="http://schemas.microsoft.com/office/powerpoint/2010/main" val="93485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618978" y="2108201"/>
            <a:ext cx="10986868" cy="3760891"/>
          </a:xfrm>
        </p:spPr>
        <p:txBody>
          <a:bodyPr>
            <a:normAutofit/>
          </a:bodyPr>
          <a:lstStyle/>
          <a:p>
            <a:pPr algn="ctr"/>
            <a:endParaRPr lang="pl-PL" sz="2000" b="1" dirty="0">
              <a:latin typeface="Calibri" panose="020F0502020204030204" pitchFamily="34" charset="0"/>
              <a:ea typeface="Calibri" panose="020F0502020204030204" pitchFamily="34" charset="0"/>
              <a:cs typeface="Calibri" panose="020F0502020204030204" pitchFamily="34" charset="0"/>
            </a:endParaRPr>
          </a:p>
          <a:p>
            <a:pPr algn="ctr"/>
            <a:endParaRPr lang="pl-PL"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pl-PL" sz="2800" dirty="0">
                <a:solidFill>
                  <a:schemeClr val="tx1"/>
                </a:solidFill>
                <a:latin typeface="Calibri" panose="020F0502020204030204" pitchFamily="34" charset="0"/>
                <a:ea typeface="Calibri" panose="020F0502020204030204" pitchFamily="34" charset="0"/>
                <a:cs typeface="Calibri" panose="020F0502020204030204" pitchFamily="34" charset="0"/>
              </a:rPr>
              <a:t>Zestawienie realizowanych w roku 2024 inwestycji w odniesieniu do Strategii Rozwoju Gminy Iwanowice na lata 2021-2030</a:t>
            </a:r>
          </a:p>
          <a:p>
            <a:endParaRPr lang="pl-PL" b="1" dirty="0">
              <a:latin typeface="Calibri" panose="020F0502020204030204" pitchFamily="34" charset="0"/>
              <a:ea typeface="Calibri" panose="020F0502020204030204" pitchFamily="34" charset="0"/>
              <a:cs typeface="Calibri" panose="020F0502020204030204" pitchFamily="34" charset="0"/>
            </a:endParaRPr>
          </a:p>
          <a:p>
            <a:endParaRPr lang="pl-PL" b="1"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836B06F4-5B18-EED1-840D-69E77D507EFD}"/>
              </a:ext>
            </a:extLst>
          </p:cNvPr>
          <p:cNvPicPr>
            <a:picLocks noChangeAspect="1"/>
          </p:cNvPicPr>
          <p:nvPr/>
        </p:nvPicPr>
        <p:blipFill>
          <a:blip r:embed="rId2"/>
          <a:stretch>
            <a:fillRect/>
          </a:stretch>
        </p:blipFill>
        <p:spPr>
          <a:xfrm>
            <a:off x="11094720" y="404221"/>
            <a:ext cx="774259" cy="853514"/>
          </a:xfrm>
          <a:prstGeom prst="rect">
            <a:avLst/>
          </a:prstGeom>
        </p:spPr>
      </p:pic>
    </p:spTree>
    <p:extLst>
      <p:ext uri="{BB962C8B-B14F-4D97-AF65-F5344CB8AC3E}">
        <p14:creationId xmlns:p14="http://schemas.microsoft.com/office/powerpoint/2010/main" val="48412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1097280" y="286603"/>
            <a:ext cx="10058400" cy="1019683"/>
          </a:xfrm>
        </p:spPr>
        <p:txBody>
          <a:bodyPr/>
          <a:lstStyle/>
          <a:p>
            <a:r>
              <a:rPr lang="pl-PL" b="1" dirty="0">
                <a:solidFill>
                  <a:schemeClr val="tx1"/>
                </a:solidFill>
              </a:rPr>
              <a:t>MIESZKAŃCY GMINY</a:t>
            </a:r>
          </a:p>
        </p:txBody>
      </p:sp>
      <p:sp>
        <p:nvSpPr>
          <p:cNvPr id="3" name="Symbol zastępczy zawartości 2">
            <a:extLst>
              <a:ext uri="{FF2B5EF4-FFF2-40B4-BE49-F238E27FC236}">
                <a16:creationId xmlns:a16="http://schemas.microsoft.com/office/drawing/2014/main" id="{92CA4F01-8116-2A34-EE34-A0BDB7C9D8B2}"/>
              </a:ext>
            </a:extLst>
          </p:cNvPr>
          <p:cNvSpPr>
            <a:spLocks noGrp="1"/>
          </p:cNvSpPr>
          <p:nvPr>
            <p:ph idx="1"/>
          </p:nvPr>
        </p:nvSpPr>
        <p:spPr>
          <a:xfrm>
            <a:off x="1013304" y="1904492"/>
            <a:ext cx="4874312" cy="2379306"/>
          </a:xfrm>
        </p:spPr>
        <p:txBody>
          <a:bodyPr/>
          <a:lstStyle/>
          <a:p>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Liczba mieszkańców Gminy Iwanowice na koniec roku 2024 wynosiła 9 191 osób.</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9" name="Grafika 8" descr="Użytkownicy z wypełnieniem pełnym">
            <a:extLst>
              <a:ext uri="{FF2B5EF4-FFF2-40B4-BE49-F238E27FC236}">
                <a16:creationId xmlns:a16="http://schemas.microsoft.com/office/drawing/2014/main" id="{2C9B680D-EF1B-073E-7013-CF8DFECC68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56737" y="2704647"/>
            <a:ext cx="914400" cy="914400"/>
          </a:xfrm>
          <a:prstGeom prst="rect">
            <a:avLst/>
          </a:prstGeom>
        </p:spPr>
      </p:pic>
      <p:sp>
        <p:nvSpPr>
          <p:cNvPr id="10" name="pole tekstowe 9">
            <a:extLst>
              <a:ext uri="{FF2B5EF4-FFF2-40B4-BE49-F238E27FC236}">
                <a16:creationId xmlns:a16="http://schemas.microsoft.com/office/drawing/2014/main" id="{C61D4E4C-50FD-E4AA-590C-9E044260D0A6}"/>
              </a:ext>
            </a:extLst>
          </p:cNvPr>
          <p:cNvSpPr txBox="1"/>
          <p:nvPr/>
        </p:nvSpPr>
        <p:spPr>
          <a:xfrm>
            <a:off x="5803641" y="4136969"/>
            <a:ext cx="5312851" cy="1785104"/>
          </a:xfrm>
          <a:prstGeom prst="rect">
            <a:avLst/>
          </a:prstGeom>
          <a:noFill/>
        </p:spPr>
        <p:txBody>
          <a:bodyPr wrap="square" rtlCol="0">
            <a:spAutoFit/>
          </a:bodyPr>
          <a:lstStyle/>
          <a:p>
            <a:r>
              <a:rPr lang="pl-PL" dirty="0"/>
              <a:t> </a:t>
            </a:r>
            <a:r>
              <a:rPr lang="pl-PL" sz="1900" dirty="0">
                <a:latin typeface="Calibri" panose="020F0502020204030204" pitchFamily="34" charset="0"/>
                <a:ea typeface="Calibri" panose="020F0502020204030204" pitchFamily="34" charset="0"/>
                <a:cs typeface="Calibri" panose="020F0502020204030204" pitchFamily="34" charset="0"/>
              </a:rPr>
              <a:t>4 633 mieszkańców Gminy Iwanowice to kobiety</a:t>
            </a:r>
            <a:r>
              <a:rPr lang="pl-PL" sz="1900" dirty="0"/>
              <a:t>.</a:t>
            </a:r>
          </a:p>
          <a:p>
            <a:endParaRPr lang="pl-PL" sz="1900" dirty="0"/>
          </a:p>
          <a:p>
            <a:endParaRPr lang="pl-PL" dirty="0"/>
          </a:p>
          <a:p>
            <a:endParaRPr lang="pl-PL" dirty="0"/>
          </a:p>
          <a:p>
            <a:endParaRPr lang="pl-PL" dirty="0"/>
          </a:p>
          <a:p>
            <a:endParaRPr lang="pl-PL" dirty="0"/>
          </a:p>
        </p:txBody>
      </p:sp>
      <p:sp>
        <p:nvSpPr>
          <p:cNvPr id="11" name="pole tekstowe 10">
            <a:extLst>
              <a:ext uri="{FF2B5EF4-FFF2-40B4-BE49-F238E27FC236}">
                <a16:creationId xmlns:a16="http://schemas.microsoft.com/office/drawing/2014/main" id="{77F6850B-8EFC-750E-3AF6-BE58952E2284}"/>
              </a:ext>
            </a:extLst>
          </p:cNvPr>
          <p:cNvSpPr txBox="1"/>
          <p:nvPr/>
        </p:nvSpPr>
        <p:spPr>
          <a:xfrm>
            <a:off x="1038434" y="4043414"/>
            <a:ext cx="4706361" cy="1508105"/>
          </a:xfrm>
          <a:prstGeom prst="rect">
            <a:avLst/>
          </a:prstGeom>
          <a:noFill/>
        </p:spPr>
        <p:txBody>
          <a:bodyPr wrap="square" rtlCol="0">
            <a:spAutoFit/>
          </a:bodyPr>
          <a:lstStyle/>
          <a:p>
            <a:r>
              <a:rPr lang="pl-PL" sz="1900" dirty="0">
                <a:latin typeface="Calibri" panose="020F0502020204030204" pitchFamily="34" charset="0"/>
                <a:ea typeface="Calibri" panose="020F0502020204030204" pitchFamily="34" charset="0"/>
                <a:cs typeface="Calibri" panose="020F0502020204030204" pitchFamily="34" charset="0"/>
              </a:rPr>
              <a:t>4 558 mieszkańców Gminy Iwanowice to mężczyźni.</a:t>
            </a:r>
          </a:p>
          <a:p>
            <a:endParaRPr lang="pl-PL" dirty="0"/>
          </a:p>
          <a:p>
            <a:endParaRPr lang="pl-PL" dirty="0"/>
          </a:p>
          <a:p>
            <a:endParaRPr lang="pl-PL" dirty="0"/>
          </a:p>
        </p:txBody>
      </p:sp>
      <p:sp>
        <p:nvSpPr>
          <p:cNvPr id="12" name="pole tekstowe 11">
            <a:extLst>
              <a:ext uri="{FF2B5EF4-FFF2-40B4-BE49-F238E27FC236}">
                <a16:creationId xmlns:a16="http://schemas.microsoft.com/office/drawing/2014/main" id="{36BAF8A0-AC75-C787-13A4-913B5F7C7598}"/>
              </a:ext>
            </a:extLst>
          </p:cNvPr>
          <p:cNvSpPr txBox="1"/>
          <p:nvPr/>
        </p:nvSpPr>
        <p:spPr>
          <a:xfrm>
            <a:off x="5946462" y="1876037"/>
            <a:ext cx="5825931" cy="1261884"/>
          </a:xfrm>
          <a:prstGeom prst="rect">
            <a:avLst/>
          </a:prstGeom>
          <a:noFill/>
        </p:spPr>
        <p:txBody>
          <a:bodyPr wrap="square" rtlCol="0">
            <a:spAutoFit/>
          </a:bodyPr>
          <a:lstStyle/>
          <a:p>
            <a:r>
              <a:rPr lang="pl-PL" sz="1900" dirty="0">
                <a:latin typeface="Calibri" panose="020F0502020204030204" pitchFamily="34" charset="0"/>
                <a:ea typeface="Calibri" panose="020F0502020204030204" pitchFamily="34" charset="0"/>
                <a:cs typeface="Calibri" panose="020F0502020204030204" pitchFamily="34" charset="0"/>
              </a:rPr>
              <a:t>Osoby w wieku:</a:t>
            </a:r>
          </a:p>
          <a:p>
            <a:pPr marL="742950" lvl="1" indent="-285750">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przedprodukcyjnym - 1855 </a:t>
            </a:r>
          </a:p>
          <a:p>
            <a:pPr marL="742950" lvl="1" indent="-285750">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produkcyjnym - 5474 </a:t>
            </a:r>
          </a:p>
          <a:p>
            <a:pPr marL="742950" lvl="1" indent="-285750">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poprodukcyjnym - 1862</a:t>
            </a:r>
          </a:p>
        </p:txBody>
      </p:sp>
      <p:pic>
        <p:nvPicPr>
          <p:cNvPr id="14" name="Grafika 13" descr="Kobieta z wypełnieniem pełnym">
            <a:extLst>
              <a:ext uri="{FF2B5EF4-FFF2-40B4-BE49-F238E27FC236}">
                <a16:creationId xmlns:a16="http://schemas.microsoft.com/office/drawing/2014/main" id="{DFC48D26-0D2E-9EB1-701E-36C2170ABF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6175" y="4797467"/>
            <a:ext cx="914400" cy="914400"/>
          </a:xfrm>
          <a:prstGeom prst="rect">
            <a:avLst/>
          </a:prstGeom>
        </p:spPr>
      </p:pic>
      <p:pic>
        <p:nvPicPr>
          <p:cNvPr id="16" name="Grafika 15" descr="Mężczyzna z wypełnieniem pełnym">
            <a:extLst>
              <a:ext uri="{FF2B5EF4-FFF2-40B4-BE49-F238E27FC236}">
                <a16:creationId xmlns:a16="http://schemas.microsoft.com/office/drawing/2014/main" id="{00B32D8D-1F1E-DEDC-6C51-CB97854C21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56737" y="4898574"/>
            <a:ext cx="914400" cy="914400"/>
          </a:xfrm>
          <a:prstGeom prst="rect">
            <a:avLst/>
          </a:prstGeom>
        </p:spPr>
      </p:pic>
      <p:pic>
        <p:nvPicPr>
          <p:cNvPr id="20" name="Grafika 19" descr="Rozwój biznesu z wypełnieniem pełnym">
            <a:extLst>
              <a:ext uri="{FF2B5EF4-FFF2-40B4-BE49-F238E27FC236}">
                <a16:creationId xmlns:a16="http://schemas.microsoft.com/office/drawing/2014/main" id="{8286F354-4983-C0CA-638A-AABE5D8DFE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4513" y="2110473"/>
            <a:ext cx="914400" cy="914400"/>
          </a:xfrm>
          <a:prstGeom prst="rect">
            <a:avLst/>
          </a:prstGeom>
        </p:spPr>
      </p:pic>
      <p:pic>
        <p:nvPicPr>
          <p:cNvPr id="6" name="Obraz 5">
            <a:extLst>
              <a:ext uri="{FF2B5EF4-FFF2-40B4-BE49-F238E27FC236}">
                <a16:creationId xmlns:a16="http://schemas.microsoft.com/office/drawing/2014/main" id="{C6BC8EFA-5CC8-B036-811B-0EF905E9CEC2}"/>
              </a:ext>
            </a:extLst>
          </p:cNvPr>
          <p:cNvPicPr>
            <a:picLocks noChangeAspect="1"/>
          </p:cNvPicPr>
          <p:nvPr/>
        </p:nvPicPr>
        <p:blipFill>
          <a:blip r:embed="rId10"/>
          <a:stretch>
            <a:fillRect/>
          </a:stretch>
        </p:blipFill>
        <p:spPr>
          <a:xfrm>
            <a:off x="10478913" y="497758"/>
            <a:ext cx="774259" cy="853514"/>
          </a:xfrm>
          <a:prstGeom prst="rect">
            <a:avLst/>
          </a:prstGeom>
        </p:spPr>
      </p:pic>
    </p:spTree>
    <p:extLst>
      <p:ext uri="{BB962C8B-B14F-4D97-AF65-F5344CB8AC3E}">
        <p14:creationId xmlns:p14="http://schemas.microsoft.com/office/powerpoint/2010/main" val="854878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84406" y="621835"/>
            <a:ext cx="10058400" cy="853514"/>
          </a:xfrm>
        </p:spPr>
        <p:txBody>
          <a:bodyPr>
            <a:normAutofit/>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198752" y="1844199"/>
            <a:ext cx="8019674" cy="4785201"/>
          </a:xfrm>
        </p:spPr>
        <p:txBody>
          <a:bodyPr>
            <a:noAutofit/>
          </a:bodyPr>
          <a:lstStyle/>
          <a:p>
            <a:pPr marL="0" indent="0">
              <a:lnSpc>
                <a:spcPct val="120000"/>
              </a:lnSpc>
              <a:buNone/>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2.1.1. Budowa, przebudowa, modernizacja i remont sieci dróg gminnych</a:t>
            </a:r>
          </a:p>
          <a:p>
            <a:pPr>
              <a:lnSpc>
                <a:spcPct val="120000"/>
              </a:lnSpc>
              <a:buClr>
                <a:schemeClr val="tx1"/>
              </a:buClr>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Modernizacja odcinka drogi dojazdowej do gruntów rolnych w miejscowości Lesieniec</a:t>
            </a:r>
          </a:p>
          <a:p>
            <a:pPr>
              <a:lnSpc>
                <a:spcPct val="120000"/>
              </a:lnSpc>
              <a:buClr>
                <a:schemeClr val="tx1"/>
              </a:buClr>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Modernizacja drogi w miejscowości Grzegorzowice Małe dz. 231</a:t>
            </a:r>
          </a:p>
          <a:p>
            <a:pPr>
              <a:lnSpc>
                <a:spcPct val="120000"/>
              </a:lnSpc>
              <a:buClr>
                <a:schemeClr val="tx1"/>
              </a:buClr>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Modernizacja odwodnienia w Biskupicach na skrzyżowaniu z Biskupice Góry</a:t>
            </a:r>
          </a:p>
          <a:p>
            <a:pPr>
              <a:lnSpc>
                <a:spcPct val="120000"/>
              </a:lnSpc>
              <a:buClr>
                <a:schemeClr val="tx1"/>
              </a:buClr>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Opracowanie dokumentacji projektowej oraz podział i wykup działek dla zadania </a:t>
            </a:r>
            <a:r>
              <a:rPr lang="pl-PL" sz="1600" dirty="0" err="1">
                <a:solidFill>
                  <a:schemeClr val="tx1"/>
                </a:solidFill>
                <a:effectLst/>
                <a:latin typeface="Calibri" panose="020F0502020204030204" pitchFamily="34" charset="0"/>
                <a:ea typeface="Times New Roman" panose="02020603050405020304" pitchFamily="18" charset="0"/>
              </a:rPr>
              <a:t>pn</a:t>
            </a:r>
            <a:r>
              <a:rPr lang="pl-PL" sz="1600" dirty="0">
                <a:solidFill>
                  <a:schemeClr val="tx1"/>
                </a:solidFill>
                <a:effectLst/>
                <a:latin typeface="Calibri" panose="020F0502020204030204" pitchFamily="34" charset="0"/>
                <a:ea typeface="Times New Roman" panose="02020603050405020304" pitchFamily="18" charset="0"/>
              </a:rPr>
              <a:t>."Budowa mostu na rzece </a:t>
            </a:r>
            <a:r>
              <a:rPr lang="pl-PL" sz="1600" dirty="0" err="1">
                <a:solidFill>
                  <a:schemeClr val="tx1"/>
                </a:solidFill>
                <a:effectLst/>
                <a:latin typeface="Calibri" panose="020F0502020204030204" pitchFamily="34" charset="0"/>
                <a:ea typeface="Times New Roman" panose="02020603050405020304" pitchFamily="18" charset="0"/>
              </a:rPr>
              <a:t>Dłubni</a:t>
            </a:r>
            <a:r>
              <a:rPr lang="pl-PL" sz="1600" dirty="0">
                <a:solidFill>
                  <a:schemeClr val="tx1"/>
                </a:solidFill>
                <a:latin typeface="Calibri" panose="020F0502020204030204" pitchFamily="34" charset="0"/>
                <a:ea typeface="Times New Roman" panose="02020603050405020304" pitchFamily="18" charset="0"/>
              </a:rPr>
              <a:t> </a:t>
            </a:r>
            <a:r>
              <a:rPr lang="pl-PL" sz="1600" dirty="0">
                <a:solidFill>
                  <a:schemeClr val="tx1"/>
                </a:solidFill>
                <a:effectLst/>
                <a:latin typeface="Calibri" panose="020F0502020204030204" pitchFamily="34" charset="0"/>
                <a:ea typeface="Times New Roman" panose="02020603050405020304" pitchFamily="18" charset="0"/>
              </a:rPr>
              <a:t>w ciągu drogi gminnej w miejsc. Iwanowice Dworskie</a:t>
            </a:r>
          </a:p>
          <a:p>
            <a:pPr>
              <a:lnSpc>
                <a:spcPct val="120000"/>
              </a:lnSpc>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Remont drogi gminnej nr 600114K ul. Jana Pawła II w km. 0+160,00-0+300,00 w miejscowości Iwanowice Włościańskie </a:t>
            </a:r>
          </a:p>
          <a:p>
            <a:pPr>
              <a:lnSpc>
                <a:spcPct val="120000"/>
              </a:lnSpc>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Remont drogi gminnej nr 600129K ul. </a:t>
            </a:r>
            <a:r>
              <a:rPr lang="pl-PL" sz="1600" dirty="0">
                <a:solidFill>
                  <a:schemeClr val="tx1"/>
                </a:solidFill>
                <a:latin typeface="Calibri" panose="020F0502020204030204" pitchFamily="34" charset="0"/>
                <a:ea typeface="Times New Roman" panose="02020603050405020304" pitchFamily="18" charset="0"/>
              </a:rPr>
              <a:t>Magnoliowa</a:t>
            </a:r>
            <a:endParaRPr lang="pl-PL" sz="1600" dirty="0">
              <a:solidFill>
                <a:schemeClr val="tx1"/>
              </a:solidFill>
              <a:effectLst/>
              <a:latin typeface="Calibri" panose="020F0502020204030204" pitchFamily="34" charset="0"/>
              <a:ea typeface="Times New Roman" panose="02020603050405020304" pitchFamily="18" charset="0"/>
            </a:endParaRPr>
          </a:p>
          <a:p>
            <a:pPr>
              <a:lnSpc>
                <a:spcPct val="120000"/>
              </a:lnSpc>
              <a:buFont typeface="Arial" panose="020B0604020202020204" pitchFamily="34" charset="0"/>
              <a:buChar char="•"/>
            </a:pPr>
            <a:r>
              <a:rPr lang="pl-PL" sz="1600" dirty="0">
                <a:solidFill>
                  <a:schemeClr val="tx1"/>
                </a:solidFill>
                <a:effectLst/>
                <a:latin typeface="Calibri" panose="020F0502020204030204" pitchFamily="34" charset="0"/>
                <a:ea typeface="Times New Roman" panose="02020603050405020304" pitchFamily="18" charset="0"/>
              </a:rPr>
              <a:t>Modernizacja nawierzchni drogi gminnej w miejscowości Narama ul. Dworska</a:t>
            </a:r>
          </a:p>
          <a:p>
            <a:pPr>
              <a:lnSpc>
                <a:spcPct val="120000"/>
              </a:lnSpc>
              <a:buFont typeface="Arial" panose="020B0604020202020204" pitchFamily="34" charset="0"/>
              <a:buChar char="•"/>
            </a:pPr>
            <a:endParaRPr lang="pl-PL" sz="1800" dirty="0">
              <a:solidFill>
                <a:srgbClr val="000000"/>
              </a:solidFill>
              <a:effectLst/>
              <a:latin typeface="Calibri" panose="020F0502020204030204" pitchFamily="34" charset="0"/>
              <a:ea typeface="Times New Roman" panose="02020603050405020304" pitchFamily="18" charset="0"/>
            </a:endParaRPr>
          </a:p>
          <a:p>
            <a:pPr>
              <a:lnSpc>
                <a:spcPct val="120000"/>
              </a:lnSpc>
              <a:buFont typeface="Arial" panose="020B0604020202020204" pitchFamily="34" charset="0"/>
              <a:buChar char="•"/>
            </a:pPr>
            <a:endParaRPr lang="pl-PL" sz="1100" dirty="0">
              <a:solidFill>
                <a:srgbClr val="000000"/>
              </a:solidFill>
              <a:effectLst/>
              <a:latin typeface="Calibri" panose="020F0502020204030204" pitchFamily="34" charset="0"/>
              <a:ea typeface="Times New Roman" panose="02020603050405020304" pitchFamily="18" charset="0"/>
            </a:endParaRPr>
          </a:p>
          <a:p>
            <a:endParaRPr lang="pl-PL" sz="1100" dirty="0">
              <a:latin typeface="Calibri" panose="020F0502020204030204" pitchFamily="34" charset="0"/>
              <a:ea typeface="Calibri" panose="020F0502020204030204" pitchFamily="34" charset="0"/>
              <a:cs typeface="Calibri" panose="020F0502020204030204" pitchFamily="34" charset="0"/>
            </a:endParaRPr>
          </a:p>
          <a:p>
            <a:pPr>
              <a:buClr>
                <a:schemeClr val="tx1"/>
              </a:buClr>
              <a:buFont typeface="Arial" panose="020B0604020202020204" pitchFamily="34" charset="0"/>
              <a:buChar char="•"/>
            </a:pPr>
            <a:endParaRPr lang="pl-PL" sz="1100"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B7CE7AA9-DBE9-138D-28C7-323A535E90CC}"/>
              </a:ext>
            </a:extLst>
          </p:cNvPr>
          <p:cNvPicPr>
            <a:picLocks noChangeAspect="1"/>
          </p:cNvPicPr>
          <p:nvPr/>
        </p:nvPicPr>
        <p:blipFill>
          <a:blip r:embed="rId2"/>
          <a:stretch>
            <a:fillRect/>
          </a:stretch>
        </p:blipFill>
        <p:spPr>
          <a:xfrm>
            <a:off x="10611070" y="621835"/>
            <a:ext cx="774259" cy="853514"/>
          </a:xfrm>
          <a:prstGeom prst="rect">
            <a:avLst/>
          </a:prstGeom>
        </p:spPr>
      </p:pic>
      <p:pic>
        <p:nvPicPr>
          <p:cNvPr id="8" name="Obraz 7">
            <a:extLst>
              <a:ext uri="{FF2B5EF4-FFF2-40B4-BE49-F238E27FC236}">
                <a16:creationId xmlns:a16="http://schemas.microsoft.com/office/drawing/2014/main" id="{EB301B2C-09DD-A301-4C73-4B9143D9B380}"/>
              </a:ext>
            </a:extLst>
          </p:cNvPr>
          <p:cNvPicPr>
            <a:picLocks noChangeAspect="1"/>
          </p:cNvPicPr>
          <p:nvPr/>
        </p:nvPicPr>
        <p:blipFill>
          <a:blip r:embed="rId3"/>
          <a:stretch>
            <a:fillRect/>
          </a:stretch>
        </p:blipFill>
        <p:spPr>
          <a:xfrm>
            <a:off x="8399678" y="4389304"/>
            <a:ext cx="2924337" cy="1905028"/>
          </a:xfrm>
          <a:prstGeom prst="rect">
            <a:avLst/>
          </a:prstGeom>
          <a:ln>
            <a:noFill/>
          </a:ln>
          <a:effectLst>
            <a:softEdge rad="112500"/>
          </a:effectLst>
        </p:spPr>
      </p:pic>
      <p:pic>
        <p:nvPicPr>
          <p:cNvPr id="10" name="Obraz 9">
            <a:extLst>
              <a:ext uri="{FF2B5EF4-FFF2-40B4-BE49-F238E27FC236}">
                <a16:creationId xmlns:a16="http://schemas.microsoft.com/office/drawing/2014/main" id="{66C5E40C-C447-BAE3-BA46-945B1969AAA2}"/>
              </a:ext>
            </a:extLst>
          </p:cNvPr>
          <p:cNvPicPr>
            <a:picLocks noChangeAspect="1"/>
          </p:cNvPicPr>
          <p:nvPr/>
        </p:nvPicPr>
        <p:blipFill>
          <a:blip r:embed="rId4"/>
          <a:stretch>
            <a:fillRect/>
          </a:stretch>
        </p:blipFill>
        <p:spPr>
          <a:xfrm>
            <a:off x="8850576" y="2048655"/>
            <a:ext cx="2147623" cy="2188144"/>
          </a:xfrm>
          <a:prstGeom prst="rect">
            <a:avLst/>
          </a:prstGeom>
          <a:ln>
            <a:noFill/>
          </a:ln>
          <a:effectLst>
            <a:softEdge rad="112500"/>
          </a:effectLst>
        </p:spPr>
      </p:pic>
    </p:spTree>
    <p:extLst>
      <p:ext uri="{BB962C8B-B14F-4D97-AF65-F5344CB8AC3E}">
        <p14:creationId xmlns:p14="http://schemas.microsoft.com/office/powerpoint/2010/main" val="90021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1F9BC9-BB44-98E6-36DE-CF1F45C78E94}"/>
              </a:ext>
            </a:extLst>
          </p:cNvPr>
          <p:cNvSpPr>
            <a:spLocks noGrp="1"/>
          </p:cNvSpPr>
          <p:nvPr>
            <p:ph type="title"/>
          </p:nvPr>
        </p:nvSpPr>
        <p:spPr/>
        <p:txBody>
          <a:bodyPr/>
          <a:lstStyle/>
          <a:p>
            <a:r>
              <a:rPr lang="pl-PL" b="1" dirty="0">
                <a:solidFill>
                  <a:schemeClr val="tx1"/>
                </a:solidFill>
              </a:rPr>
              <a:t>DZIAŁALNOŚĆ INWESTYCYJNA</a:t>
            </a:r>
            <a:endParaRPr lang="pl-PL" dirty="0"/>
          </a:p>
        </p:txBody>
      </p:sp>
      <p:sp>
        <p:nvSpPr>
          <p:cNvPr id="3" name="Symbol zastępczy zawartości 2">
            <a:extLst>
              <a:ext uri="{FF2B5EF4-FFF2-40B4-BE49-F238E27FC236}">
                <a16:creationId xmlns:a16="http://schemas.microsoft.com/office/drawing/2014/main" id="{1DE51AE7-46B2-B7D9-252E-471D99D1EA2D}"/>
              </a:ext>
            </a:extLst>
          </p:cNvPr>
          <p:cNvSpPr>
            <a:spLocks noGrp="1"/>
          </p:cNvSpPr>
          <p:nvPr>
            <p:ph idx="1"/>
          </p:nvPr>
        </p:nvSpPr>
        <p:spPr>
          <a:xfrm>
            <a:off x="150686" y="2110330"/>
            <a:ext cx="7651624" cy="3801010"/>
          </a:xfrm>
        </p:spPr>
        <p:txBody>
          <a:bodyPr>
            <a:normAutofit/>
          </a:bodyPr>
          <a:lstStyle/>
          <a:p>
            <a:pPr>
              <a:buFont typeface="Arial" panose="020B0604020202020204" pitchFamily="34" charset="0"/>
              <a:buChar char="•"/>
            </a:pPr>
            <a:r>
              <a:rPr lang="pl-PL" sz="1600" dirty="0">
                <a:solidFill>
                  <a:schemeClr val="tx1"/>
                </a:solidFill>
              </a:rPr>
              <a:t>Modernizacja drogi w miejscowości Celiny ul. Łanowa</a:t>
            </a:r>
          </a:p>
          <a:p>
            <a:pPr>
              <a:buFont typeface="Arial" panose="020B0604020202020204" pitchFamily="34" charset="0"/>
              <a:buChar char="•"/>
            </a:pPr>
            <a:r>
              <a:rPr lang="pl-PL" sz="1600" dirty="0">
                <a:solidFill>
                  <a:schemeClr val="tx1"/>
                </a:solidFill>
              </a:rPr>
              <a:t>Modernizacja odwodnienia przy ul. Mostowej w miejscowości Maszków</a:t>
            </a:r>
          </a:p>
          <a:p>
            <a:pPr>
              <a:buFont typeface="Arial" panose="020B0604020202020204" pitchFamily="34" charset="0"/>
              <a:buChar char="•"/>
            </a:pPr>
            <a:r>
              <a:rPr lang="pl-PL" sz="1600" dirty="0">
                <a:solidFill>
                  <a:schemeClr val="tx1"/>
                </a:solidFill>
              </a:rPr>
              <a:t>Wykonanie nakładki i rozbudowa odcinka drogi ul. Jodłowej w miejscowości Narama</a:t>
            </a:r>
          </a:p>
          <a:p>
            <a:pPr>
              <a:buFont typeface="Arial" panose="020B0604020202020204" pitchFamily="34" charset="0"/>
              <a:buChar char="•"/>
            </a:pPr>
            <a:r>
              <a:rPr lang="pl-PL" sz="1600" dirty="0">
                <a:solidFill>
                  <a:schemeClr val="tx1"/>
                </a:solidFill>
              </a:rPr>
              <a:t>Remont drogi gminnej nr 600139 K „Narama-Kamionka” w miejscowości Narama</a:t>
            </a:r>
          </a:p>
          <a:p>
            <a:pPr>
              <a:buFont typeface="Arial" panose="020B0604020202020204" pitchFamily="34" charset="0"/>
              <a:buChar char="•"/>
            </a:pPr>
            <a:r>
              <a:rPr lang="pl-PL" sz="1600" dirty="0">
                <a:solidFill>
                  <a:schemeClr val="tx1"/>
                </a:solidFill>
              </a:rPr>
              <a:t>Remont drogi gminnej wewnętrznej Narama Kolonia - wewnętrzna w miejscowości Narama</a:t>
            </a:r>
          </a:p>
          <a:p>
            <a:pPr>
              <a:buFont typeface="Arial" panose="020B0604020202020204" pitchFamily="34" charset="0"/>
              <a:buChar char="•"/>
            </a:pPr>
            <a:r>
              <a:rPr lang="pl-PL" sz="1600" dirty="0">
                <a:solidFill>
                  <a:schemeClr val="tx1"/>
                </a:solidFill>
              </a:rPr>
              <a:t>Remont drogi gminnej nr 600116 K „Biskupice Góry” w miejscowości Biskupice</a:t>
            </a:r>
          </a:p>
        </p:txBody>
      </p:sp>
      <p:sp>
        <p:nvSpPr>
          <p:cNvPr id="4" name="Symbol zastępczy daty 3">
            <a:extLst>
              <a:ext uri="{FF2B5EF4-FFF2-40B4-BE49-F238E27FC236}">
                <a16:creationId xmlns:a16="http://schemas.microsoft.com/office/drawing/2014/main" id="{7AF7A752-BD65-C604-B314-E49E8D3D9163}"/>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5" name="Obraz 4">
            <a:extLst>
              <a:ext uri="{FF2B5EF4-FFF2-40B4-BE49-F238E27FC236}">
                <a16:creationId xmlns:a16="http://schemas.microsoft.com/office/drawing/2014/main" id="{8B05EB6A-5451-DE4B-6236-E9BB5B413500}"/>
              </a:ext>
            </a:extLst>
          </p:cNvPr>
          <p:cNvPicPr>
            <a:picLocks noChangeAspect="1"/>
          </p:cNvPicPr>
          <p:nvPr/>
        </p:nvPicPr>
        <p:blipFill>
          <a:blip r:embed="rId2"/>
          <a:stretch>
            <a:fillRect/>
          </a:stretch>
        </p:blipFill>
        <p:spPr>
          <a:xfrm>
            <a:off x="10955988" y="809979"/>
            <a:ext cx="774259" cy="853514"/>
          </a:xfrm>
          <a:prstGeom prst="rect">
            <a:avLst/>
          </a:prstGeom>
        </p:spPr>
      </p:pic>
      <p:pic>
        <p:nvPicPr>
          <p:cNvPr id="9" name="Obraz 8">
            <a:extLst>
              <a:ext uri="{FF2B5EF4-FFF2-40B4-BE49-F238E27FC236}">
                <a16:creationId xmlns:a16="http://schemas.microsoft.com/office/drawing/2014/main" id="{F960BEEB-1D81-AC01-F7E8-07D812D70678}"/>
              </a:ext>
            </a:extLst>
          </p:cNvPr>
          <p:cNvPicPr>
            <a:picLocks noChangeAspect="1"/>
          </p:cNvPicPr>
          <p:nvPr/>
        </p:nvPicPr>
        <p:blipFill>
          <a:blip r:embed="rId3"/>
          <a:stretch>
            <a:fillRect/>
          </a:stretch>
        </p:blipFill>
        <p:spPr>
          <a:xfrm>
            <a:off x="9145397" y="4201858"/>
            <a:ext cx="2584850" cy="2024154"/>
          </a:xfrm>
          <a:prstGeom prst="rect">
            <a:avLst/>
          </a:prstGeom>
          <a:ln>
            <a:noFill/>
          </a:ln>
          <a:effectLst>
            <a:softEdge rad="112500"/>
          </a:effectLst>
        </p:spPr>
      </p:pic>
      <p:pic>
        <p:nvPicPr>
          <p:cNvPr id="13" name="Obraz 12">
            <a:extLst>
              <a:ext uri="{FF2B5EF4-FFF2-40B4-BE49-F238E27FC236}">
                <a16:creationId xmlns:a16="http://schemas.microsoft.com/office/drawing/2014/main" id="{A71A696F-5A82-9833-F8CF-77F934C15F3B}"/>
              </a:ext>
            </a:extLst>
          </p:cNvPr>
          <p:cNvPicPr>
            <a:picLocks noChangeAspect="1"/>
          </p:cNvPicPr>
          <p:nvPr/>
        </p:nvPicPr>
        <p:blipFill>
          <a:blip r:embed="rId4"/>
          <a:stretch>
            <a:fillRect/>
          </a:stretch>
        </p:blipFill>
        <p:spPr>
          <a:xfrm>
            <a:off x="7671198" y="1991219"/>
            <a:ext cx="2643660" cy="2024154"/>
          </a:xfrm>
          <a:prstGeom prst="rect">
            <a:avLst/>
          </a:prstGeom>
          <a:ln>
            <a:noFill/>
          </a:ln>
          <a:effectLst>
            <a:softEdge rad="112500"/>
          </a:effectLst>
        </p:spPr>
      </p:pic>
    </p:spTree>
    <p:extLst>
      <p:ext uri="{BB962C8B-B14F-4D97-AF65-F5344CB8AC3E}">
        <p14:creationId xmlns:p14="http://schemas.microsoft.com/office/powerpoint/2010/main" val="2342551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84406" y="131496"/>
            <a:ext cx="10058400" cy="1450757"/>
          </a:xfrm>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561917" y="2006444"/>
            <a:ext cx="8470987" cy="4622956"/>
          </a:xfrm>
        </p:spPr>
        <p:txBody>
          <a:bodyPr>
            <a:normAutofit/>
          </a:bodyPr>
          <a:lstStyle/>
          <a:p>
            <a:pPr marL="0" indent="0">
              <a:buNone/>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2.1.2. Współpraca z zarządcami dróg</a:t>
            </a:r>
            <a:b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0"/>
              </a:spcAft>
              <a:buClr>
                <a:schemeClr val="tx1"/>
              </a:buCl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Przebudowa chodnika wzdłuż DW 772 w miejscowości Domiarki</a:t>
            </a:r>
          </a:p>
          <a:p>
            <a:pPr>
              <a:spcBef>
                <a:spcPts val="0"/>
              </a:spcBef>
              <a:spcAft>
                <a:spcPts val="0"/>
              </a:spcAft>
              <a:buClr>
                <a:schemeClr val="tx1"/>
              </a:buCl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Remont drogi powiatowej nr 1173K w miejscowości Celiny</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marL="0" indent="0">
              <a:buClr>
                <a:schemeClr val="tx1"/>
              </a:buClr>
              <a:buNone/>
            </a:pPr>
            <a:r>
              <a:rPr lang="pl-PL" sz="2000" b="1" dirty="0">
                <a:solidFill>
                  <a:schemeClr val="tx1"/>
                </a:solidFill>
                <a:latin typeface="Calibri" panose="020F0502020204030204" pitchFamily="34" charset="0"/>
                <a:ea typeface="Calibri" panose="020F0502020204030204" pitchFamily="34" charset="0"/>
                <a:cs typeface="Calibri" panose="020F0502020204030204" pitchFamily="34" charset="0"/>
              </a:rPr>
              <a:t>2.2.1. Rozbudowa systemu kanalizacyjnego</a:t>
            </a:r>
          </a:p>
          <a:p>
            <a:pPr>
              <a:buClr>
                <a:schemeClr val="tx1"/>
              </a:buClr>
              <a:buFont typeface="Arial" panose="020B0604020202020204" pitchFamily="34" charset="0"/>
              <a:buChar char="•"/>
            </a:pPr>
            <a:r>
              <a:rPr lang="pl-PL" sz="1800" dirty="0">
                <a:solidFill>
                  <a:srgbClr val="000000"/>
                </a:solidFill>
                <a:effectLst/>
                <a:latin typeface="Calibri" panose="020F0502020204030204" pitchFamily="34" charset="0"/>
                <a:ea typeface="Times New Roman" panose="02020603050405020304" pitchFamily="18" charset="0"/>
              </a:rPr>
              <a:t> </a:t>
            </a:r>
            <a:r>
              <a:rPr lang="pl-PL" sz="1600" dirty="0">
                <a:solidFill>
                  <a:srgbClr val="000000"/>
                </a:solidFill>
                <a:effectLst/>
                <a:latin typeface="Calibri" panose="020F0502020204030204" pitchFamily="34" charset="0"/>
                <a:ea typeface="Times New Roman" panose="02020603050405020304" pitchFamily="18" charset="0"/>
              </a:rPr>
              <a:t>Opracowanie dokumentacji dla kanalizacji w Iwanowicach Dworskich (ul. Jesionowa i Modrzewiowa)</a:t>
            </a:r>
          </a:p>
          <a:p>
            <a:pPr marL="0" marR="0" lvl="0" indent="0" algn="l" defTabSz="914400" rtl="0" eaLnBrk="1" fontAlgn="auto" latinLnBrk="0" hangingPunct="1">
              <a:lnSpc>
                <a:spcPct val="110000"/>
              </a:lnSpc>
              <a:spcBef>
                <a:spcPts val="1200"/>
              </a:spcBef>
              <a:spcAft>
                <a:spcPts val="200"/>
              </a:spcAft>
              <a:buClr>
                <a:srgbClr val="000000"/>
              </a:buClr>
              <a:buSzPct val="100000"/>
              <a:buFont typeface="Calibri" panose="020F0502020204030204" pitchFamily="34" charset="0"/>
              <a:buNone/>
              <a:tabLst/>
              <a:defRPr/>
            </a:pPr>
            <a:r>
              <a:rPr kumimoji="0" lang="pl-PL"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2.2.2. Rozwój alternatywnych form kanalizacji sanitarnej</a:t>
            </a:r>
          </a:p>
          <a:p>
            <a:pPr>
              <a:buClr>
                <a:schemeClr val="tx1"/>
              </a:buCl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Budowa 3 przydomowych oczyszczalni ścieków (Lesieniec, Iwanowice Włościańskie)</a:t>
            </a:r>
          </a:p>
          <a:p>
            <a:pPr marL="0" marR="0" lvl="0" indent="0" algn="l" defTabSz="914400" rtl="0" eaLnBrk="1" fontAlgn="auto" latinLnBrk="0" hangingPunct="1">
              <a:lnSpc>
                <a:spcPct val="110000"/>
              </a:lnSpc>
              <a:spcBef>
                <a:spcPts val="1200"/>
              </a:spcBef>
              <a:spcAft>
                <a:spcPts val="200"/>
              </a:spcAft>
              <a:buClr>
                <a:srgbClr val="000000"/>
              </a:buClr>
              <a:buSzPct val="100000"/>
              <a:buFont typeface="Calibri" panose="020F0502020204030204" pitchFamily="34" charset="0"/>
              <a:buNone/>
              <a:tabLst/>
              <a:defRPr/>
            </a:pPr>
            <a:r>
              <a:rPr kumimoji="0" lang="pl-PL"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2.2.3. Modernizacja sieci wodociągowej</a:t>
            </a:r>
          </a:p>
          <a:p>
            <a:pPr marL="0" indent="0">
              <a:buClr>
                <a:schemeClr val="tx1"/>
              </a:buClr>
              <a:buNone/>
            </a:pPr>
            <a:endParaRPr lang="pl-PL"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B622D110-9D7E-F915-5E66-526E1B019678}"/>
              </a:ext>
            </a:extLst>
          </p:cNvPr>
          <p:cNvPicPr>
            <a:picLocks noChangeAspect="1"/>
          </p:cNvPicPr>
          <p:nvPr/>
        </p:nvPicPr>
        <p:blipFill>
          <a:blip r:embed="rId2"/>
          <a:stretch>
            <a:fillRect/>
          </a:stretch>
        </p:blipFill>
        <p:spPr>
          <a:xfrm>
            <a:off x="10416146" y="856874"/>
            <a:ext cx="774259" cy="853514"/>
          </a:xfrm>
          <a:prstGeom prst="rect">
            <a:avLst/>
          </a:prstGeom>
        </p:spPr>
      </p:pic>
      <p:pic>
        <p:nvPicPr>
          <p:cNvPr id="7" name="Obraz 6">
            <a:extLst>
              <a:ext uri="{FF2B5EF4-FFF2-40B4-BE49-F238E27FC236}">
                <a16:creationId xmlns:a16="http://schemas.microsoft.com/office/drawing/2014/main" id="{472EA101-1C21-0F94-360D-D56F58B42F78}"/>
              </a:ext>
            </a:extLst>
          </p:cNvPr>
          <p:cNvPicPr>
            <a:picLocks noChangeAspect="1"/>
          </p:cNvPicPr>
          <p:nvPr/>
        </p:nvPicPr>
        <p:blipFill>
          <a:blip r:embed="rId3"/>
          <a:stretch>
            <a:fillRect/>
          </a:stretch>
        </p:blipFill>
        <p:spPr>
          <a:xfrm>
            <a:off x="8715658" y="2043629"/>
            <a:ext cx="2854295" cy="1970916"/>
          </a:xfrm>
          <a:prstGeom prst="rect">
            <a:avLst/>
          </a:prstGeom>
          <a:ln>
            <a:noFill/>
          </a:ln>
          <a:effectLst>
            <a:softEdge rad="112500"/>
          </a:effectLst>
        </p:spPr>
      </p:pic>
    </p:spTree>
    <p:extLst>
      <p:ext uri="{BB962C8B-B14F-4D97-AF65-F5344CB8AC3E}">
        <p14:creationId xmlns:p14="http://schemas.microsoft.com/office/powerpoint/2010/main" val="419443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236806" y="812377"/>
            <a:ext cx="10058400" cy="810838"/>
          </a:xfrm>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299103" y="1898171"/>
            <a:ext cx="7665577" cy="5088363"/>
          </a:xfrm>
        </p:spPr>
        <p:txBody>
          <a:bodyPr>
            <a:normAutofit/>
          </a:bodyPr>
          <a:lstStyle/>
          <a:p>
            <a:pPr marL="0" indent="0">
              <a:buNone/>
            </a:pPr>
            <a:r>
              <a:rPr lang="pl-PL" sz="18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3.1.1 Tworzenie i rozwój infrastruktury opieki nad dziećmi do lat 3</a:t>
            </a:r>
          </a:p>
          <a:p>
            <a:pPr>
              <a:buFont typeface="Arial" panose="020B0604020202020204" pitchFamily="34" charset="0"/>
              <a:buChar char="•"/>
            </a:pPr>
            <a:r>
              <a:rPr lang="pl-PL" sz="1600" dirty="0">
                <a:solidFill>
                  <a:srgbClr val="000000"/>
                </a:solidFill>
                <a:effectLst/>
                <a:latin typeface="Calibri" panose="020F0502020204030204" pitchFamily="34" charset="0"/>
                <a:ea typeface="Times New Roman" panose="02020603050405020304" pitchFamily="18" charset="0"/>
              </a:rPr>
              <a:t>Zakup wyposażenia dla żłobka „Bajkowa Kraina” w oraz przedszkola w Poskwitowie</a:t>
            </a:r>
          </a:p>
          <a:p>
            <a:pPr>
              <a:buFont typeface="Arial" panose="020B0604020202020204" pitchFamily="34" charset="0"/>
              <a:buChar char="•"/>
            </a:pPr>
            <a:r>
              <a:rPr lang="pl-PL" sz="1600" dirty="0">
                <a:solidFill>
                  <a:srgbClr val="000000"/>
                </a:solidFill>
                <a:effectLst/>
                <a:latin typeface="Calibri" panose="020F0502020204030204" pitchFamily="34" charset="0"/>
                <a:ea typeface="Times New Roman" panose="02020603050405020304" pitchFamily="18" charset="0"/>
              </a:rPr>
              <a:t>Budowę budynku wielofunkcyjnego na potrzeby edukacyjne szkoły w Poskwitowie, żłobka oraz OSP Poskwitów</a:t>
            </a:r>
          </a:p>
          <a:p>
            <a:pPr marL="0" indent="0">
              <a:buNone/>
            </a:pPr>
            <a:r>
              <a:rPr lang="pl-PL" sz="18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3.2.1 Modernizacja placówek oświatowych</a:t>
            </a:r>
          </a:p>
          <a:p>
            <a:pPr>
              <a:buFont typeface="Arial" panose="020B0604020202020204" pitchFamily="34" charset="0"/>
              <a:buChar char="•"/>
            </a:pPr>
            <a:r>
              <a:rPr lang="pl-PL"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Modernizacja kotłowni SP w Iwanowicach</a:t>
            </a:r>
          </a:p>
          <a:p>
            <a:pPr>
              <a:buFont typeface="Arial" panose="020B0604020202020204" pitchFamily="34" charset="0"/>
              <a:buChar char="•"/>
            </a:pPr>
            <a:r>
              <a:rPr lang="pl-PL"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Remontem Sali gimnastycznej w budynku Szkoły Podstawowej w Widomej</a:t>
            </a:r>
          </a:p>
          <a:p>
            <a:pPr>
              <a:buFont typeface="Arial" panose="020B0604020202020204" pitchFamily="34" charset="0"/>
              <a:buChar char="•"/>
            </a:pPr>
            <a:r>
              <a:rPr lang="pl-PL"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Remonty Sali gimnastycznej w SP Widoma</a:t>
            </a:r>
          </a:p>
          <a:p>
            <a:pPr>
              <a:buFont typeface="Arial" panose="020B0604020202020204" pitchFamily="34" charset="0"/>
              <a:buChar char="•"/>
            </a:pPr>
            <a:r>
              <a:rPr lang="pl-PL"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Modernizacja wejścia do budynku SP Celiny</a:t>
            </a:r>
          </a:p>
          <a:p>
            <a:pPr>
              <a:buFont typeface="Arial" panose="020B0604020202020204" pitchFamily="34" charset="0"/>
              <a:buChar char="•"/>
            </a:pPr>
            <a:r>
              <a:rPr lang="pl-PL" sz="1600" dirty="0">
                <a:solidFill>
                  <a:schemeClr val="tx1"/>
                </a:solidFill>
                <a:latin typeface="Calibri" panose="020F0502020204030204" pitchFamily="34" charset="0"/>
                <a:ea typeface="Times New Roman" panose="02020603050405020304" pitchFamily="18" charset="0"/>
                <a:cs typeface="Calibri" panose="020F0502020204030204" pitchFamily="34" charset="0"/>
              </a:rPr>
              <a:t>Modernizacja placu zabaw przy Szkole Podstawowej im. Św. Franciszka z Asyżu wraz z oddziałem przedszkolnym</a:t>
            </a:r>
          </a:p>
          <a:p>
            <a:pPr marL="0" indent="0">
              <a:buNone/>
            </a:pPr>
            <a:endParaRPr lang="pl-PL" sz="1800" dirty="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Clr>
                <a:schemeClr val="tx1"/>
              </a:buClr>
              <a:buFont typeface="Arial" panose="020B0604020202020204" pitchFamily="34" charset="0"/>
              <a:buChar char="•"/>
            </a:pPr>
            <a:endParaRPr lang="pl-PL" sz="1800" dirty="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Clr>
                <a:schemeClr val="tx1"/>
              </a:buClr>
              <a:buFont typeface="Arial" panose="020B0604020202020204" pitchFamily="34" charset="0"/>
              <a:buChar char="•"/>
            </a:pPr>
            <a:endParaRPr lang="pl-PL" sz="1800" dirty="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Clr>
                <a:schemeClr val="tx1"/>
              </a:buClr>
              <a:buFont typeface="Arial" panose="020B0604020202020204" pitchFamily="34" charset="0"/>
              <a:buChar char="•"/>
            </a:pPr>
            <a:endParaRPr lang="pl-PL" sz="1800" dirty="0">
              <a:solidFill>
                <a:srgbClr val="000000"/>
              </a:solidFill>
              <a:effectLst/>
              <a:latin typeface="Calibri" panose="020F0502020204030204" pitchFamily="34" charset="0"/>
              <a:ea typeface="Times New Roman" panose="02020603050405020304" pitchFamily="18" charset="0"/>
            </a:endParaRPr>
          </a:p>
          <a:p>
            <a:pPr>
              <a:spcBef>
                <a:spcPts val="0"/>
              </a:spcBef>
              <a:spcAft>
                <a:spcPts val="0"/>
              </a:spcAft>
              <a:buClr>
                <a:schemeClr val="tx1"/>
              </a:buClr>
              <a:buFont typeface="Arial" panose="020B0604020202020204" pitchFamily="34" charset="0"/>
              <a:buChar char="•"/>
            </a:pPr>
            <a:endParaRPr lang="pl-PL"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99A32913-5424-B3FC-48E6-F50DAB15F923}"/>
              </a:ext>
            </a:extLst>
          </p:cNvPr>
          <p:cNvPicPr>
            <a:picLocks noChangeAspect="1"/>
          </p:cNvPicPr>
          <p:nvPr/>
        </p:nvPicPr>
        <p:blipFill>
          <a:blip r:embed="rId2"/>
          <a:stretch>
            <a:fillRect/>
          </a:stretch>
        </p:blipFill>
        <p:spPr>
          <a:xfrm>
            <a:off x="10712670" y="546909"/>
            <a:ext cx="774259" cy="853514"/>
          </a:xfrm>
          <a:prstGeom prst="rect">
            <a:avLst/>
          </a:prstGeom>
        </p:spPr>
      </p:pic>
      <p:pic>
        <p:nvPicPr>
          <p:cNvPr id="7" name="Obraz 6">
            <a:extLst>
              <a:ext uri="{FF2B5EF4-FFF2-40B4-BE49-F238E27FC236}">
                <a16:creationId xmlns:a16="http://schemas.microsoft.com/office/drawing/2014/main" id="{E840CC17-B13A-04A0-A414-9015D0758E38}"/>
              </a:ext>
            </a:extLst>
          </p:cNvPr>
          <p:cNvPicPr>
            <a:picLocks noChangeAspect="1"/>
          </p:cNvPicPr>
          <p:nvPr/>
        </p:nvPicPr>
        <p:blipFill>
          <a:blip r:embed="rId3"/>
          <a:stretch>
            <a:fillRect/>
          </a:stretch>
        </p:blipFill>
        <p:spPr>
          <a:xfrm>
            <a:off x="8751045" y="1961328"/>
            <a:ext cx="2348754" cy="1761565"/>
          </a:xfrm>
          <a:prstGeom prst="rect">
            <a:avLst/>
          </a:prstGeom>
          <a:ln>
            <a:noFill/>
          </a:ln>
          <a:effectLst>
            <a:softEdge rad="112500"/>
          </a:effectLst>
        </p:spPr>
      </p:pic>
      <p:pic>
        <p:nvPicPr>
          <p:cNvPr id="9" name="Obraz 8">
            <a:extLst>
              <a:ext uri="{FF2B5EF4-FFF2-40B4-BE49-F238E27FC236}">
                <a16:creationId xmlns:a16="http://schemas.microsoft.com/office/drawing/2014/main" id="{8AB38A4F-D6A8-D3DC-F762-93305FBADE1B}"/>
              </a:ext>
            </a:extLst>
          </p:cNvPr>
          <p:cNvPicPr>
            <a:picLocks noChangeAspect="1"/>
          </p:cNvPicPr>
          <p:nvPr/>
        </p:nvPicPr>
        <p:blipFill>
          <a:blip r:embed="rId4"/>
          <a:stretch>
            <a:fillRect/>
          </a:stretch>
        </p:blipFill>
        <p:spPr>
          <a:xfrm>
            <a:off x="7603410" y="3786050"/>
            <a:ext cx="4223969" cy="2437996"/>
          </a:xfrm>
          <a:prstGeom prst="rect">
            <a:avLst/>
          </a:prstGeom>
          <a:ln>
            <a:noFill/>
          </a:ln>
          <a:effectLst>
            <a:softEdge rad="112500"/>
          </a:effectLst>
        </p:spPr>
      </p:pic>
    </p:spTree>
    <p:extLst>
      <p:ext uri="{BB962C8B-B14F-4D97-AF65-F5344CB8AC3E}">
        <p14:creationId xmlns:p14="http://schemas.microsoft.com/office/powerpoint/2010/main" val="2984582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236806" y="413087"/>
            <a:ext cx="10058400" cy="1450757"/>
          </a:xfrm>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125711" y="2062164"/>
            <a:ext cx="8514087" cy="4382749"/>
          </a:xfrm>
        </p:spPr>
        <p:txBody>
          <a:bodyPr>
            <a:normAutofit lnSpcReduction="10000"/>
          </a:bodyPr>
          <a:lstStyle/>
          <a:p>
            <a:pPr marL="0" indent="0">
              <a:buNone/>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3.3.5 Ochrona zabytków</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Prace konserwatorskie i remontowe przy kapliczce pw. Św. Wawrzyńca w Krasieńcu Starym</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Przebudowa budynku muzeum regionalnego</a:t>
            </a:r>
          </a:p>
          <a:p>
            <a:pPr marL="0" marR="0" lvl="0" indent="0" algn="l" defTabSz="914400" rtl="0" eaLnBrk="1" fontAlgn="auto" latinLnBrk="0" hangingPunct="1">
              <a:lnSpc>
                <a:spcPct val="110000"/>
              </a:lnSpc>
              <a:spcBef>
                <a:spcPts val="1200"/>
              </a:spcBef>
              <a:spcAft>
                <a:spcPts val="200"/>
              </a:spcAft>
              <a:buClr>
                <a:srgbClr val="9BA8B7"/>
              </a:buClr>
              <a:buSzPct val="100000"/>
              <a:buFont typeface="Calibri" panose="020F0502020204030204" pitchFamily="34" charset="0"/>
              <a:buNone/>
              <a:tabLst/>
              <a:defRPr/>
            </a:pPr>
            <a:r>
              <a:rPr kumimoji="0" lang="pl-PL"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3.5.1 Wsparcie OSP</a:t>
            </a:r>
          </a:p>
          <a:p>
            <a:pPr marR="0" lvl="0" algn="l" defTabSz="914400" rtl="0" eaLnBrk="1" fontAlgn="auto" latinLnBrk="0" hangingPunct="1">
              <a:lnSpc>
                <a:spcPct val="11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Modernizacja budynku remizy OSP w Krasieńcu Starym</a:t>
            </a:r>
          </a:p>
          <a:p>
            <a:pPr marR="0" lvl="0" algn="l" defTabSz="914400" rtl="0" eaLnBrk="1" fontAlgn="auto" latinLnBrk="0" hangingPunct="1">
              <a:lnSpc>
                <a:spcPct val="11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dofinansowanie wykonania nowej posadzki w garażu oraz malowanie elewacji budynku remizy jednostki OSP Widoma</a:t>
            </a:r>
          </a:p>
          <a:p>
            <a:pPr marR="0" lvl="0" algn="l" defTabSz="914400" rtl="0" eaLnBrk="1" fontAlgn="auto" latinLnBrk="0" hangingPunct="1">
              <a:lnSpc>
                <a:spcPct val="11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zakup działki nr 122/21 przeznaczonej pod poszerzenie terenu przy budynku remizy OSP Zalesie</a:t>
            </a:r>
          </a:p>
          <a:p>
            <a:pPr marR="0" lvl="0" algn="l" defTabSz="914400" rtl="0" eaLnBrk="1" fontAlgn="auto" latinLnBrk="0" hangingPunct="1">
              <a:lnSpc>
                <a:spcPct val="11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Renowacja powierzchni dachu budynku remizy OSP Sułkowice</a:t>
            </a:r>
          </a:p>
          <a:p>
            <a:pPr marR="0" lvl="0" algn="l" defTabSz="914400" rtl="0" eaLnBrk="1" fontAlgn="auto" latinLnBrk="0" hangingPunct="1">
              <a:lnSpc>
                <a:spcPct val="11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Zakup sprzętu ratowniczo – gaśniczego: OSP Widoma, OSP Celiny, OPS Poskwitów, OPS Krasieniec Stary; OSP Zalesie</a:t>
            </a:r>
          </a:p>
          <a:p>
            <a:pPr marL="0" indent="0">
              <a:buNone/>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Clr>
                <a:schemeClr val="tx1"/>
              </a:buClr>
              <a:buNone/>
            </a:pPr>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F03FB9D6-48C9-0B05-35E5-090CC8AEEEBD}"/>
              </a:ext>
            </a:extLst>
          </p:cNvPr>
          <p:cNvPicPr>
            <a:picLocks noChangeAspect="1"/>
          </p:cNvPicPr>
          <p:nvPr/>
        </p:nvPicPr>
        <p:blipFill>
          <a:blip r:embed="rId2"/>
          <a:stretch>
            <a:fillRect/>
          </a:stretch>
        </p:blipFill>
        <p:spPr>
          <a:xfrm>
            <a:off x="10509470" y="711708"/>
            <a:ext cx="774259" cy="853514"/>
          </a:xfrm>
          <a:prstGeom prst="rect">
            <a:avLst/>
          </a:prstGeom>
        </p:spPr>
      </p:pic>
      <p:pic>
        <p:nvPicPr>
          <p:cNvPr id="7" name="Obraz 6">
            <a:extLst>
              <a:ext uri="{FF2B5EF4-FFF2-40B4-BE49-F238E27FC236}">
                <a16:creationId xmlns:a16="http://schemas.microsoft.com/office/drawing/2014/main" id="{7B23A672-5A69-5177-894B-E8CF5C568E99}"/>
              </a:ext>
            </a:extLst>
          </p:cNvPr>
          <p:cNvPicPr>
            <a:picLocks noChangeAspect="1"/>
          </p:cNvPicPr>
          <p:nvPr/>
        </p:nvPicPr>
        <p:blipFill>
          <a:blip r:embed="rId3"/>
          <a:stretch>
            <a:fillRect/>
          </a:stretch>
        </p:blipFill>
        <p:spPr>
          <a:xfrm>
            <a:off x="9192461" y="1949899"/>
            <a:ext cx="1783568" cy="2133188"/>
          </a:xfrm>
          <a:prstGeom prst="rect">
            <a:avLst/>
          </a:prstGeom>
        </p:spPr>
      </p:pic>
      <p:pic>
        <p:nvPicPr>
          <p:cNvPr id="9" name="Obraz 8">
            <a:extLst>
              <a:ext uri="{FF2B5EF4-FFF2-40B4-BE49-F238E27FC236}">
                <a16:creationId xmlns:a16="http://schemas.microsoft.com/office/drawing/2014/main" id="{A40D3B2A-E03F-B30E-7E5E-F0EBEFC7D1E2}"/>
              </a:ext>
            </a:extLst>
          </p:cNvPr>
          <p:cNvPicPr>
            <a:picLocks noChangeAspect="1"/>
          </p:cNvPicPr>
          <p:nvPr/>
        </p:nvPicPr>
        <p:blipFill>
          <a:blip r:embed="rId4"/>
          <a:stretch>
            <a:fillRect/>
          </a:stretch>
        </p:blipFill>
        <p:spPr>
          <a:xfrm>
            <a:off x="8639798" y="4227595"/>
            <a:ext cx="3138653" cy="2006421"/>
          </a:xfrm>
          <a:prstGeom prst="rect">
            <a:avLst/>
          </a:prstGeom>
        </p:spPr>
      </p:pic>
    </p:spTree>
    <p:extLst>
      <p:ext uri="{BB962C8B-B14F-4D97-AF65-F5344CB8AC3E}">
        <p14:creationId xmlns:p14="http://schemas.microsoft.com/office/powerpoint/2010/main" val="260445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236806" y="413088"/>
            <a:ext cx="10058400" cy="1106224"/>
          </a:xfrm>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236806" y="1811235"/>
            <a:ext cx="8821736" cy="4749799"/>
          </a:xfrm>
        </p:spPr>
        <p:txBody>
          <a:bodyPr>
            <a:normAutofit fontScale="92500" lnSpcReduction="20000"/>
          </a:bodyPr>
          <a:lstStyle/>
          <a:p>
            <a:pPr marL="0" indent="0">
              <a:lnSpc>
                <a:spcPct val="150000"/>
              </a:lnSpc>
              <a:buNone/>
            </a:pP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3.3.1 Rozwój bazy kulturalnej np. utworzenie kompleksu kulturalno-rekreacyjno-rozrywkowego</a:t>
            </a:r>
          </a:p>
          <a:p>
            <a:pPr>
              <a:lnSpc>
                <a:spcPct val="150000"/>
              </a:lnSpc>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Opracowanie dokumentacji projektowej budynku zaplecza sportowego dla obsługi boiska oraz rozbiórką istniejącego budynku gospodarczego</a:t>
            </a:r>
          </a:p>
          <a:p>
            <a:pPr marL="0" indent="0">
              <a:lnSpc>
                <a:spcPct val="150000"/>
              </a:lnSpc>
              <a:buNone/>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3.6.4 Rozwój e-administracji</a:t>
            </a:r>
          </a:p>
          <a:p>
            <a:pPr>
              <a:lnSpc>
                <a:spcPct val="150000"/>
              </a:lnSpc>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Realizacja projektu „Cyfrowa Gmina” – zakup sprzętu i oprogramowania</a:t>
            </a:r>
          </a:p>
          <a:p>
            <a:pPr marL="0" marR="0" lvl="0" indent="0" algn="l" defTabSz="914400" rtl="0" eaLnBrk="1" fontAlgn="auto" latinLnBrk="0" hangingPunct="1">
              <a:lnSpc>
                <a:spcPct val="150000"/>
              </a:lnSpc>
              <a:spcBef>
                <a:spcPts val="1200"/>
              </a:spcBef>
              <a:spcAft>
                <a:spcPts val="200"/>
              </a:spcAft>
              <a:buClr>
                <a:srgbClr val="9BA8B7"/>
              </a:buClr>
              <a:buSzPct val="100000"/>
              <a:buFont typeface="Calibri" panose="020F0502020204030204" pitchFamily="34" charset="0"/>
              <a:buNone/>
              <a:tabLst/>
              <a:defRPr/>
            </a:pPr>
            <a:r>
              <a:rPr kumimoji="0" lang="pl-PL" sz="1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3.1.12 Usługi opieki wytchnieniowej w różnych formach, np. pobytu dziennego, pobytu całodobowego, czy poprzez zapewnienie członkom rodziny lub opiekunom możliwości skorzystania ze specjalistycznego poradnictwa (psychologicznego lub terapeutycznego) oraz wsparcia w zakresie nauki pielęgnacji/rehabilitacji/dietetyki</a:t>
            </a:r>
          </a:p>
          <a:p>
            <a:pPr marR="0" lvl="0" algn="l" defTabSz="914400" rtl="0" eaLnBrk="1" fontAlgn="auto" latinLnBrk="0" hangingPunct="1">
              <a:lnSpc>
                <a:spcPct val="150000"/>
              </a:lnSpc>
              <a:spcBef>
                <a:spcPts val="1200"/>
              </a:spcBef>
              <a:spcAft>
                <a:spcPts val="200"/>
              </a:spcAft>
              <a:buClr>
                <a:srgbClr val="9BA8B7"/>
              </a:buClr>
              <a:buSzPct val="100000"/>
              <a:buFont typeface="Arial" panose="020B0604020202020204" pitchFamily="34" charset="0"/>
              <a:buChar char="•"/>
              <a:tabLst/>
              <a:defRPr/>
            </a:pPr>
            <a:r>
              <a:rPr kumimoji="0" lang="pl-PL" sz="160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Przebudowa budynku byłego gimnazjum w Grzegorzowicach Wielkich wraz z zagospodarowaniem terenu na potrzeby placówki dziennej opieki i aktywizacji seniorów</a:t>
            </a:r>
          </a:p>
          <a:p>
            <a:pPr marL="0" marR="0" lvl="0" indent="0" algn="l" defTabSz="914400" rtl="0" eaLnBrk="1" fontAlgn="auto" latinLnBrk="0" hangingPunct="1">
              <a:lnSpc>
                <a:spcPct val="150000"/>
              </a:lnSpc>
              <a:spcBef>
                <a:spcPts val="1200"/>
              </a:spcBef>
              <a:spcAft>
                <a:spcPts val="200"/>
              </a:spcAft>
              <a:buClr>
                <a:srgbClr val="9BA8B7"/>
              </a:buClr>
              <a:buSzPct val="100000"/>
              <a:buFont typeface="Calibri" panose="020F0502020204030204" pitchFamily="34" charset="0"/>
              <a:buNone/>
              <a:tabLst/>
              <a:defRPr/>
            </a:pPr>
            <a:endPar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7" name="Obraz 6">
            <a:extLst>
              <a:ext uri="{FF2B5EF4-FFF2-40B4-BE49-F238E27FC236}">
                <a16:creationId xmlns:a16="http://schemas.microsoft.com/office/drawing/2014/main" id="{B0A2F036-6918-8F75-80E0-A6BE5D67A5C5}"/>
              </a:ext>
            </a:extLst>
          </p:cNvPr>
          <p:cNvPicPr>
            <a:picLocks noChangeAspect="1"/>
          </p:cNvPicPr>
          <p:nvPr/>
        </p:nvPicPr>
        <p:blipFill>
          <a:blip r:embed="rId2"/>
          <a:stretch>
            <a:fillRect/>
          </a:stretch>
        </p:blipFill>
        <p:spPr>
          <a:xfrm>
            <a:off x="10803276" y="631931"/>
            <a:ext cx="774259" cy="853514"/>
          </a:xfrm>
          <a:prstGeom prst="rect">
            <a:avLst/>
          </a:prstGeom>
        </p:spPr>
      </p:pic>
      <p:pic>
        <p:nvPicPr>
          <p:cNvPr id="6" name="Obraz 5">
            <a:extLst>
              <a:ext uri="{FF2B5EF4-FFF2-40B4-BE49-F238E27FC236}">
                <a16:creationId xmlns:a16="http://schemas.microsoft.com/office/drawing/2014/main" id="{3187B854-483C-A56E-9020-6F1616B41A80}"/>
              </a:ext>
            </a:extLst>
          </p:cNvPr>
          <p:cNvPicPr>
            <a:picLocks noChangeAspect="1"/>
          </p:cNvPicPr>
          <p:nvPr/>
        </p:nvPicPr>
        <p:blipFill>
          <a:blip r:embed="rId3"/>
          <a:stretch>
            <a:fillRect/>
          </a:stretch>
        </p:blipFill>
        <p:spPr>
          <a:xfrm>
            <a:off x="9227629" y="2961021"/>
            <a:ext cx="2651025" cy="3160027"/>
          </a:xfrm>
          <a:prstGeom prst="rect">
            <a:avLst/>
          </a:prstGeom>
          <a:ln>
            <a:noFill/>
          </a:ln>
          <a:effectLst>
            <a:softEdge rad="112500"/>
          </a:effectLst>
        </p:spPr>
      </p:pic>
    </p:spTree>
    <p:extLst>
      <p:ext uri="{BB962C8B-B14F-4D97-AF65-F5344CB8AC3E}">
        <p14:creationId xmlns:p14="http://schemas.microsoft.com/office/powerpoint/2010/main" val="3155952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a:xfrm>
            <a:off x="236806" y="413088"/>
            <a:ext cx="10058400" cy="1106224"/>
          </a:xfrm>
        </p:spPr>
        <p:txBody>
          <a:bodyPr/>
          <a:lstStyle/>
          <a:p>
            <a:r>
              <a:rPr lang="pl-PL" b="1" dirty="0">
                <a:solidFill>
                  <a:schemeClr val="tx1"/>
                </a:solidFill>
              </a:rPr>
              <a:t>DZIAŁALNOŚĆ INWESTYCYJNA</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236806" y="2062164"/>
            <a:ext cx="7462955" cy="4749799"/>
          </a:xfrm>
        </p:spPr>
        <p:txBody>
          <a:bodyPr>
            <a:normAutofit/>
          </a:bodyPr>
          <a:lstStyle/>
          <a:p>
            <a:r>
              <a:rPr lang="pl-PL" sz="1800" b="1" dirty="0">
                <a:solidFill>
                  <a:schemeClr val="tx1"/>
                </a:solidFill>
                <a:latin typeface="Calibri" panose="020F0502020204030204" pitchFamily="34" charset="0"/>
                <a:ea typeface="Calibri" panose="020F0502020204030204" pitchFamily="34" charset="0"/>
                <a:cs typeface="Calibri" panose="020F0502020204030204" pitchFamily="34" charset="0"/>
              </a:rPr>
              <a:t>1.2.6 Działania na rzecz uruchamiania nowych stref sportu i rekreacji (boiska, korty, miejsca aktywności ruchowej) oraz atrakcyjnych i funkcjonalnych przestrzeni publicznych</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Zagospodarowanie terenu i budowa fontanny na rynku w miejscowości Sieciechowice</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Wydatki inwestycyjne związane z wykonaniem ogrodzenia działki nr 99/6 zakupionej pod świetlicę w Krasieńcu Zakupnym</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Budowa </a:t>
            </a:r>
            <a:r>
              <a:rPr lang="pl-PL"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tyrolki</a:t>
            </a: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 na terenie Nowoczesnego Zaplecza Turystyki i Rekreacji w Iwanowicach”</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Opracowanie dokumentacji architektonicznej "Naukowego placu zabaw" na terenie Centrum Rekreacji i Wypoczynku w Sułkowicach</a:t>
            </a:r>
          </a:p>
          <a:p>
            <a:pPr>
              <a:buFont typeface="Arial" panose="020B0604020202020204" pitchFamily="34" charset="0"/>
              <a:buChar char="•"/>
            </a:pPr>
            <a:r>
              <a:rPr lang="pl-PL" sz="1600" dirty="0">
                <a:solidFill>
                  <a:schemeClr val="tx1"/>
                </a:solidFill>
                <a:latin typeface="Calibri" panose="020F0502020204030204" pitchFamily="34" charset="0"/>
                <a:ea typeface="Calibri" panose="020F0502020204030204" pitchFamily="34" charset="0"/>
                <a:cs typeface="Calibri" panose="020F0502020204030204" pitchFamily="34" charset="0"/>
              </a:rPr>
              <a:t>Przebudowa placu koło kościoła w miejscowości Narama w zakresie budowy parku kieszonkowego</a:t>
            </a: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10" name="Obraz 9">
            <a:extLst>
              <a:ext uri="{FF2B5EF4-FFF2-40B4-BE49-F238E27FC236}">
                <a16:creationId xmlns:a16="http://schemas.microsoft.com/office/drawing/2014/main" id="{ACD52D7D-01AF-A83A-2FA3-9612B5D11E12}"/>
              </a:ext>
            </a:extLst>
          </p:cNvPr>
          <p:cNvPicPr>
            <a:picLocks noChangeAspect="1"/>
          </p:cNvPicPr>
          <p:nvPr/>
        </p:nvPicPr>
        <p:blipFill>
          <a:blip r:embed="rId2"/>
          <a:stretch>
            <a:fillRect/>
          </a:stretch>
        </p:blipFill>
        <p:spPr>
          <a:xfrm>
            <a:off x="10803276" y="758576"/>
            <a:ext cx="774259" cy="853514"/>
          </a:xfrm>
          <a:prstGeom prst="rect">
            <a:avLst/>
          </a:prstGeom>
        </p:spPr>
      </p:pic>
      <p:pic>
        <p:nvPicPr>
          <p:cNvPr id="7" name="Obraz 6">
            <a:extLst>
              <a:ext uri="{FF2B5EF4-FFF2-40B4-BE49-F238E27FC236}">
                <a16:creationId xmlns:a16="http://schemas.microsoft.com/office/drawing/2014/main" id="{8B4F45AB-1913-207E-A57B-143CE9A96730}"/>
              </a:ext>
            </a:extLst>
          </p:cNvPr>
          <p:cNvPicPr>
            <a:picLocks noChangeAspect="1"/>
          </p:cNvPicPr>
          <p:nvPr/>
        </p:nvPicPr>
        <p:blipFill>
          <a:blip r:embed="rId3"/>
          <a:stretch>
            <a:fillRect/>
          </a:stretch>
        </p:blipFill>
        <p:spPr>
          <a:xfrm>
            <a:off x="8519731" y="2310062"/>
            <a:ext cx="2670674" cy="3560898"/>
          </a:xfrm>
          <a:prstGeom prst="rect">
            <a:avLst/>
          </a:prstGeom>
          <a:ln>
            <a:noFill/>
          </a:ln>
          <a:effectLst>
            <a:softEdge rad="112500"/>
          </a:effectLst>
        </p:spPr>
      </p:pic>
    </p:spTree>
    <p:extLst>
      <p:ext uri="{BB962C8B-B14F-4D97-AF65-F5344CB8AC3E}">
        <p14:creationId xmlns:p14="http://schemas.microsoft.com/office/powerpoint/2010/main" val="2123870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361CB4-C17D-63C9-938A-E9B2DE4BC3E7}"/>
              </a:ext>
            </a:extLst>
          </p:cNvPr>
          <p:cNvSpPr>
            <a:spLocks noGrp="1"/>
          </p:cNvSpPr>
          <p:nvPr>
            <p:ph type="title"/>
          </p:nvPr>
        </p:nvSpPr>
        <p:spPr/>
        <p:txBody>
          <a:bodyPr/>
          <a:lstStyle/>
          <a:p>
            <a:r>
              <a:rPr lang="pl-PL" b="1" dirty="0">
                <a:solidFill>
                  <a:schemeClr val="tx1"/>
                </a:solidFill>
              </a:rPr>
              <a:t>MAJĄTEK GMINY ORAZ GOSPODARKA KOMUNALNA</a:t>
            </a:r>
          </a:p>
        </p:txBody>
      </p:sp>
      <p:sp>
        <p:nvSpPr>
          <p:cNvPr id="3" name="Symbol zastępczy zawartości 2">
            <a:extLst>
              <a:ext uri="{FF2B5EF4-FFF2-40B4-BE49-F238E27FC236}">
                <a16:creationId xmlns:a16="http://schemas.microsoft.com/office/drawing/2014/main" id="{125689BC-A4F7-DA6A-9EBB-332F5011E274}"/>
              </a:ext>
            </a:extLst>
          </p:cNvPr>
          <p:cNvSpPr>
            <a:spLocks noGrp="1"/>
          </p:cNvSpPr>
          <p:nvPr>
            <p:ph idx="1"/>
          </p:nvPr>
        </p:nvSpPr>
        <p:spPr>
          <a:xfrm>
            <a:off x="1097280" y="2304755"/>
            <a:ext cx="10058400" cy="3760891"/>
          </a:xfrm>
        </p:spPr>
        <p:txBody>
          <a:bodyPr>
            <a:normAutofit/>
          </a:bodyPr>
          <a:lstStyle/>
          <a:p>
            <a:pPr>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Gmina Iwanowice posiada 124,7398 ha gruntu komunalnego.</a:t>
            </a:r>
          </a:p>
          <a:p>
            <a:pPr>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W roku 2024 gmina łącznie nabyła grunt o pow. 0,3598 ha, oraz zbyła grunt o  powierzchni 0,2135 ha.</a:t>
            </a:r>
          </a:p>
          <a:p>
            <a:pPr>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  Aktualna wartość księgowa mienia komunalnego gminy określona jest na kwotę 116.998.265,34 zł.</a:t>
            </a:r>
          </a:p>
          <a:p>
            <a:pPr>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Wartość budynków komunalnych gminy, na dzień 31.12.2024 r. wynosi 26 790 404,92 zł, natomiast wartość budowli komunalnych (wodociągi, gazociągi, kanalizacja, oczyszczalnia ścieków, przydomowe oczyszczalnie ścieków, studnie, drogi, przystanki, itp.) wynosi 85 216 245,96 zł.</a:t>
            </a:r>
          </a:p>
        </p:txBody>
      </p:sp>
      <p:sp>
        <p:nvSpPr>
          <p:cNvPr id="4" name="Symbol zastępczy daty 3">
            <a:extLst>
              <a:ext uri="{FF2B5EF4-FFF2-40B4-BE49-F238E27FC236}">
                <a16:creationId xmlns:a16="http://schemas.microsoft.com/office/drawing/2014/main" id="{45EF0E93-C211-D35D-E192-6382648F84C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273955D4-E0B8-9A8B-96CD-E75E229F7A93}"/>
              </a:ext>
            </a:extLst>
          </p:cNvPr>
          <p:cNvPicPr>
            <a:picLocks noChangeAspect="1"/>
          </p:cNvPicPr>
          <p:nvPr/>
        </p:nvPicPr>
        <p:blipFill>
          <a:blip r:embed="rId2"/>
          <a:stretch>
            <a:fillRect/>
          </a:stretch>
        </p:blipFill>
        <p:spPr>
          <a:xfrm>
            <a:off x="10707590" y="589857"/>
            <a:ext cx="774259" cy="853514"/>
          </a:xfrm>
          <a:prstGeom prst="rect">
            <a:avLst/>
          </a:prstGeom>
        </p:spPr>
      </p:pic>
    </p:spTree>
    <p:extLst>
      <p:ext uri="{BB962C8B-B14F-4D97-AF65-F5344CB8AC3E}">
        <p14:creationId xmlns:p14="http://schemas.microsoft.com/office/powerpoint/2010/main" val="700684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C429E00-5F24-DB76-5A89-0EB9303DA879}"/>
              </a:ext>
            </a:extLst>
          </p:cNvPr>
          <p:cNvSpPr>
            <a:spLocks noGrp="1"/>
          </p:cNvSpPr>
          <p:nvPr>
            <p:ph type="title"/>
          </p:nvPr>
        </p:nvSpPr>
        <p:spPr/>
        <p:txBody>
          <a:bodyPr>
            <a:normAutofit fontScale="90000"/>
          </a:bodyPr>
          <a:lstStyle/>
          <a:p>
            <a:r>
              <a:rPr lang="pl-PL" b="1" dirty="0">
                <a:solidFill>
                  <a:schemeClr val="tx1"/>
                </a:solidFill>
              </a:rPr>
              <a:t>OCHRONA POWIETRZA ATMOSFERYCZNEGO I KLIMATU</a:t>
            </a:r>
          </a:p>
        </p:txBody>
      </p:sp>
      <p:sp>
        <p:nvSpPr>
          <p:cNvPr id="3" name="Symbol zastępczy zawartości 2">
            <a:extLst>
              <a:ext uri="{FF2B5EF4-FFF2-40B4-BE49-F238E27FC236}">
                <a16:creationId xmlns:a16="http://schemas.microsoft.com/office/drawing/2014/main" id="{16ED4DF3-8517-0EDE-F661-492B9CCF4D54}"/>
              </a:ext>
            </a:extLst>
          </p:cNvPr>
          <p:cNvSpPr>
            <a:spLocks noGrp="1"/>
          </p:cNvSpPr>
          <p:nvPr>
            <p:ph idx="1"/>
          </p:nvPr>
        </p:nvSpPr>
        <p:spPr>
          <a:xfrm>
            <a:off x="270587" y="1985788"/>
            <a:ext cx="7113339" cy="4212621"/>
          </a:xfrm>
        </p:spPr>
        <p:txBody>
          <a:bodyPr>
            <a:normAutofit/>
          </a:bodyPr>
          <a:lstStyle/>
          <a:p>
            <a:pP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w ramach działania ochrona powietrza wydatkowano łączną kwotę 211.169,13 zł. </a:t>
            </a:r>
          </a:p>
          <a:p>
            <a:pP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 ramach tego zadania gmina uczestniczyła w rządowym programie „Czyste Powietrze” poprzez prowadzenie punktu konsultacyjno-informacyjnego dla mieszkańców. Na mocy porozumienia z Wojewódzkim Funduszem Ochrony Środowiska i Gospodarki Wodnej finansowano część kosztów funkcjonowania punktu oraz zatrudnienia </a:t>
            </a:r>
            <a:r>
              <a:rPr lang="pl-PL"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Ekodoradcy</a:t>
            </a: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pPr>
              <a:buFont typeface="Wingdings" panose="05000000000000000000" pitchFamily="2" charset="2"/>
              <a:buChar char="Ø"/>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kontynuowano również działania kontrolne i prewencyjne wynikające z uchwały antysmogowej dla Małopolski – dokonano kilkudziesięciu kontroli palenisk domowych w gospodarstwach na terenie gminy, połączonych z instruowaniem mieszkańców o konieczności wymiany przestarzałych pieców i przestrzegania obowiązujących norm emisyjnych.</a:t>
            </a:r>
          </a:p>
          <a:p>
            <a:endPar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4" name="Symbol zastępczy daty 3">
            <a:extLst>
              <a:ext uri="{FF2B5EF4-FFF2-40B4-BE49-F238E27FC236}">
                <a16:creationId xmlns:a16="http://schemas.microsoft.com/office/drawing/2014/main" id="{1AD8910B-9AEB-7627-4A72-8324D9E5C288}"/>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7DC0DE0E-D8D3-A8E0-031D-49074915AE59}"/>
              </a:ext>
            </a:extLst>
          </p:cNvPr>
          <p:cNvPicPr>
            <a:picLocks noChangeAspect="1"/>
          </p:cNvPicPr>
          <p:nvPr/>
        </p:nvPicPr>
        <p:blipFill>
          <a:blip r:embed="rId2"/>
          <a:stretch>
            <a:fillRect/>
          </a:stretch>
        </p:blipFill>
        <p:spPr>
          <a:xfrm>
            <a:off x="7914004" y="191069"/>
            <a:ext cx="914479" cy="914479"/>
          </a:xfrm>
          <a:prstGeom prst="rect">
            <a:avLst/>
          </a:prstGeom>
        </p:spPr>
      </p:pic>
      <p:pic>
        <p:nvPicPr>
          <p:cNvPr id="7" name="Obraz 6">
            <a:extLst>
              <a:ext uri="{FF2B5EF4-FFF2-40B4-BE49-F238E27FC236}">
                <a16:creationId xmlns:a16="http://schemas.microsoft.com/office/drawing/2014/main" id="{D269257A-22DD-B6C5-B9F0-0E1D434B6632}"/>
              </a:ext>
            </a:extLst>
          </p:cNvPr>
          <p:cNvPicPr>
            <a:picLocks noChangeAspect="1"/>
          </p:cNvPicPr>
          <p:nvPr/>
        </p:nvPicPr>
        <p:blipFill>
          <a:blip r:embed="rId3"/>
          <a:stretch>
            <a:fillRect/>
          </a:stretch>
        </p:blipFill>
        <p:spPr>
          <a:xfrm>
            <a:off x="10707590" y="311069"/>
            <a:ext cx="774259" cy="853514"/>
          </a:xfrm>
          <a:prstGeom prst="rect">
            <a:avLst/>
          </a:prstGeom>
        </p:spPr>
      </p:pic>
      <p:pic>
        <p:nvPicPr>
          <p:cNvPr id="8" name="Obraz 7" descr="Pszczoła gotowa do odlotu z kwiatu">
            <a:extLst>
              <a:ext uri="{FF2B5EF4-FFF2-40B4-BE49-F238E27FC236}">
                <a16:creationId xmlns:a16="http://schemas.microsoft.com/office/drawing/2014/main" id="{300DDFD4-9F22-DFC9-E940-33DBC7BE2E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4495" y="2624869"/>
            <a:ext cx="4018197" cy="2672258"/>
          </a:xfrm>
          <a:prstGeom prst="rect">
            <a:avLst/>
          </a:prstGeom>
          <a:ln>
            <a:noFill/>
          </a:ln>
          <a:effectLst>
            <a:softEdge rad="112500"/>
          </a:effectLst>
        </p:spPr>
      </p:pic>
    </p:spTree>
    <p:extLst>
      <p:ext uri="{BB962C8B-B14F-4D97-AF65-F5344CB8AC3E}">
        <p14:creationId xmlns:p14="http://schemas.microsoft.com/office/powerpoint/2010/main" val="1699991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47D6B0-FAE4-227C-37C8-E97BF8D913E2}"/>
              </a:ext>
            </a:extLst>
          </p:cNvPr>
          <p:cNvSpPr>
            <a:spLocks noGrp="1"/>
          </p:cNvSpPr>
          <p:nvPr>
            <p:ph type="title"/>
          </p:nvPr>
        </p:nvSpPr>
        <p:spPr/>
        <p:txBody>
          <a:bodyPr/>
          <a:lstStyle/>
          <a:p>
            <a:r>
              <a:rPr lang="pl-PL" b="1" dirty="0">
                <a:solidFill>
                  <a:schemeClr val="tx1"/>
                </a:solidFill>
              </a:rPr>
              <a:t>BEZPŁATNA LINIA AUTOBUSOWA</a:t>
            </a:r>
            <a:endParaRPr lang="pl-PL" dirty="0"/>
          </a:p>
        </p:txBody>
      </p:sp>
      <p:sp>
        <p:nvSpPr>
          <p:cNvPr id="3" name="Symbol zastępczy zawartości 2">
            <a:extLst>
              <a:ext uri="{FF2B5EF4-FFF2-40B4-BE49-F238E27FC236}">
                <a16:creationId xmlns:a16="http://schemas.microsoft.com/office/drawing/2014/main" id="{D35CFB75-76AA-AE64-8CC4-5451316D2785}"/>
              </a:ext>
            </a:extLst>
          </p:cNvPr>
          <p:cNvSpPr>
            <a:spLocks noGrp="1"/>
          </p:cNvSpPr>
          <p:nvPr>
            <p:ph idx="1"/>
          </p:nvPr>
        </p:nvSpPr>
        <p:spPr>
          <a:xfrm>
            <a:off x="444381" y="1939895"/>
            <a:ext cx="6930640" cy="4383993"/>
          </a:xfrm>
        </p:spPr>
        <p:txBody>
          <a:bodyPr>
            <a:normAutofit fontScale="47500" lnSpcReduction="20000"/>
          </a:bodyPr>
          <a:lstStyle/>
          <a:p>
            <a:r>
              <a:rPr lang="pl-PL" sz="3800" b="0" i="0" u="none" strike="noStrike" baseline="0" dirty="0">
                <a:solidFill>
                  <a:srgbClr val="000000"/>
                </a:solidFill>
                <a:latin typeface="Calibri" panose="020F0502020204030204" pitchFamily="34" charset="0"/>
              </a:rPr>
              <a:t>W okresie sprawozdawczym na terenie Gminy Iwanowice funkcjonowało 5 bezpłatnych linii autobusowych współfinansowanych ze środków Funduszu Rozwoju Przewozów Autobusowych o charakterze użyteczności publicznej na trasach: </a:t>
            </a:r>
          </a:p>
          <a:p>
            <a:r>
              <a:rPr lang="pl-PL" sz="3800" b="0" i="0" u="none" strike="noStrike" baseline="0" dirty="0">
                <a:solidFill>
                  <a:srgbClr val="000000"/>
                </a:solidFill>
                <a:latin typeface="Calibri" panose="020F0502020204030204" pitchFamily="34" charset="0"/>
              </a:rPr>
              <a:t>Władysław – Maszków – Michałowice; </a:t>
            </a:r>
          </a:p>
          <a:p>
            <a:r>
              <a:rPr lang="pl-PL" sz="3800" b="0" i="0" u="none" strike="noStrike" baseline="0" dirty="0">
                <a:solidFill>
                  <a:srgbClr val="000000"/>
                </a:solidFill>
                <a:latin typeface="Calibri" panose="020F0502020204030204" pitchFamily="34" charset="0"/>
              </a:rPr>
              <a:t>Celiny – Maszków – Michałowice; </a:t>
            </a:r>
          </a:p>
          <a:p>
            <a:r>
              <a:rPr lang="pl-PL" sz="3800" b="0" i="0" u="none" strike="noStrike" baseline="0" dirty="0">
                <a:solidFill>
                  <a:srgbClr val="000000"/>
                </a:solidFill>
                <a:latin typeface="Calibri" panose="020F0502020204030204" pitchFamily="34" charset="0"/>
              </a:rPr>
              <a:t>Zagaje -Sieciechowice – Widoma – Michałowice; </a:t>
            </a:r>
          </a:p>
          <a:p>
            <a:r>
              <a:rPr lang="pl-PL" sz="3800" b="0" i="0" u="none" strike="noStrike" baseline="0" dirty="0">
                <a:solidFill>
                  <a:srgbClr val="000000"/>
                </a:solidFill>
                <a:latin typeface="Calibri" panose="020F0502020204030204" pitchFamily="34" charset="0"/>
              </a:rPr>
              <a:t>Grzegorzowice Wielkie – Widoma – Michałowice; </a:t>
            </a:r>
          </a:p>
          <a:p>
            <a:r>
              <a:rPr lang="pl-PL" sz="3800" b="0" i="0" u="none" strike="noStrike" baseline="0" dirty="0">
                <a:solidFill>
                  <a:srgbClr val="000000"/>
                </a:solidFill>
                <a:latin typeface="Calibri" panose="020F0502020204030204" pitchFamily="34" charset="0"/>
              </a:rPr>
              <a:t>Iwanowice Dworskie – Sułkowice – przez Damice, Żerkowice, Naramę do Michałowic. </a:t>
            </a:r>
          </a:p>
          <a:p>
            <a:pPr marL="0" indent="0">
              <a:buNone/>
            </a:pPr>
            <a:r>
              <a:rPr lang="pl-PL" sz="3800" b="0" i="0" u="none" strike="noStrike" baseline="0" dirty="0">
                <a:solidFill>
                  <a:srgbClr val="000000"/>
                </a:solidFill>
                <a:latin typeface="Calibri" panose="020F0502020204030204" pitchFamily="34" charset="0"/>
              </a:rPr>
              <a:t>Na funkcjonowanie linii poniesiono koszty w kwocie 1.794.256,22 zł w tym dofinansowanie usług transportowych wyniosło 1.280.098,78 zł. </a:t>
            </a:r>
            <a:endParaRPr lang="pl-PL" sz="3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4" name="Symbol zastępczy daty 3">
            <a:extLst>
              <a:ext uri="{FF2B5EF4-FFF2-40B4-BE49-F238E27FC236}">
                <a16:creationId xmlns:a16="http://schemas.microsoft.com/office/drawing/2014/main" id="{37984819-180E-71A4-9726-398FACC386D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5" name="Obraz 4">
            <a:extLst>
              <a:ext uri="{FF2B5EF4-FFF2-40B4-BE49-F238E27FC236}">
                <a16:creationId xmlns:a16="http://schemas.microsoft.com/office/drawing/2014/main" id="{D58DC29D-8B90-E0E6-836D-AFBFD11230C0}"/>
              </a:ext>
            </a:extLst>
          </p:cNvPr>
          <p:cNvPicPr>
            <a:picLocks noChangeAspect="1"/>
          </p:cNvPicPr>
          <p:nvPr/>
        </p:nvPicPr>
        <p:blipFill>
          <a:blip r:embed="rId2"/>
          <a:stretch>
            <a:fillRect/>
          </a:stretch>
        </p:blipFill>
        <p:spPr>
          <a:xfrm>
            <a:off x="10803276" y="642510"/>
            <a:ext cx="774259" cy="853514"/>
          </a:xfrm>
          <a:prstGeom prst="rect">
            <a:avLst/>
          </a:prstGeom>
        </p:spPr>
      </p:pic>
      <p:pic>
        <p:nvPicPr>
          <p:cNvPr id="6" name="Obraz 5">
            <a:extLst>
              <a:ext uri="{FF2B5EF4-FFF2-40B4-BE49-F238E27FC236}">
                <a16:creationId xmlns:a16="http://schemas.microsoft.com/office/drawing/2014/main" id="{B492F08B-7914-E5A5-8568-F2F262ADCFDB}"/>
              </a:ext>
            </a:extLst>
          </p:cNvPr>
          <p:cNvPicPr>
            <a:picLocks noChangeAspect="1"/>
          </p:cNvPicPr>
          <p:nvPr/>
        </p:nvPicPr>
        <p:blipFill>
          <a:blip r:embed="rId3"/>
          <a:stretch>
            <a:fillRect/>
          </a:stretch>
        </p:blipFill>
        <p:spPr>
          <a:xfrm>
            <a:off x="7611104" y="2518763"/>
            <a:ext cx="3966431" cy="2824068"/>
          </a:xfrm>
          <a:prstGeom prst="rect">
            <a:avLst/>
          </a:prstGeom>
        </p:spPr>
      </p:pic>
    </p:spTree>
    <p:extLst>
      <p:ext uri="{BB962C8B-B14F-4D97-AF65-F5344CB8AC3E}">
        <p14:creationId xmlns:p14="http://schemas.microsoft.com/office/powerpoint/2010/main" val="1157800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501668" y="411162"/>
            <a:ext cx="10058400" cy="1019683"/>
          </a:xfrm>
        </p:spPr>
        <p:txBody>
          <a:bodyPr/>
          <a:lstStyle/>
          <a:p>
            <a:r>
              <a:rPr lang="pl-PL" b="1" dirty="0">
                <a:solidFill>
                  <a:schemeClr val="tx1"/>
                </a:solidFill>
              </a:rPr>
              <a:t>MIESZKAŃCY GMINY</a:t>
            </a:r>
          </a:p>
        </p:txBody>
      </p:sp>
      <p:sp>
        <p:nvSpPr>
          <p:cNvPr id="3" name="Symbol zastępczy zawartości 2">
            <a:extLst>
              <a:ext uri="{FF2B5EF4-FFF2-40B4-BE49-F238E27FC236}">
                <a16:creationId xmlns:a16="http://schemas.microsoft.com/office/drawing/2014/main" id="{92CA4F01-8116-2A34-EE34-A0BDB7C9D8B2}"/>
              </a:ext>
            </a:extLst>
          </p:cNvPr>
          <p:cNvSpPr>
            <a:spLocks noGrp="1"/>
          </p:cNvSpPr>
          <p:nvPr>
            <p:ph idx="1"/>
          </p:nvPr>
        </p:nvSpPr>
        <p:spPr>
          <a:xfrm>
            <a:off x="1268712" y="2111215"/>
            <a:ext cx="10421620" cy="4335623"/>
          </a:xfrm>
        </p:spPr>
        <p:txBody>
          <a:bodyPr>
            <a:normAutofit/>
          </a:bodyPr>
          <a:lstStyle/>
          <a:p>
            <a:pPr marL="0" indent="0">
              <a:buClr>
                <a:schemeClr val="tx1"/>
              </a:buClr>
              <a:buNone/>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Na przestrzeni lat 2020 - 2024 największy przyrost liczby mieszkańców zanotowały: </a:t>
            </a:r>
          </a:p>
          <a:p>
            <a:pPr lvl="1">
              <a:buClr>
                <a:schemeClr val="tx1"/>
              </a:buClr>
              <a:buFont typeface="Arial" panose="020B0604020202020204" pitchFamily="34" charset="0"/>
              <a:buChar char="•"/>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Krasieniec Zakupny (10,15%)</a:t>
            </a:r>
          </a:p>
          <a:p>
            <a:pPr lvl="1">
              <a:buClr>
                <a:schemeClr val="tx1"/>
              </a:buClr>
              <a:buFont typeface="Arial" panose="020B0604020202020204" pitchFamily="34" charset="0"/>
              <a:buChar char="•"/>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Krasieniec Stary (5,76%)</a:t>
            </a:r>
          </a:p>
          <a:p>
            <a:pPr lvl="1">
              <a:buClr>
                <a:schemeClr val="tx1"/>
              </a:buClr>
              <a:buFont typeface="Arial" panose="020B0604020202020204" pitchFamily="34" charset="0"/>
              <a:buChar char="•"/>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Narama (5,51%)</a:t>
            </a:r>
          </a:p>
          <a:p>
            <a:pPr marL="0" indent="0">
              <a:buClr>
                <a:schemeClr val="tx1"/>
              </a:buClr>
              <a:buNone/>
            </a:pPr>
            <a:endParaRPr lang="pl-P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Clr>
                <a:schemeClr val="tx1"/>
              </a:buClr>
              <a:buNone/>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Ubytek w liczbie ludności odnotowano w 10 miejscowościach z czego najwyższy wystąpił w:</a:t>
            </a:r>
          </a:p>
          <a:p>
            <a:pPr lvl="1">
              <a:buClr>
                <a:schemeClr val="tx1"/>
              </a:buClr>
              <a:buFont typeface="Arial" panose="020B0604020202020204" pitchFamily="34" charset="0"/>
              <a:buChar char="•"/>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Domiarkach (-9,09%) </a:t>
            </a:r>
          </a:p>
          <a:p>
            <a:pPr lvl="1">
              <a:buClr>
                <a:schemeClr val="tx1"/>
              </a:buClr>
              <a:buFont typeface="Arial" panose="020B0604020202020204" pitchFamily="34" charset="0"/>
              <a:buChar char="•"/>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Iwanowicach Dworskich (-3,40%)</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23360B5C-84EC-9024-68ED-2FB99A3EEE1C}"/>
              </a:ext>
            </a:extLst>
          </p:cNvPr>
          <p:cNvPicPr>
            <a:picLocks noChangeAspect="1"/>
          </p:cNvPicPr>
          <p:nvPr/>
        </p:nvPicPr>
        <p:blipFill>
          <a:blip r:embed="rId2"/>
          <a:stretch>
            <a:fillRect/>
          </a:stretch>
        </p:blipFill>
        <p:spPr>
          <a:xfrm>
            <a:off x="10803276" y="577331"/>
            <a:ext cx="774259" cy="853514"/>
          </a:xfrm>
          <a:prstGeom prst="rect">
            <a:avLst/>
          </a:prstGeom>
        </p:spPr>
      </p:pic>
    </p:spTree>
    <p:extLst>
      <p:ext uri="{BB962C8B-B14F-4D97-AF65-F5344CB8AC3E}">
        <p14:creationId xmlns:p14="http://schemas.microsoft.com/office/powerpoint/2010/main" val="24002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1582520" y="411402"/>
            <a:ext cx="9218851" cy="1019683"/>
          </a:xfrm>
        </p:spPr>
        <p:txBody>
          <a:bodyPr>
            <a:normAutofit/>
          </a:bodyPr>
          <a:lstStyle/>
          <a:p>
            <a:pPr algn="ctr"/>
            <a:r>
              <a:rPr lang="pl-PL" b="1" dirty="0">
                <a:solidFill>
                  <a:schemeClr val="tx1"/>
                </a:solidFill>
              </a:rPr>
              <a:t>EDUKACJA</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885190" y="1930401"/>
            <a:ext cx="1042162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tx1"/>
              </a:buClr>
              <a:buNone/>
            </a:pPr>
            <a:endParaRPr lang="pl-PL" dirty="0">
              <a:solidFill>
                <a:schemeClr val="tx1"/>
              </a:solidFill>
            </a:endParaRPr>
          </a:p>
          <a:p>
            <a:pPr lvl="1">
              <a:buClr>
                <a:schemeClr val="tx1"/>
              </a:buClr>
              <a:buFont typeface="Arial" panose="020B0604020202020204" pitchFamily="34" charset="0"/>
              <a:buChar char="•"/>
            </a:pPr>
            <a:endParaRPr lang="pl-PL" dirty="0">
              <a:solidFill>
                <a:schemeClr val="tx1"/>
              </a:solidFill>
            </a:endParaRPr>
          </a:p>
          <a:p>
            <a:pPr lvl="1">
              <a:buClr>
                <a:schemeClr val="tx1"/>
              </a:buClr>
              <a:buFont typeface="Arial" panose="020B0604020202020204" pitchFamily="34" charset="0"/>
              <a:buChar char="•"/>
            </a:pPr>
            <a:endParaRPr lang="pl-PL" dirty="0">
              <a:solidFill>
                <a:schemeClr val="tx1"/>
              </a:solidFill>
            </a:endParaRPr>
          </a:p>
        </p:txBody>
      </p:sp>
      <p:pic>
        <p:nvPicPr>
          <p:cNvPr id="6" name="Grafika 5" descr="Czapka ukończenia szkoły z wypełnieniem pełnym">
            <a:extLst>
              <a:ext uri="{FF2B5EF4-FFF2-40B4-BE49-F238E27FC236}">
                <a16:creationId xmlns:a16="http://schemas.microsoft.com/office/drawing/2014/main" id="{AD72B20C-F72C-5BED-B0AE-CC0F0B0D48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53506" y="317940"/>
            <a:ext cx="1264920" cy="1264920"/>
          </a:xfrm>
          <a:prstGeom prst="rect">
            <a:avLst/>
          </a:prstGeom>
        </p:spPr>
      </p:pic>
      <p:sp>
        <p:nvSpPr>
          <p:cNvPr id="9" name="pole tekstowe 8">
            <a:extLst>
              <a:ext uri="{FF2B5EF4-FFF2-40B4-BE49-F238E27FC236}">
                <a16:creationId xmlns:a16="http://schemas.microsoft.com/office/drawing/2014/main" id="{DE480CB8-5BB4-8090-8487-78B51DF5F3E1}"/>
              </a:ext>
            </a:extLst>
          </p:cNvPr>
          <p:cNvSpPr txBox="1"/>
          <p:nvPr/>
        </p:nvSpPr>
        <p:spPr>
          <a:xfrm>
            <a:off x="279918" y="2082176"/>
            <a:ext cx="11231555" cy="3555717"/>
          </a:xfrm>
          <a:prstGeom prst="rect">
            <a:avLst/>
          </a:prstGeom>
          <a:noFill/>
        </p:spPr>
        <p:txBody>
          <a:bodyPr wrap="square" rtlCol="0">
            <a:spAutoFit/>
          </a:bodyPr>
          <a:lstStyle/>
          <a:p>
            <a:pPr marR="1270">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Gmina Iwanowice jest organem prowadzącym </a:t>
            </a:r>
            <a:r>
              <a:rPr lang="pl-PL" sz="1900" dirty="0">
                <a:latin typeface="Calibri" panose="020F0502020204030204" pitchFamily="34" charset="0"/>
                <a:ea typeface="Calibri" panose="020F0502020204030204" pitchFamily="34" charset="0"/>
                <a:cs typeface="Calibri" panose="020F0502020204030204" pitchFamily="34" charset="0"/>
              </a:rPr>
              <a:t>Zespołu Szkolno-Przedszkolnego</a:t>
            </a:r>
            <a:r>
              <a:rPr lang="pl-PL" sz="1900" dirty="0">
                <a:effectLst/>
                <a:latin typeface="Calibri" panose="020F0502020204030204" pitchFamily="34" charset="0"/>
                <a:ea typeface="Calibri" panose="020F0502020204030204" pitchFamily="34" charset="0"/>
                <a:cs typeface="Calibri" panose="020F0502020204030204" pitchFamily="34" charset="0"/>
              </a:rPr>
              <a:t> w Iwanowicach w skład, którego wchodzi: Szkoła Podstawowa im. Jana Pawła II oraz Samorządowe Przedszkole „Słoneczne”</a:t>
            </a:r>
            <a:r>
              <a:rPr lang="pl-PL" sz="1900" dirty="0">
                <a:latin typeface="Calibri" panose="020F0502020204030204" pitchFamily="34" charset="0"/>
                <a:ea typeface="Calibri" panose="020F0502020204030204" pitchFamily="34" charset="0"/>
                <a:cs typeface="Calibri" panose="020F0502020204030204" pitchFamily="34" charset="0"/>
              </a:rPr>
              <a:t>.</a:t>
            </a:r>
            <a:endParaRPr lang="pl-PL" sz="1900" dirty="0">
              <a:effectLst/>
              <a:latin typeface="Calibri" panose="020F0502020204030204" pitchFamily="34" charset="0"/>
              <a:ea typeface="Calibri" panose="020F0502020204030204" pitchFamily="34" charset="0"/>
              <a:cs typeface="Calibri" panose="020F0502020204030204" pitchFamily="34" charset="0"/>
            </a:endParaRPr>
          </a:p>
          <a:p>
            <a:pPr marR="1270">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Oprócz tego na terenie gminy znajdują się:</a:t>
            </a:r>
          </a:p>
          <a:p>
            <a:pPr marL="800100" lvl="1" indent="-342900" algn="just">
              <a:lnSpc>
                <a:spcPct val="150000"/>
              </a:lnSpc>
              <a:buClr>
                <a:schemeClr val="tx1"/>
              </a:buClr>
              <a:buSzPts val="1200"/>
              <a:buFont typeface="Arial" panose="020B0604020202020204" pitchFamily="34" charset="0"/>
              <a:buChar char="•"/>
              <a:tabLst>
                <a:tab pos="283845" algn="l"/>
              </a:tabLst>
            </a:pPr>
            <a:r>
              <a:rPr lang="pl-PL" sz="1900" dirty="0">
                <a:effectLst/>
                <a:latin typeface="Calibri" panose="020F0502020204030204" pitchFamily="34" charset="0"/>
                <a:ea typeface="Calibri" panose="020F0502020204030204" pitchFamily="34" charset="0"/>
                <a:cs typeface="Calibri" panose="020F0502020204030204" pitchFamily="34" charset="0"/>
              </a:rPr>
              <a:t>2 punkty</a:t>
            </a:r>
            <a:r>
              <a:rPr lang="pl-PL" sz="1900" spc="-10" dirty="0">
                <a:effectLst/>
                <a:latin typeface="Calibri" panose="020F0502020204030204" pitchFamily="34" charset="0"/>
                <a:ea typeface="Calibri" panose="020F0502020204030204" pitchFamily="34" charset="0"/>
                <a:cs typeface="Calibri" panose="020F0502020204030204" pitchFamily="34" charset="0"/>
              </a:rPr>
              <a:t> </a:t>
            </a:r>
            <a:r>
              <a:rPr lang="pl-PL" sz="1900" dirty="0">
                <a:effectLst/>
                <a:latin typeface="Calibri" panose="020F0502020204030204" pitchFamily="34" charset="0"/>
                <a:ea typeface="Calibri" panose="020F0502020204030204" pitchFamily="34" charset="0"/>
                <a:cs typeface="Calibri" panose="020F0502020204030204" pitchFamily="34" charset="0"/>
              </a:rPr>
              <a:t>przedszkolne</a:t>
            </a:r>
          </a:p>
          <a:p>
            <a:pPr marL="800100" lvl="1" indent="-342900" algn="just">
              <a:lnSpc>
                <a:spcPct val="150000"/>
              </a:lnSpc>
              <a:buClr>
                <a:schemeClr val="tx1"/>
              </a:buClr>
              <a:buSzPts val="1200"/>
              <a:buFont typeface="Arial" panose="020B0604020202020204" pitchFamily="34" charset="0"/>
              <a:buChar char="•"/>
              <a:tabLst>
                <a:tab pos="283845" algn="l"/>
              </a:tabLst>
            </a:pPr>
            <a:r>
              <a:rPr lang="pl-PL" sz="1900" spc="-10" dirty="0">
                <a:latin typeface="Calibri" panose="020F0502020204030204" pitchFamily="34" charset="0"/>
                <a:ea typeface="Calibri" panose="020F0502020204030204" pitchFamily="34" charset="0"/>
                <a:cs typeface="Calibri" panose="020F0502020204030204" pitchFamily="34" charset="0"/>
              </a:rPr>
              <a:t>4</a:t>
            </a:r>
            <a:r>
              <a:rPr lang="pl-PL" sz="1900" spc="-10" dirty="0">
                <a:effectLst/>
                <a:latin typeface="Calibri" panose="020F0502020204030204" pitchFamily="34" charset="0"/>
                <a:ea typeface="Calibri" panose="020F0502020204030204" pitchFamily="34" charset="0"/>
                <a:cs typeface="Calibri" panose="020F0502020204030204" pitchFamily="34" charset="0"/>
              </a:rPr>
              <a:t> </a:t>
            </a:r>
            <a:r>
              <a:rPr lang="pl-PL" sz="1900" dirty="0">
                <a:effectLst/>
                <a:latin typeface="Calibri" panose="020F0502020204030204" pitchFamily="34" charset="0"/>
                <a:ea typeface="Calibri" panose="020F0502020204030204" pitchFamily="34" charset="0"/>
                <a:cs typeface="Calibri" panose="020F0502020204030204" pitchFamily="34" charset="0"/>
              </a:rPr>
              <a:t>przedszkola w tym dwa niepubliczne</a:t>
            </a:r>
          </a:p>
          <a:p>
            <a:pPr marL="800100" lvl="1" indent="-342900" algn="just">
              <a:lnSpc>
                <a:spcPct val="150000"/>
              </a:lnSpc>
              <a:buClr>
                <a:schemeClr val="tx1"/>
              </a:buClr>
              <a:buSzPts val="1200"/>
              <a:buFont typeface="Arial" panose="020B0604020202020204" pitchFamily="34" charset="0"/>
              <a:buChar char="•"/>
              <a:tabLst>
                <a:tab pos="283845" algn="l"/>
              </a:tabLst>
            </a:pPr>
            <a:r>
              <a:rPr lang="pl-PL" sz="1900" dirty="0">
                <a:effectLst/>
                <a:latin typeface="Calibri" panose="020F0502020204030204" pitchFamily="34" charset="0"/>
                <a:ea typeface="Calibri" panose="020F0502020204030204" pitchFamily="34" charset="0"/>
                <a:cs typeface="Calibri" panose="020F0502020204030204" pitchFamily="34" charset="0"/>
              </a:rPr>
              <a:t>5</a:t>
            </a:r>
            <a:r>
              <a:rPr lang="pl-PL" sz="1900" spc="-10" dirty="0">
                <a:effectLst/>
                <a:latin typeface="Calibri" panose="020F0502020204030204" pitchFamily="34" charset="0"/>
                <a:ea typeface="Calibri" panose="020F0502020204030204" pitchFamily="34" charset="0"/>
                <a:cs typeface="Calibri" panose="020F0502020204030204" pitchFamily="34" charset="0"/>
              </a:rPr>
              <a:t> </a:t>
            </a:r>
            <a:r>
              <a:rPr lang="pl-PL" sz="1900" dirty="0">
                <a:effectLst/>
                <a:latin typeface="Calibri" panose="020F0502020204030204" pitchFamily="34" charset="0"/>
                <a:ea typeface="Calibri" panose="020F0502020204030204" pitchFamily="34" charset="0"/>
                <a:cs typeface="Calibri" panose="020F0502020204030204" pitchFamily="34" charset="0"/>
              </a:rPr>
              <a:t>oddziałów przedszkolnych</a:t>
            </a:r>
          </a:p>
          <a:p>
            <a:pPr marL="800100" lvl="1" indent="-342900" algn="just">
              <a:lnSpc>
                <a:spcPct val="150000"/>
              </a:lnSpc>
              <a:buClr>
                <a:schemeClr val="tx1"/>
              </a:buClr>
              <a:buSzPts val="1200"/>
              <a:buFont typeface="Arial" panose="020B0604020202020204" pitchFamily="34" charset="0"/>
              <a:buChar char="•"/>
              <a:tabLst>
                <a:tab pos="283845" algn="l"/>
              </a:tabLst>
            </a:pPr>
            <a:r>
              <a:rPr lang="pl-PL" sz="1900" dirty="0">
                <a:effectLst/>
                <a:latin typeface="Calibri" panose="020F0502020204030204" pitchFamily="34" charset="0"/>
                <a:ea typeface="Calibri" panose="020F0502020204030204" pitchFamily="34" charset="0"/>
                <a:cs typeface="Calibri" panose="020F0502020204030204" pitchFamily="34" charset="0"/>
              </a:rPr>
              <a:t>7 szkół podstawowych w tym jedna niepubliczna</a:t>
            </a:r>
          </a:p>
          <a:p>
            <a:pPr marL="800100" lvl="1" indent="-342900" algn="just">
              <a:lnSpc>
                <a:spcPct val="150000"/>
              </a:lnSpc>
              <a:buClr>
                <a:schemeClr val="tx1"/>
              </a:buClr>
              <a:buSzPts val="1200"/>
              <a:buFont typeface="Arial" panose="020B0604020202020204" pitchFamily="34" charset="0"/>
              <a:buChar char="•"/>
              <a:tabLst>
                <a:tab pos="283845" algn="l"/>
              </a:tabLst>
            </a:pPr>
            <a:r>
              <a:rPr lang="pl-PL" sz="1900" dirty="0">
                <a:effectLst/>
                <a:latin typeface="Calibri" panose="020F0502020204030204" pitchFamily="34" charset="0"/>
                <a:ea typeface="Calibri" panose="020F0502020204030204" pitchFamily="34" charset="0"/>
                <a:cs typeface="Calibri" panose="020F0502020204030204" pitchFamily="34" charset="0"/>
              </a:rPr>
              <a:t>1</a:t>
            </a:r>
            <a:r>
              <a:rPr lang="pl-PL" sz="1900" spc="-10" dirty="0">
                <a:effectLst/>
                <a:latin typeface="Calibri" panose="020F0502020204030204" pitchFamily="34" charset="0"/>
                <a:ea typeface="Calibri" panose="020F0502020204030204" pitchFamily="34" charset="0"/>
                <a:cs typeface="Calibri" panose="020F0502020204030204" pitchFamily="34" charset="0"/>
              </a:rPr>
              <a:t> </a:t>
            </a:r>
            <a:r>
              <a:rPr lang="pl-PL" sz="1900" dirty="0">
                <a:effectLst/>
                <a:latin typeface="Calibri" panose="020F0502020204030204" pitchFamily="34" charset="0"/>
                <a:ea typeface="Calibri" panose="020F0502020204030204" pitchFamily="34" charset="0"/>
                <a:cs typeface="Calibri" panose="020F0502020204030204" pitchFamily="34" charset="0"/>
              </a:rPr>
              <a:t>żłobek</a:t>
            </a:r>
          </a:p>
        </p:txBody>
      </p:sp>
      <p:pic>
        <p:nvPicPr>
          <p:cNvPr id="3" name="Obraz 2">
            <a:extLst>
              <a:ext uri="{FF2B5EF4-FFF2-40B4-BE49-F238E27FC236}">
                <a16:creationId xmlns:a16="http://schemas.microsoft.com/office/drawing/2014/main" id="{B0CDEF6E-03C2-4985-19F7-4212FC0B15A6}"/>
              </a:ext>
            </a:extLst>
          </p:cNvPr>
          <p:cNvPicPr>
            <a:picLocks noChangeAspect="1"/>
          </p:cNvPicPr>
          <p:nvPr/>
        </p:nvPicPr>
        <p:blipFill>
          <a:blip r:embed="rId4"/>
          <a:stretch>
            <a:fillRect/>
          </a:stretch>
        </p:blipFill>
        <p:spPr>
          <a:xfrm>
            <a:off x="10737214" y="476868"/>
            <a:ext cx="774259" cy="853514"/>
          </a:xfrm>
          <a:prstGeom prst="rect">
            <a:avLst/>
          </a:prstGeom>
        </p:spPr>
      </p:pic>
      <p:pic>
        <p:nvPicPr>
          <p:cNvPr id="8" name="Obraz 7" descr="Kalkulator i przyrządy matematyczne na powierzchni">
            <a:extLst>
              <a:ext uri="{FF2B5EF4-FFF2-40B4-BE49-F238E27FC236}">
                <a16:creationId xmlns:a16="http://schemas.microsoft.com/office/drawing/2014/main" id="{B7ABF738-C111-D520-5AE5-2BBEF4964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0681" y="3191437"/>
            <a:ext cx="3892595" cy="2598231"/>
          </a:xfrm>
          <a:prstGeom prst="rect">
            <a:avLst/>
          </a:prstGeom>
          <a:ln>
            <a:noFill/>
          </a:ln>
          <a:effectLst>
            <a:softEdge rad="112500"/>
          </a:effectLst>
        </p:spPr>
      </p:pic>
    </p:spTree>
    <p:extLst>
      <p:ext uri="{BB962C8B-B14F-4D97-AF65-F5344CB8AC3E}">
        <p14:creationId xmlns:p14="http://schemas.microsoft.com/office/powerpoint/2010/main" val="413767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429260" y="342456"/>
            <a:ext cx="7188200" cy="1019683"/>
          </a:xfrm>
        </p:spPr>
        <p:txBody>
          <a:bodyPr/>
          <a:lstStyle/>
          <a:p>
            <a:pPr algn="ctr"/>
            <a:r>
              <a:rPr lang="pl-PL" b="1" dirty="0">
                <a:solidFill>
                  <a:schemeClr val="tx1"/>
                </a:solidFill>
              </a:rPr>
              <a:t>EDUKACJA</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1097280" y="1930401"/>
            <a:ext cx="1042162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panose="020B0604020202020204" pitchFamily="34" charset="0"/>
              <a:buChar char="•"/>
            </a:pPr>
            <a:endParaRPr lang="pl-PL" dirty="0">
              <a:solidFill>
                <a:schemeClr val="tx1"/>
              </a:solidFill>
            </a:endParaRPr>
          </a:p>
        </p:txBody>
      </p:sp>
      <p:pic>
        <p:nvPicPr>
          <p:cNvPr id="3" name="Obraz 2">
            <a:extLst>
              <a:ext uri="{FF2B5EF4-FFF2-40B4-BE49-F238E27FC236}">
                <a16:creationId xmlns:a16="http://schemas.microsoft.com/office/drawing/2014/main" id="{98C8AD50-1473-6191-A5AA-65C1B8E43BD3}"/>
              </a:ext>
            </a:extLst>
          </p:cNvPr>
          <p:cNvPicPr>
            <a:picLocks noChangeAspect="1"/>
          </p:cNvPicPr>
          <p:nvPr/>
        </p:nvPicPr>
        <p:blipFill>
          <a:blip r:embed="rId2"/>
          <a:stretch>
            <a:fillRect/>
          </a:stretch>
        </p:blipFill>
        <p:spPr>
          <a:xfrm>
            <a:off x="8248870" y="331123"/>
            <a:ext cx="1261981" cy="1268078"/>
          </a:xfrm>
          <a:prstGeom prst="rect">
            <a:avLst/>
          </a:prstGeom>
        </p:spPr>
      </p:pic>
      <p:sp>
        <p:nvSpPr>
          <p:cNvPr id="6" name="pole tekstowe 5">
            <a:extLst>
              <a:ext uri="{FF2B5EF4-FFF2-40B4-BE49-F238E27FC236}">
                <a16:creationId xmlns:a16="http://schemas.microsoft.com/office/drawing/2014/main" id="{3E51757B-CF77-3A3E-7DFB-24CC1E0DCE36}"/>
              </a:ext>
            </a:extLst>
          </p:cNvPr>
          <p:cNvSpPr txBox="1"/>
          <p:nvPr/>
        </p:nvSpPr>
        <p:spPr>
          <a:xfrm>
            <a:off x="359190" y="1930401"/>
            <a:ext cx="11159710" cy="5301708"/>
          </a:xfrm>
          <a:prstGeom prst="rect">
            <a:avLst/>
          </a:prstGeom>
          <a:noFill/>
        </p:spPr>
        <p:txBody>
          <a:bodyPr wrap="square" rtlCol="0">
            <a:spAutoFit/>
          </a:bodyPr>
          <a:lstStyle/>
          <a:p>
            <a:pPr marR="1270">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Zgodnie z danymi SIO 30.09.2024 r. liczba uczniów w oddziałach w szkołach podstawowych na terenie gminy Iwanowice wyniosła:</a:t>
            </a:r>
          </a:p>
          <a:p>
            <a:pPr marL="800100" marR="1270" lvl="1" indent="-342900">
              <a:lnSpc>
                <a:spcPct val="150000"/>
              </a:lnSpc>
              <a:buFont typeface="Arial" panose="020B0604020202020204" pitchFamily="34" charset="0"/>
              <a:buChar char="•"/>
            </a:pPr>
            <a:r>
              <a:rPr lang="pl-PL" sz="1900" dirty="0">
                <a:latin typeface="Calibri" panose="020F0502020204030204" pitchFamily="34" charset="0"/>
                <a:ea typeface="Calibri" panose="020F0502020204030204" pitchFamily="34" charset="0"/>
                <a:cs typeface="Calibri" panose="020F0502020204030204" pitchFamily="34" charset="0"/>
              </a:rPr>
              <a:t>Klasa 1 – 136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2 – 137 uczniów – 8 </a:t>
            </a:r>
            <a:r>
              <a:rPr lang="pl-PL" sz="1900" dirty="0">
                <a:latin typeface="Calibri" panose="020F0502020204030204" pitchFamily="34" charset="0"/>
                <a:ea typeface="Calibri" panose="020F0502020204030204" pitchFamily="34" charset="0"/>
                <a:cs typeface="Calibri" panose="020F0502020204030204" pitchFamily="34" charset="0"/>
              </a:rPr>
              <a:t>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3 – 136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4 – 131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5 – 129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6 – </a:t>
            </a:r>
            <a:r>
              <a:rPr lang="pl-PL" sz="1900" dirty="0">
                <a:latin typeface="Calibri" panose="020F0502020204030204" pitchFamily="34" charset="0"/>
                <a:ea typeface="Calibri" panose="020F0502020204030204" pitchFamily="34" charset="0"/>
                <a:cs typeface="Calibri" panose="020F0502020204030204" pitchFamily="34" charset="0"/>
              </a:rPr>
              <a:t>116</a:t>
            </a:r>
            <a:r>
              <a:rPr lang="pl-PL" sz="1900" dirty="0">
                <a:effectLst/>
                <a:latin typeface="Calibri" panose="020F0502020204030204" pitchFamily="34" charset="0"/>
                <a:ea typeface="Calibri" panose="020F0502020204030204" pitchFamily="34" charset="0"/>
                <a:cs typeface="Calibri" panose="020F0502020204030204" pitchFamily="34" charset="0"/>
              </a:rPr>
              <a:t>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7 – 141 uczniów – 8 oddziałów</a:t>
            </a:r>
          </a:p>
          <a:p>
            <a:pPr marL="800100" marR="1270" lvl="1" indent="-342900">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Klasa 8 – </a:t>
            </a:r>
            <a:r>
              <a:rPr lang="pl-PL" sz="1900" dirty="0">
                <a:latin typeface="Calibri" panose="020F0502020204030204" pitchFamily="34" charset="0"/>
                <a:ea typeface="Calibri" panose="020F0502020204030204" pitchFamily="34" charset="0"/>
                <a:cs typeface="Calibri" panose="020F0502020204030204" pitchFamily="34" charset="0"/>
              </a:rPr>
              <a:t>96</a:t>
            </a:r>
            <a:r>
              <a:rPr lang="pl-PL" sz="1900" dirty="0">
                <a:effectLst/>
                <a:latin typeface="Calibri" panose="020F0502020204030204" pitchFamily="34" charset="0"/>
                <a:ea typeface="Calibri" panose="020F0502020204030204" pitchFamily="34" charset="0"/>
                <a:cs typeface="Calibri" panose="020F0502020204030204" pitchFamily="34" charset="0"/>
              </a:rPr>
              <a:t> uczniów – 7 oddziałów</a:t>
            </a:r>
          </a:p>
          <a:p>
            <a:pPr marL="800100" marR="1270" lvl="1" indent="-342900">
              <a:lnSpc>
                <a:spcPct val="150000"/>
              </a:lnSpc>
              <a:buFont typeface="Arial" panose="020B0604020202020204" pitchFamily="34" charset="0"/>
              <a:buChar char="•"/>
            </a:pPr>
            <a:endParaRPr lang="pl-PL" sz="1900" dirty="0">
              <a:effectLst/>
              <a:ea typeface="Calibri" panose="020F0502020204030204" pitchFamily="34" charset="0"/>
            </a:endParaRPr>
          </a:p>
          <a:p>
            <a:pPr marL="800100" marR="1270" lvl="1" indent="-342900">
              <a:lnSpc>
                <a:spcPct val="150000"/>
              </a:lnSpc>
              <a:buFont typeface="Arial" panose="020B0604020202020204" pitchFamily="34" charset="0"/>
              <a:buChar char="•"/>
            </a:pPr>
            <a:endParaRPr lang="pl-PL" sz="1900" dirty="0">
              <a:effectLst/>
              <a:ea typeface="Calibri" panose="020F0502020204030204" pitchFamily="34" charset="0"/>
            </a:endParaRPr>
          </a:p>
        </p:txBody>
      </p:sp>
      <p:sp>
        <p:nvSpPr>
          <p:cNvPr id="8" name="pole tekstowe 7">
            <a:extLst>
              <a:ext uri="{FF2B5EF4-FFF2-40B4-BE49-F238E27FC236}">
                <a16:creationId xmlns:a16="http://schemas.microsoft.com/office/drawing/2014/main" id="{C3AA6925-C445-CE53-91F3-9EA57107DC5E}"/>
              </a:ext>
            </a:extLst>
          </p:cNvPr>
          <p:cNvSpPr txBox="1"/>
          <p:nvPr/>
        </p:nvSpPr>
        <p:spPr>
          <a:xfrm>
            <a:off x="6222303" y="2926800"/>
            <a:ext cx="3992245" cy="646331"/>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Łączna liczba uczniów – 1022</a:t>
            </a:r>
          </a:p>
          <a:p>
            <a:r>
              <a:rPr lang="pl-PL" dirty="0">
                <a:latin typeface="Calibri" panose="020F0502020204030204" pitchFamily="34" charset="0"/>
                <a:ea typeface="Calibri" panose="020F0502020204030204" pitchFamily="34" charset="0"/>
                <a:cs typeface="Calibri" panose="020F0502020204030204" pitchFamily="34" charset="0"/>
              </a:rPr>
              <a:t>Łączna liczba oddziałów - 64</a:t>
            </a:r>
          </a:p>
        </p:txBody>
      </p:sp>
      <p:sp>
        <p:nvSpPr>
          <p:cNvPr id="10" name="pole tekstowe 9">
            <a:extLst>
              <a:ext uri="{FF2B5EF4-FFF2-40B4-BE49-F238E27FC236}">
                <a16:creationId xmlns:a16="http://schemas.microsoft.com/office/drawing/2014/main" id="{B95F4CA7-3967-D4BB-125E-E1B151AD2830}"/>
              </a:ext>
            </a:extLst>
          </p:cNvPr>
          <p:cNvSpPr txBox="1"/>
          <p:nvPr/>
        </p:nvSpPr>
        <p:spPr>
          <a:xfrm>
            <a:off x="6222303" y="3818235"/>
            <a:ext cx="3856990" cy="923330"/>
          </a:xfrm>
          <a:prstGeom prst="rect">
            <a:avLst/>
          </a:prstGeom>
          <a:noFill/>
        </p:spPr>
        <p:txBody>
          <a:bodyPr wrap="square" rtlCol="0">
            <a:spAutoFit/>
          </a:bodyPr>
          <a:lstStyle/>
          <a:p>
            <a:r>
              <a:rPr lang="pl-PL" dirty="0">
                <a:latin typeface="Calibri" panose="020F0502020204030204" pitchFamily="34" charset="0"/>
                <a:ea typeface="Calibri" panose="020F0502020204030204" pitchFamily="34" charset="0"/>
                <a:cs typeface="Calibri" panose="020F0502020204030204" pitchFamily="34" charset="0"/>
              </a:rPr>
              <a:t>Liczba uczniów w szkołach podstawowych w porównaniu do roku 2023 zwiększyła się  o 56. </a:t>
            </a:r>
          </a:p>
        </p:txBody>
      </p:sp>
      <p:pic>
        <p:nvPicPr>
          <p:cNvPr id="9" name="Obraz 8">
            <a:extLst>
              <a:ext uri="{FF2B5EF4-FFF2-40B4-BE49-F238E27FC236}">
                <a16:creationId xmlns:a16="http://schemas.microsoft.com/office/drawing/2014/main" id="{28D0110F-7BC2-3953-91B8-A3483E934CC9}"/>
              </a:ext>
            </a:extLst>
          </p:cNvPr>
          <p:cNvPicPr>
            <a:picLocks noChangeAspect="1"/>
          </p:cNvPicPr>
          <p:nvPr/>
        </p:nvPicPr>
        <p:blipFill>
          <a:blip r:embed="rId3"/>
          <a:stretch>
            <a:fillRect/>
          </a:stretch>
        </p:blipFill>
        <p:spPr>
          <a:xfrm>
            <a:off x="10996515" y="298966"/>
            <a:ext cx="774259" cy="853514"/>
          </a:xfrm>
          <a:prstGeom prst="rect">
            <a:avLst/>
          </a:prstGeom>
        </p:spPr>
      </p:pic>
    </p:spTree>
    <p:extLst>
      <p:ext uri="{BB962C8B-B14F-4D97-AF65-F5344CB8AC3E}">
        <p14:creationId xmlns:p14="http://schemas.microsoft.com/office/powerpoint/2010/main" val="821094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1547351" y="434993"/>
            <a:ext cx="9218851" cy="1019683"/>
          </a:xfrm>
        </p:spPr>
        <p:txBody>
          <a:bodyPr>
            <a:normAutofit/>
          </a:bodyPr>
          <a:lstStyle/>
          <a:p>
            <a:pPr algn="ctr"/>
            <a:r>
              <a:rPr lang="pl-PL" b="1" dirty="0">
                <a:solidFill>
                  <a:schemeClr val="tx1"/>
                </a:solidFill>
              </a:rPr>
              <a:t>EDUKACJA</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885190" y="1930401"/>
            <a:ext cx="1042162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tx1"/>
              </a:buClr>
              <a:buNone/>
            </a:pPr>
            <a:endParaRPr lang="pl-PL" dirty="0">
              <a:solidFill>
                <a:schemeClr val="tx1"/>
              </a:solidFill>
            </a:endParaRPr>
          </a:p>
          <a:p>
            <a:pPr lvl="1">
              <a:buClr>
                <a:schemeClr val="tx1"/>
              </a:buClr>
              <a:buFont typeface="Arial" panose="020B0604020202020204" pitchFamily="34" charset="0"/>
              <a:buChar char="•"/>
            </a:pPr>
            <a:endParaRPr lang="pl-PL" dirty="0">
              <a:solidFill>
                <a:schemeClr val="tx1"/>
              </a:solidFill>
            </a:endParaRPr>
          </a:p>
          <a:p>
            <a:pPr lvl="1">
              <a:buClr>
                <a:schemeClr val="tx1"/>
              </a:buClr>
              <a:buFont typeface="Arial" panose="020B0604020202020204" pitchFamily="34" charset="0"/>
              <a:buChar char="•"/>
            </a:pPr>
            <a:endParaRPr lang="pl-PL" dirty="0">
              <a:solidFill>
                <a:schemeClr val="tx1"/>
              </a:solidFill>
            </a:endParaRPr>
          </a:p>
        </p:txBody>
      </p:sp>
      <p:pic>
        <p:nvPicPr>
          <p:cNvPr id="6" name="Grafika 5" descr="Czapka ukończenia szkoły z wypełnieniem pełnym">
            <a:extLst>
              <a:ext uri="{FF2B5EF4-FFF2-40B4-BE49-F238E27FC236}">
                <a16:creationId xmlns:a16="http://schemas.microsoft.com/office/drawing/2014/main" id="{AD72B20C-F72C-5BED-B0AE-CC0F0B0D48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85966" y="374379"/>
            <a:ext cx="1264920" cy="1264920"/>
          </a:xfrm>
          <a:prstGeom prst="rect">
            <a:avLst/>
          </a:prstGeom>
        </p:spPr>
      </p:pic>
      <p:sp>
        <p:nvSpPr>
          <p:cNvPr id="9" name="pole tekstowe 8">
            <a:extLst>
              <a:ext uri="{FF2B5EF4-FFF2-40B4-BE49-F238E27FC236}">
                <a16:creationId xmlns:a16="http://schemas.microsoft.com/office/drawing/2014/main" id="{DE480CB8-5BB4-8090-8487-78B51DF5F3E1}"/>
              </a:ext>
            </a:extLst>
          </p:cNvPr>
          <p:cNvSpPr txBox="1"/>
          <p:nvPr/>
        </p:nvSpPr>
        <p:spPr>
          <a:xfrm>
            <a:off x="442595" y="1830796"/>
            <a:ext cx="11306810" cy="4424545"/>
          </a:xfrm>
          <a:prstGeom prst="rect">
            <a:avLst/>
          </a:prstGeom>
          <a:noFill/>
        </p:spPr>
        <p:txBody>
          <a:bodyPr wrap="square" rtlCol="0">
            <a:spAutoFit/>
          </a:bodyPr>
          <a:lstStyle/>
          <a:p>
            <a:pPr algn="just">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Na terenie Gminy Iwanowice zameldowanych jest 555 dzieci w wieku przedszkolnym (od 3 lat do 6 lat).   </a:t>
            </a:r>
            <a:br>
              <a:rPr lang="pl-PL" sz="1900" dirty="0">
                <a:effectLst/>
                <a:latin typeface="Calibri" panose="020F0502020204030204" pitchFamily="34" charset="0"/>
                <a:ea typeface="Calibri" panose="020F0502020204030204" pitchFamily="34" charset="0"/>
                <a:cs typeface="Calibri" panose="020F0502020204030204" pitchFamily="34" charset="0"/>
              </a:rPr>
            </a:br>
            <a:r>
              <a:rPr lang="pl-PL" sz="1900" dirty="0">
                <a:effectLst/>
                <a:latin typeface="Calibri" panose="020F0502020204030204" pitchFamily="34" charset="0"/>
                <a:ea typeface="Calibri" panose="020F0502020204030204" pitchFamily="34" charset="0"/>
                <a:cs typeface="Calibri" panose="020F0502020204030204" pitchFamily="34" charset="0"/>
              </a:rPr>
              <a:t>W roku </a:t>
            </a:r>
            <a:r>
              <a:rPr lang="pl-PL" sz="1900" dirty="0">
                <a:latin typeface="Calibri" panose="020F0502020204030204" pitchFamily="34" charset="0"/>
                <a:ea typeface="Calibri" panose="020F0502020204030204" pitchFamily="34" charset="0"/>
                <a:cs typeface="Calibri" panose="020F0502020204030204" pitchFamily="34" charset="0"/>
              </a:rPr>
              <a:t>2024 </a:t>
            </a:r>
            <a:r>
              <a:rPr lang="pl-PL" sz="1900" dirty="0">
                <a:effectLst/>
                <a:latin typeface="Calibri" panose="020F0502020204030204" pitchFamily="34" charset="0"/>
                <a:ea typeface="Calibri" panose="020F0502020204030204" pitchFamily="34" charset="0"/>
                <a:cs typeface="Calibri" panose="020F0502020204030204" pitchFamily="34" charset="0"/>
              </a:rPr>
              <a:t>opieką przedszkolną objętych zostało 4</a:t>
            </a:r>
            <a:r>
              <a:rPr lang="pl-PL" sz="1900" dirty="0">
                <a:latin typeface="Calibri" panose="020F0502020204030204" pitchFamily="34" charset="0"/>
                <a:ea typeface="Calibri" panose="020F0502020204030204" pitchFamily="34" charset="0"/>
                <a:cs typeface="Calibri" panose="020F0502020204030204" pitchFamily="34" charset="0"/>
              </a:rPr>
              <a:t>7</a:t>
            </a:r>
            <a:r>
              <a:rPr lang="pl-PL" sz="1900" dirty="0">
                <a:effectLst/>
                <a:latin typeface="Calibri" panose="020F0502020204030204" pitchFamily="34" charset="0"/>
                <a:ea typeface="Calibri" panose="020F0502020204030204" pitchFamily="34" charset="0"/>
                <a:cs typeface="Calibri" panose="020F0502020204030204" pitchFamily="34" charset="0"/>
              </a:rPr>
              <a:t>8 dzieci w tym:</a:t>
            </a:r>
          </a:p>
          <a:p>
            <a:pPr marL="342900" lvl="0" indent="-342900" algn="just">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do przedszkoli samorządowych – </a:t>
            </a:r>
            <a:r>
              <a:rPr lang="pl-PL" sz="1900" dirty="0">
                <a:latin typeface="Calibri" panose="020F0502020204030204" pitchFamily="34" charset="0"/>
                <a:ea typeface="Calibri" panose="020F0502020204030204" pitchFamily="34" charset="0"/>
                <a:cs typeface="Calibri" panose="020F0502020204030204" pitchFamily="34" charset="0"/>
              </a:rPr>
              <a:t>75 </a:t>
            </a:r>
            <a:r>
              <a:rPr lang="pl-PL" sz="1900" dirty="0">
                <a:effectLst/>
                <a:latin typeface="Calibri" panose="020F0502020204030204" pitchFamily="34" charset="0"/>
                <a:ea typeface="Calibri" panose="020F0502020204030204" pitchFamily="34" charset="0"/>
                <a:cs typeface="Calibri" panose="020F0502020204030204" pitchFamily="34" charset="0"/>
              </a:rPr>
              <a:t>dzieci</a:t>
            </a:r>
            <a:endParaRPr lang="pl-PL" sz="19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do przedszkoli publicznych, przedszkoli niepublicznych oraz punktów przedszkolnych  </a:t>
            </a:r>
            <a:r>
              <a:rPr lang="pl-PL" sz="1900" dirty="0">
                <a:latin typeface="Calibri" panose="020F0502020204030204" pitchFamily="34" charset="0"/>
                <a:ea typeface="Calibri" panose="020F0502020204030204" pitchFamily="34" charset="0"/>
                <a:cs typeface="Calibri" panose="020F0502020204030204" pitchFamily="34" charset="0"/>
              </a:rPr>
              <a:t>- 230</a:t>
            </a:r>
            <a:r>
              <a:rPr lang="pl-PL" sz="1900" dirty="0">
                <a:effectLst/>
                <a:latin typeface="Calibri" panose="020F0502020204030204" pitchFamily="34" charset="0"/>
                <a:ea typeface="Calibri" panose="020F0502020204030204" pitchFamily="34" charset="0"/>
                <a:cs typeface="Calibri" panose="020F0502020204030204" pitchFamily="34" charset="0"/>
              </a:rPr>
              <a:t> dzieci</a:t>
            </a:r>
            <a:endParaRPr lang="pl-PL" sz="19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buFont typeface="Arial" panose="020B0604020202020204" pitchFamily="34" charset="0"/>
              <a:buChar char="•"/>
            </a:pPr>
            <a:r>
              <a:rPr lang="pl-PL" sz="1900" dirty="0">
                <a:effectLst/>
                <a:latin typeface="Calibri" panose="020F0502020204030204" pitchFamily="34" charset="0"/>
                <a:ea typeface="Calibri" panose="020F0502020204030204" pitchFamily="34" charset="0"/>
                <a:cs typeface="Calibri" panose="020F0502020204030204" pitchFamily="34" charset="0"/>
              </a:rPr>
              <a:t>do oddziałów przedszkolnych przy szkołach podstawowych – 173 dzieci</a:t>
            </a:r>
          </a:p>
          <a:p>
            <a:pPr>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Należy podkreślić , iż dzieci zamieszkałe na terenie gminy Iwanowice uczęszczają również do placówek wychowania przedszkolnego położonych a terenie  gmin ościennych .</a:t>
            </a:r>
          </a:p>
          <a:p>
            <a:pPr algn="just">
              <a:lnSpc>
                <a:spcPct val="150000"/>
              </a:lnSpc>
            </a:pPr>
            <a:r>
              <a:rPr lang="pl-PL" sz="1900" dirty="0">
                <a:effectLst/>
                <a:latin typeface="Calibri" panose="020F0502020204030204" pitchFamily="34" charset="0"/>
                <a:ea typeface="Calibri" panose="020F0502020204030204" pitchFamily="34" charset="0"/>
                <a:cs typeface="Calibri" panose="020F0502020204030204" pitchFamily="34" charset="0"/>
              </a:rPr>
              <a:t>Ponadto na terenie Gminy Iwanowice od 2017 roku funkcjonuje Żłobek " Małpie Figle" prowadzony przez osobę fizyczną, który pod swoją opieką w roku 2024 miał 23 wychowanków.</a:t>
            </a:r>
          </a:p>
          <a:p>
            <a:pPr marR="1270" algn="just">
              <a:lnSpc>
                <a:spcPct val="150000"/>
              </a:lnSpc>
              <a:defRPr/>
            </a:pPr>
            <a:endParaRPr kumimoji="0" lang="pl-PL" sz="1900" b="0" i="0" u="none" strike="noStrike" kern="1200" cap="none" spc="0" normalizeH="0" baseline="0" noProof="0" dirty="0">
              <a:ln>
                <a:noFill/>
              </a:ln>
              <a:solidFill>
                <a:srgbClr val="000000"/>
              </a:solidFill>
              <a:effectLst/>
              <a:uLnTx/>
              <a:uFillTx/>
              <a:latin typeface="Franklin Gothic Book" panose="020F0502020204030204"/>
              <a:ea typeface="Calibri" panose="020F0502020204030204" pitchFamily="34" charset="0"/>
              <a:cs typeface="+mn-cs"/>
            </a:endParaRPr>
          </a:p>
        </p:txBody>
      </p:sp>
      <p:pic>
        <p:nvPicPr>
          <p:cNvPr id="3" name="Obraz 2">
            <a:extLst>
              <a:ext uri="{FF2B5EF4-FFF2-40B4-BE49-F238E27FC236}">
                <a16:creationId xmlns:a16="http://schemas.microsoft.com/office/drawing/2014/main" id="{FA21448B-083A-9715-B4EE-5BC7A79A20F2}"/>
              </a:ext>
            </a:extLst>
          </p:cNvPr>
          <p:cNvPicPr>
            <a:picLocks noChangeAspect="1"/>
          </p:cNvPicPr>
          <p:nvPr/>
        </p:nvPicPr>
        <p:blipFill>
          <a:blip r:embed="rId4"/>
          <a:stretch>
            <a:fillRect/>
          </a:stretch>
        </p:blipFill>
        <p:spPr>
          <a:xfrm>
            <a:off x="11055766" y="350670"/>
            <a:ext cx="774259" cy="853514"/>
          </a:xfrm>
          <a:prstGeom prst="rect">
            <a:avLst/>
          </a:prstGeom>
        </p:spPr>
      </p:pic>
    </p:spTree>
    <p:extLst>
      <p:ext uri="{BB962C8B-B14F-4D97-AF65-F5344CB8AC3E}">
        <p14:creationId xmlns:p14="http://schemas.microsoft.com/office/powerpoint/2010/main" val="4149723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BD8E4-A82B-4646-A62F-2AFB776EC0DB}"/>
              </a:ext>
            </a:extLst>
          </p:cNvPr>
          <p:cNvSpPr>
            <a:spLocks noGrp="1"/>
          </p:cNvSpPr>
          <p:nvPr>
            <p:ph type="title"/>
          </p:nvPr>
        </p:nvSpPr>
        <p:spPr/>
        <p:txBody>
          <a:bodyPr/>
          <a:lstStyle/>
          <a:p>
            <a:r>
              <a:rPr lang="pl-PL" b="1" dirty="0">
                <a:solidFill>
                  <a:schemeClr val="tx1"/>
                </a:solidFill>
              </a:rPr>
              <a:t>FINANSE GMINY</a:t>
            </a:r>
          </a:p>
        </p:txBody>
      </p:sp>
      <p:sp>
        <p:nvSpPr>
          <p:cNvPr id="3" name="Symbol zastępczy zawartości 2">
            <a:extLst>
              <a:ext uri="{FF2B5EF4-FFF2-40B4-BE49-F238E27FC236}">
                <a16:creationId xmlns:a16="http://schemas.microsoft.com/office/drawing/2014/main" id="{C3126B20-2D25-6EAA-4FF6-AB2D2143AD3B}"/>
              </a:ext>
            </a:extLst>
          </p:cNvPr>
          <p:cNvSpPr>
            <a:spLocks noGrp="1"/>
          </p:cNvSpPr>
          <p:nvPr>
            <p:ph idx="1"/>
          </p:nvPr>
        </p:nvSpPr>
        <p:spPr>
          <a:xfrm>
            <a:off x="1097280" y="2108201"/>
            <a:ext cx="9705996" cy="3760891"/>
          </a:xfrm>
        </p:spPr>
        <p:txBody>
          <a:bodyPr>
            <a:normAutofit/>
          </a:bodyPr>
          <a:lstStyle/>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Zgodnie z podjętą Uchwałą Budżetową na rok 2024 Nr LXV/610/2023 Rady Gminy Iwanowice z dnia 22 grudnia 2023 r. plan budżetu Gminy Iwanowice przedstawiał się następująco:</a:t>
            </a:r>
          </a:p>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Dochody budżetu: 65.387.879,89 zł, w tym:</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Dochody bieżące: 55.011.369,00 zł, </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Dochody majątkowe: 10.376.510,89 zł,</a:t>
            </a:r>
          </a:p>
          <a:p>
            <a:pPr marL="201168" lvl="1" indent="0">
              <a:buClr>
                <a:schemeClr val="tx1"/>
              </a:buClr>
              <a:buNone/>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Wydatki budżetu:  67.660.958,89 zł, w tym:</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Wydatki bieżące: 51.033.320,50 zł, </a:t>
            </a:r>
          </a:p>
          <a:p>
            <a:pPr lvl="1">
              <a:buClr>
                <a:schemeClr val="tx1"/>
              </a:buClr>
              <a:buFont typeface="Arial" panose="020B0604020202020204" pitchFamily="34" charset="0"/>
              <a:buChar char="•"/>
            </a:pPr>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Wydatki majątkowe: 16.627.638,39 zł,</a:t>
            </a:r>
          </a:p>
          <a:p>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Wynik: DEFICYT : (-) 2.273.079,00 zł. </a:t>
            </a:r>
            <a:endParaRPr lang="pl-PL" dirty="0"/>
          </a:p>
        </p:txBody>
      </p:sp>
      <p:sp>
        <p:nvSpPr>
          <p:cNvPr id="4" name="Symbol zastępczy daty 3">
            <a:extLst>
              <a:ext uri="{FF2B5EF4-FFF2-40B4-BE49-F238E27FC236}">
                <a16:creationId xmlns:a16="http://schemas.microsoft.com/office/drawing/2014/main" id="{6853DFD3-9AE4-1FD4-E733-C8989B8A642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7" name="Grafika 6" descr="Monety z wypełnieniem pełnym">
            <a:extLst>
              <a:ext uri="{FF2B5EF4-FFF2-40B4-BE49-F238E27FC236}">
                <a16:creationId xmlns:a16="http://schemas.microsoft.com/office/drawing/2014/main" id="{F9270F2F-1DD9-F39A-C1D9-7E65AB38AA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01070" y="908420"/>
            <a:ext cx="914400" cy="914400"/>
          </a:xfrm>
          <a:prstGeom prst="rect">
            <a:avLst/>
          </a:prstGeom>
        </p:spPr>
      </p:pic>
      <p:pic>
        <p:nvPicPr>
          <p:cNvPr id="6" name="Obraz 5">
            <a:extLst>
              <a:ext uri="{FF2B5EF4-FFF2-40B4-BE49-F238E27FC236}">
                <a16:creationId xmlns:a16="http://schemas.microsoft.com/office/drawing/2014/main" id="{0592B1AB-D66E-1B89-2AC8-727E11AFF1D8}"/>
              </a:ext>
            </a:extLst>
          </p:cNvPr>
          <p:cNvPicPr>
            <a:picLocks noChangeAspect="1"/>
          </p:cNvPicPr>
          <p:nvPr/>
        </p:nvPicPr>
        <p:blipFill>
          <a:blip r:embed="rId4"/>
          <a:stretch>
            <a:fillRect/>
          </a:stretch>
        </p:blipFill>
        <p:spPr>
          <a:xfrm>
            <a:off x="10707590" y="499819"/>
            <a:ext cx="774259" cy="853514"/>
          </a:xfrm>
          <a:prstGeom prst="rect">
            <a:avLst/>
          </a:prstGeom>
        </p:spPr>
      </p:pic>
    </p:spTree>
    <p:extLst>
      <p:ext uri="{BB962C8B-B14F-4D97-AF65-F5344CB8AC3E}">
        <p14:creationId xmlns:p14="http://schemas.microsoft.com/office/powerpoint/2010/main" val="1450429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BD8E4-A82B-4646-A62F-2AFB776EC0DB}"/>
              </a:ext>
            </a:extLst>
          </p:cNvPr>
          <p:cNvSpPr>
            <a:spLocks noGrp="1"/>
          </p:cNvSpPr>
          <p:nvPr>
            <p:ph type="title"/>
          </p:nvPr>
        </p:nvSpPr>
        <p:spPr/>
        <p:txBody>
          <a:bodyPr/>
          <a:lstStyle/>
          <a:p>
            <a:r>
              <a:rPr lang="pl-PL" b="1" dirty="0">
                <a:solidFill>
                  <a:schemeClr val="tx1"/>
                </a:solidFill>
              </a:rPr>
              <a:t>FINANSE GMINY</a:t>
            </a:r>
            <a:endParaRPr lang="pl-PL" dirty="0"/>
          </a:p>
        </p:txBody>
      </p:sp>
      <p:sp>
        <p:nvSpPr>
          <p:cNvPr id="3" name="Symbol zastępczy zawartości 2">
            <a:extLst>
              <a:ext uri="{FF2B5EF4-FFF2-40B4-BE49-F238E27FC236}">
                <a16:creationId xmlns:a16="http://schemas.microsoft.com/office/drawing/2014/main" id="{C3126B20-2D25-6EAA-4FF6-AB2D2143AD3B}"/>
              </a:ext>
            </a:extLst>
          </p:cNvPr>
          <p:cNvSpPr>
            <a:spLocks noGrp="1"/>
          </p:cNvSpPr>
          <p:nvPr>
            <p:ph idx="1"/>
          </p:nvPr>
        </p:nvSpPr>
        <p:spPr>
          <a:xfrm>
            <a:off x="1097280" y="1822821"/>
            <a:ext cx="10662920" cy="4046272"/>
          </a:xfrm>
        </p:spPr>
        <p:txBody>
          <a:bodyPr>
            <a:normAutofit fontScale="25000" lnSpcReduction="20000"/>
          </a:bodyPr>
          <a:lstStyle/>
          <a:p>
            <a:pPr algn="just">
              <a:lnSpc>
                <a:spcPct val="150000"/>
              </a:lnSpc>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 toku wykonywania budżetu w trakcie roku Uchwała Budżetowa Gminy Iwanowice na 2024 rok podlegała wielokrotnym zmianom w wyniku, których plan budżetu na dzień 31 grudnia 2024 roku osiągnął następujące wielkości:</a:t>
            </a:r>
          </a:p>
          <a:p>
            <a:pPr algn="just">
              <a:lnSpc>
                <a:spcPct val="150000"/>
              </a:lnSpc>
            </a:pPr>
            <a:r>
              <a:rPr lang="pl-PL" sz="7200" dirty="0">
                <a:solidFill>
                  <a:schemeClr val="tx1"/>
                </a:solidFill>
                <a:latin typeface="Calibri" panose="020F0502020204030204" pitchFamily="34" charset="0"/>
                <a:ea typeface="Calibri" panose="020F0502020204030204" pitchFamily="34" charset="0"/>
                <a:cs typeface="Calibri" panose="020F0502020204030204" pitchFamily="34" charset="0"/>
              </a:rPr>
              <a:t>D</a:t>
            </a: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ochody budżetu: 73.380.563,92 zł, w tym:</a:t>
            </a:r>
          </a:p>
          <a:p>
            <a:pPr lvl="1" algn="just">
              <a:lnSpc>
                <a:spcPct val="150000"/>
              </a:lnSpc>
              <a:buClr>
                <a:schemeClr val="tx1"/>
              </a:buClr>
              <a:buFont typeface="Arial" panose="020B0604020202020204" pitchFamily="34" charset="0"/>
              <a:buChar char="•"/>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Dochody bieżące: 64.860.389,70 zł, </a:t>
            </a:r>
          </a:p>
          <a:p>
            <a:pPr lvl="1" algn="just">
              <a:lnSpc>
                <a:spcPct val="150000"/>
              </a:lnSpc>
              <a:buClr>
                <a:schemeClr val="tx1"/>
              </a:buClr>
              <a:buFont typeface="Arial" panose="020B0604020202020204" pitchFamily="34" charset="0"/>
              <a:buChar char="•"/>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Dochody majątkowe: 8.520.174,22 zł,</a:t>
            </a:r>
          </a:p>
          <a:p>
            <a:pPr algn="just">
              <a:lnSpc>
                <a:spcPct val="150000"/>
              </a:lnSpc>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Wydatki budżetu: 73.079.942,43 zł, w tym:</a:t>
            </a:r>
          </a:p>
          <a:p>
            <a:pPr lvl="1" algn="just">
              <a:lnSpc>
                <a:spcPct val="150000"/>
              </a:lnSpc>
              <a:buClr>
                <a:schemeClr val="tx1"/>
              </a:buClr>
              <a:buFont typeface="Arial" panose="020B0604020202020204" pitchFamily="34" charset="0"/>
              <a:buChar char="•"/>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Wydatki bieżące: 61.656.801,62 zł,</a:t>
            </a:r>
          </a:p>
          <a:p>
            <a:pPr lvl="1" algn="just">
              <a:lnSpc>
                <a:spcPct val="150000"/>
              </a:lnSpc>
              <a:buClr>
                <a:schemeClr val="tx1"/>
              </a:buClr>
              <a:buFont typeface="Arial" panose="020B0604020202020204" pitchFamily="34" charset="0"/>
              <a:buChar char="•"/>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Wydatki majątkowe: 11.423.140,81 zł,</a:t>
            </a:r>
          </a:p>
          <a:p>
            <a:pPr algn="just">
              <a:lnSpc>
                <a:spcPct val="150000"/>
              </a:lnSpc>
            </a:pP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Wynik</a:t>
            </a:r>
            <a:r>
              <a:rPr lang="pl-PL" sz="7200">
                <a:solidFill>
                  <a:schemeClr val="tx1"/>
                </a:solidFill>
                <a:effectLst/>
                <a:latin typeface="Calibri" panose="020F0502020204030204" pitchFamily="34" charset="0"/>
                <a:ea typeface="Calibri" panose="020F0502020204030204" pitchFamily="34" charset="0"/>
                <a:cs typeface="Calibri" panose="020F0502020204030204" pitchFamily="34" charset="0"/>
              </a:rPr>
              <a:t>: NADWYŻKA: (+) </a:t>
            </a:r>
            <a:r>
              <a:rPr lang="pl-PL" sz="7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300.621,49 zł</a:t>
            </a:r>
            <a:endParaRPr lang="pl-PL" dirty="0"/>
          </a:p>
        </p:txBody>
      </p:sp>
      <p:sp>
        <p:nvSpPr>
          <p:cNvPr id="4" name="Symbol zastępczy daty 3">
            <a:extLst>
              <a:ext uri="{FF2B5EF4-FFF2-40B4-BE49-F238E27FC236}">
                <a16:creationId xmlns:a16="http://schemas.microsoft.com/office/drawing/2014/main" id="{6853DFD3-9AE4-1FD4-E733-C8989B8A642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9DE96529-A256-03B6-E00B-64172C727A17}"/>
              </a:ext>
            </a:extLst>
          </p:cNvPr>
          <p:cNvPicPr>
            <a:picLocks noChangeAspect="1"/>
          </p:cNvPicPr>
          <p:nvPr/>
        </p:nvPicPr>
        <p:blipFill>
          <a:blip r:embed="rId2"/>
          <a:stretch>
            <a:fillRect/>
          </a:stretch>
        </p:blipFill>
        <p:spPr>
          <a:xfrm>
            <a:off x="6917036" y="866907"/>
            <a:ext cx="914479" cy="914479"/>
          </a:xfrm>
          <a:prstGeom prst="rect">
            <a:avLst/>
          </a:prstGeom>
        </p:spPr>
      </p:pic>
      <p:pic>
        <p:nvPicPr>
          <p:cNvPr id="7" name="Obraz 6">
            <a:extLst>
              <a:ext uri="{FF2B5EF4-FFF2-40B4-BE49-F238E27FC236}">
                <a16:creationId xmlns:a16="http://schemas.microsoft.com/office/drawing/2014/main" id="{B1ED86C2-863F-21B3-4D7A-6C1F1D75C73F}"/>
              </a:ext>
            </a:extLst>
          </p:cNvPr>
          <p:cNvPicPr>
            <a:picLocks noChangeAspect="1"/>
          </p:cNvPicPr>
          <p:nvPr/>
        </p:nvPicPr>
        <p:blipFill>
          <a:blip r:embed="rId3"/>
          <a:stretch>
            <a:fillRect/>
          </a:stretch>
        </p:blipFill>
        <p:spPr>
          <a:xfrm>
            <a:off x="10707590" y="521833"/>
            <a:ext cx="774259" cy="853514"/>
          </a:xfrm>
          <a:prstGeom prst="rect">
            <a:avLst/>
          </a:prstGeom>
        </p:spPr>
      </p:pic>
    </p:spTree>
    <p:extLst>
      <p:ext uri="{BB962C8B-B14F-4D97-AF65-F5344CB8AC3E}">
        <p14:creationId xmlns:p14="http://schemas.microsoft.com/office/powerpoint/2010/main" val="4061035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BD8E4-A82B-4646-A62F-2AFB776EC0DB}"/>
              </a:ext>
            </a:extLst>
          </p:cNvPr>
          <p:cNvSpPr>
            <a:spLocks noGrp="1"/>
          </p:cNvSpPr>
          <p:nvPr>
            <p:ph type="title"/>
          </p:nvPr>
        </p:nvSpPr>
        <p:spPr/>
        <p:txBody>
          <a:bodyPr/>
          <a:lstStyle/>
          <a:p>
            <a:r>
              <a:rPr lang="pl-PL" b="1" dirty="0">
                <a:solidFill>
                  <a:schemeClr val="tx1"/>
                </a:solidFill>
              </a:rPr>
              <a:t>FINANSE GMINY</a:t>
            </a:r>
            <a:endParaRPr lang="pl-PL" dirty="0"/>
          </a:p>
        </p:txBody>
      </p:sp>
      <p:sp>
        <p:nvSpPr>
          <p:cNvPr id="3" name="Symbol zastępczy zawartości 2">
            <a:extLst>
              <a:ext uri="{FF2B5EF4-FFF2-40B4-BE49-F238E27FC236}">
                <a16:creationId xmlns:a16="http://schemas.microsoft.com/office/drawing/2014/main" id="{C3126B20-2D25-6EAA-4FF6-AB2D2143AD3B}"/>
              </a:ext>
            </a:extLst>
          </p:cNvPr>
          <p:cNvSpPr>
            <a:spLocks noGrp="1"/>
          </p:cNvSpPr>
          <p:nvPr>
            <p:ph idx="1"/>
          </p:nvPr>
        </p:nvSpPr>
        <p:spPr>
          <a:xfrm>
            <a:off x="868680" y="3219028"/>
            <a:ext cx="4998720" cy="3803225"/>
          </a:xfrm>
        </p:spPr>
        <p:txBody>
          <a:bodyPr>
            <a:normAutofit/>
          </a:bodyPr>
          <a:lstStyle/>
          <a:p>
            <a:pPr algn="just"/>
            <a:r>
              <a:rPr lang="pl-PL" sz="1800" dirty="0">
                <a:solidFill>
                  <a:schemeClr val="tx1"/>
                </a:solidFill>
                <a:latin typeface="Calibri" panose="020F0502020204030204" pitchFamily="34" charset="0"/>
                <a:ea typeface="Calibri" panose="020F0502020204030204" pitchFamily="34" charset="0"/>
                <a:cs typeface="Calibri" panose="020F0502020204030204" pitchFamily="34" charset="0"/>
              </a:rPr>
              <a:t>Realizacja zaplanowanego budżetu wg stanu na dzień 31 grudnia 2024 roku została przedstawiona w  tabeli obok.</a:t>
            </a:r>
          </a:p>
          <a:p>
            <a:pPr algn="just"/>
            <a:endParaRPr lang="pl-PL" dirty="0"/>
          </a:p>
        </p:txBody>
      </p:sp>
      <p:sp>
        <p:nvSpPr>
          <p:cNvPr id="4" name="Symbol zastępczy daty 3">
            <a:extLst>
              <a:ext uri="{FF2B5EF4-FFF2-40B4-BE49-F238E27FC236}">
                <a16:creationId xmlns:a16="http://schemas.microsoft.com/office/drawing/2014/main" id="{6853DFD3-9AE4-1FD4-E733-C8989B8A642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7" name="Obraz 6">
            <a:extLst>
              <a:ext uri="{FF2B5EF4-FFF2-40B4-BE49-F238E27FC236}">
                <a16:creationId xmlns:a16="http://schemas.microsoft.com/office/drawing/2014/main" id="{84F6FC36-979F-71FC-CB08-4BC163D57090}"/>
              </a:ext>
            </a:extLst>
          </p:cNvPr>
          <p:cNvPicPr>
            <a:picLocks noChangeAspect="1"/>
          </p:cNvPicPr>
          <p:nvPr/>
        </p:nvPicPr>
        <p:blipFill>
          <a:blip r:embed="rId2"/>
          <a:stretch>
            <a:fillRect/>
          </a:stretch>
        </p:blipFill>
        <p:spPr>
          <a:xfrm>
            <a:off x="6550636" y="958726"/>
            <a:ext cx="914479" cy="914479"/>
          </a:xfrm>
          <a:prstGeom prst="rect">
            <a:avLst/>
          </a:prstGeom>
        </p:spPr>
      </p:pic>
      <p:pic>
        <p:nvPicPr>
          <p:cNvPr id="8" name="Obraz 7">
            <a:extLst>
              <a:ext uri="{FF2B5EF4-FFF2-40B4-BE49-F238E27FC236}">
                <a16:creationId xmlns:a16="http://schemas.microsoft.com/office/drawing/2014/main" id="{58BF0AAE-F792-C1D3-7736-7EFE124AA240}"/>
              </a:ext>
            </a:extLst>
          </p:cNvPr>
          <p:cNvPicPr>
            <a:picLocks noChangeAspect="1"/>
          </p:cNvPicPr>
          <p:nvPr/>
        </p:nvPicPr>
        <p:blipFill>
          <a:blip r:embed="rId3"/>
          <a:stretch>
            <a:fillRect/>
          </a:stretch>
        </p:blipFill>
        <p:spPr>
          <a:xfrm>
            <a:off x="10707590" y="562451"/>
            <a:ext cx="774259" cy="853514"/>
          </a:xfrm>
          <a:prstGeom prst="rect">
            <a:avLst/>
          </a:prstGeom>
        </p:spPr>
      </p:pic>
      <p:pic>
        <p:nvPicPr>
          <p:cNvPr id="5" name="Obraz 4">
            <a:extLst>
              <a:ext uri="{FF2B5EF4-FFF2-40B4-BE49-F238E27FC236}">
                <a16:creationId xmlns:a16="http://schemas.microsoft.com/office/drawing/2014/main" id="{9544B76E-B9A1-4A15-9F33-90C3217C367A}"/>
              </a:ext>
            </a:extLst>
          </p:cNvPr>
          <p:cNvPicPr>
            <a:picLocks noChangeAspect="1"/>
          </p:cNvPicPr>
          <p:nvPr/>
        </p:nvPicPr>
        <p:blipFill>
          <a:blip r:embed="rId4"/>
          <a:stretch>
            <a:fillRect/>
          </a:stretch>
        </p:blipFill>
        <p:spPr>
          <a:xfrm>
            <a:off x="6861262" y="2013207"/>
            <a:ext cx="5137308" cy="4558189"/>
          </a:xfrm>
          <a:prstGeom prst="rect">
            <a:avLst/>
          </a:prstGeom>
        </p:spPr>
      </p:pic>
    </p:spTree>
    <p:extLst>
      <p:ext uri="{BB962C8B-B14F-4D97-AF65-F5344CB8AC3E}">
        <p14:creationId xmlns:p14="http://schemas.microsoft.com/office/powerpoint/2010/main" val="3226539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BD8E4-A82B-4646-A62F-2AFB776EC0DB}"/>
              </a:ext>
            </a:extLst>
          </p:cNvPr>
          <p:cNvSpPr>
            <a:spLocks noGrp="1"/>
          </p:cNvSpPr>
          <p:nvPr>
            <p:ph type="title"/>
          </p:nvPr>
        </p:nvSpPr>
        <p:spPr/>
        <p:txBody>
          <a:bodyPr/>
          <a:lstStyle/>
          <a:p>
            <a:r>
              <a:rPr lang="pl-PL" b="1" dirty="0">
                <a:solidFill>
                  <a:schemeClr val="tx1"/>
                </a:solidFill>
              </a:rPr>
              <a:t>FINANSE GMINY</a:t>
            </a:r>
            <a:endParaRPr lang="pl-PL" dirty="0"/>
          </a:p>
        </p:txBody>
      </p:sp>
      <p:sp>
        <p:nvSpPr>
          <p:cNvPr id="3" name="Symbol zastępczy zawartości 2">
            <a:extLst>
              <a:ext uri="{FF2B5EF4-FFF2-40B4-BE49-F238E27FC236}">
                <a16:creationId xmlns:a16="http://schemas.microsoft.com/office/drawing/2014/main" id="{C3126B20-2D25-6EAA-4FF6-AB2D2143AD3B}"/>
              </a:ext>
            </a:extLst>
          </p:cNvPr>
          <p:cNvSpPr>
            <a:spLocks noGrp="1"/>
          </p:cNvSpPr>
          <p:nvPr>
            <p:ph idx="1"/>
          </p:nvPr>
        </p:nvSpPr>
        <p:spPr>
          <a:xfrm>
            <a:off x="199333" y="1916822"/>
            <a:ext cx="11746523" cy="4834037"/>
          </a:xfrm>
        </p:spPr>
        <p:txBody>
          <a:bodyPr>
            <a:noAutofit/>
          </a:bodyPr>
          <a:lstStyle/>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Jak wynika z powyższych danych wykonanie budżetu na koniec 2024 roku zamknęło się ostatecznie nadwyżką budżetu, wynoszącą 5.857.985,91 zł zatem wyższą od planowanego wyniku o kwotę 5.557.364,42 zł. Do osiągnięcia takiego wyniku budżetu przyczyniło się w szczególności niższa realizacja wydatków, zarówno tych przeznaczonych na finansowanie zadań inwestycyjnych jak i kosztów bieżących.</a:t>
            </a:r>
          </a:p>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gmina Iwanowice zrealizowała dochody w wysokości 70.767.427,59 zł, co w odniesieniu do planu wynoszącego 73.380.563,92 zł stanowiło 96,44%. Analiza wykonania dochodów własnych budżetu według źródeł powstania dowodzi, iż najwyższy wskaźnik realizacji planu uzyskano w zakresie dochodów z podatków pobieranych przez urzędy skarbowe. Wśród nich najwyższy poziom wykonania osiągnięto z wpływu podatku od spadków i darowizn. Realizacja tych dochodów wyniosła 469,75% planu i stanowi zaledwie 0,13% w strukturze zrealizowanych dochodów budżetu. Wysoki wskaźnik osiągnięto także z wpływów podatku od czynności cywilnoprawnych. Realizacja tych dochodów wyniosła 139,24% i stanowi 1,18% wszystkich wpływów w tym roku. Wysoki poziom w stosunku do planu, bo wynoszący 124,16% uzyskano z wpływów środków finansowych z niewykorzystanych w terminie wydatków, które nie wygasły z upływem roku budżetowego 2023 a ich udział w strukturze zrealizowanych dochodów na koniec okresu sprawozdawczego wyniósł 0,06%. Wykonanie wyższe niż prognozowano osiągnięto także z wpływu opłat za zezwolenia na sprzedaż napojów alkoholowych. Wskaźnik realizacji tego źródła dochodów wyniósł 102,99% a jego udział w strukturze zrealizowanych dochodów wyniósł zaledwie 0,20%.</a:t>
            </a:r>
          </a:p>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Warto zaznaczyć, że wskaźnik realizacji planu dochodów z tytułu podatków i opłat pobieranych przez gminę wyniósł w okresie sprawozdawczym 92,91%. Wykonanie tych dochodów stanowiło 11,88% w uzyskanych w tym roku wpływów budżetu.</a:t>
            </a:r>
          </a:p>
        </p:txBody>
      </p:sp>
      <p:sp>
        <p:nvSpPr>
          <p:cNvPr id="4" name="Symbol zastępczy daty 3">
            <a:extLst>
              <a:ext uri="{FF2B5EF4-FFF2-40B4-BE49-F238E27FC236}">
                <a16:creationId xmlns:a16="http://schemas.microsoft.com/office/drawing/2014/main" id="{6853DFD3-9AE4-1FD4-E733-C8989B8A642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005E6F82-127F-9192-D041-06794B5C9586}"/>
              </a:ext>
            </a:extLst>
          </p:cNvPr>
          <p:cNvPicPr>
            <a:picLocks noChangeAspect="1"/>
          </p:cNvPicPr>
          <p:nvPr/>
        </p:nvPicPr>
        <p:blipFill>
          <a:blip r:embed="rId2"/>
          <a:stretch>
            <a:fillRect/>
          </a:stretch>
        </p:blipFill>
        <p:spPr>
          <a:xfrm>
            <a:off x="246144" y="989914"/>
            <a:ext cx="790176" cy="790176"/>
          </a:xfrm>
          <a:prstGeom prst="rect">
            <a:avLst/>
          </a:prstGeom>
        </p:spPr>
      </p:pic>
      <p:pic>
        <p:nvPicPr>
          <p:cNvPr id="7" name="Obraz 6">
            <a:extLst>
              <a:ext uri="{FF2B5EF4-FFF2-40B4-BE49-F238E27FC236}">
                <a16:creationId xmlns:a16="http://schemas.microsoft.com/office/drawing/2014/main" id="{749B9896-FC7A-3983-27A1-733443EC6284}"/>
              </a:ext>
            </a:extLst>
          </p:cNvPr>
          <p:cNvPicPr>
            <a:picLocks noChangeAspect="1"/>
          </p:cNvPicPr>
          <p:nvPr/>
        </p:nvPicPr>
        <p:blipFill>
          <a:blip r:embed="rId3"/>
          <a:stretch>
            <a:fillRect/>
          </a:stretch>
        </p:blipFill>
        <p:spPr>
          <a:xfrm>
            <a:off x="10917295" y="585224"/>
            <a:ext cx="774259" cy="853514"/>
          </a:xfrm>
          <a:prstGeom prst="rect">
            <a:avLst/>
          </a:prstGeom>
        </p:spPr>
      </p:pic>
    </p:spTree>
    <p:extLst>
      <p:ext uri="{BB962C8B-B14F-4D97-AF65-F5344CB8AC3E}">
        <p14:creationId xmlns:p14="http://schemas.microsoft.com/office/powerpoint/2010/main" val="1200037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1BD8E4-A82B-4646-A62F-2AFB776EC0DB}"/>
              </a:ext>
            </a:extLst>
          </p:cNvPr>
          <p:cNvSpPr>
            <a:spLocks noGrp="1"/>
          </p:cNvSpPr>
          <p:nvPr>
            <p:ph type="title"/>
          </p:nvPr>
        </p:nvSpPr>
        <p:spPr/>
        <p:txBody>
          <a:bodyPr/>
          <a:lstStyle/>
          <a:p>
            <a:r>
              <a:rPr lang="pl-PL" b="1" dirty="0">
                <a:solidFill>
                  <a:schemeClr val="tx1"/>
                </a:solidFill>
              </a:rPr>
              <a:t>FINANSE GMINY</a:t>
            </a:r>
            <a:endParaRPr lang="pl-PL" dirty="0"/>
          </a:p>
        </p:txBody>
      </p:sp>
      <p:sp>
        <p:nvSpPr>
          <p:cNvPr id="3" name="Symbol zastępczy zawartości 2">
            <a:extLst>
              <a:ext uri="{FF2B5EF4-FFF2-40B4-BE49-F238E27FC236}">
                <a16:creationId xmlns:a16="http://schemas.microsoft.com/office/drawing/2014/main" id="{C3126B20-2D25-6EAA-4FF6-AB2D2143AD3B}"/>
              </a:ext>
            </a:extLst>
          </p:cNvPr>
          <p:cNvSpPr>
            <a:spLocks noGrp="1"/>
          </p:cNvSpPr>
          <p:nvPr>
            <p:ph idx="1"/>
          </p:nvPr>
        </p:nvSpPr>
        <p:spPr>
          <a:xfrm>
            <a:off x="457200" y="1897395"/>
            <a:ext cx="11338559" cy="4834037"/>
          </a:xfrm>
        </p:spPr>
        <p:txBody>
          <a:bodyPr>
            <a:normAutofit/>
          </a:bodyPr>
          <a:lstStyle/>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Biorąc pod uwagę strukturę zrealizowanych dochodów, najistotniejszym dla budżetu gminy Iwanowice źródłem wpływów w roku 2024 były środki z budżetu państwa i innych jednostek. Wskaźnik realizacji planu tych dochodów wyniósł 99,64% i stanowi jednocześnie 79,55% w strukturze zrealizowanych wpływów. Najwyższy poziom udziału w strukturze osiągniętych na koniec roku dochodów stanowiły środki subwencji. Ich udział w dochodach ogółem wyniósł aż 41,22%, a realizacja osiągnęła poziom 100,65% w stosunku do planu.</a:t>
            </a:r>
          </a:p>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Równie ważnym źródłem dochodów w strukturze zrealizowanych wpływów w roku 2024 były środki dotacji otrzymywanych z budżetu państwa i innych jednostek samorządu terytorialnego oraz funduszy celowych. Ich udział stanowi 19,64% w dochodach ogółem, a realizacja osiągnęła poziom 97,35% planu.</a:t>
            </a:r>
          </a:p>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Kolejnym źródłem dochodów mającym istotne znaczenie w strukturze zrealizowanych dochodów budżetu są udziały we wpływach z podatku dochodowego od osób fizycznych i prawnych (PIT, CIT). Ich udział w dochodach ogółem wyniósł 18,64%, a realizacja osiągnęła poziom 100% planu.</a:t>
            </a:r>
          </a:p>
          <a:p>
            <a:pPr marL="0" indent="0" algn="just">
              <a:buClrTx/>
              <a:buNone/>
            </a:pPr>
            <a:r>
              <a:rPr lang="pl-PL" sz="1550"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do budżetu gminy wpłynęły również środki pochodzące z projektów unijnych. Osiągnięte z tego tytułu wpływy wyniosły 93,89% zaplanowanych wielkości i stanowiły 3,76% w strukturze wykonanych dochodów budżetu gminy. Dokonując podziału zrealizowanych dochodów na dochody bieżące i majątkowe można zauważyć, że zdecydowana większość otrzymanych w 2024 roku przez gminę dochodów pochodziła z wpływów bieżących. </a:t>
            </a:r>
          </a:p>
        </p:txBody>
      </p:sp>
      <p:sp>
        <p:nvSpPr>
          <p:cNvPr id="4" name="Symbol zastępczy daty 3">
            <a:extLst>
              <a:ext uri="{FF2B5EF4-FFF2-40B4-BE49-F238E27FC236}">
                <a16:creationId xmlns:a16="http://schemas.microsoft.com/office/drawing/2014/main" id="{6853DFD3-9AE4-1FD4-E733-C8989B8A6427}"/>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E975EB47-5B80-3E45-A9F4-6D6BCC9DBD99}"/>
              </a:ext>
            </a:extLst>
          </p:cNvPr>
          <p:cNvPicPr>
            <a:picLocks noChangeAspect="1"/>
          </p:cNvPicPr>
          <p:nvPr/>
        </p:nvPicPr>
        <p:blipFill>
          <a:blip r:embed="rId2"/>
          <a:stretch>
            <a:fillRect/>
          </a:stretch>
        </p:blipFill>
        <p:spPr>
          <a:xfrm>
            <a:off x="240802" y="560923"/>
            <a:ext cx="856478" cy="856478"/>
          </a:xfrm>
          <a:prstGeom prst="rect">
            <a:avLst/>
          </a:prstGeom>
        </p:spPr>
      </p:pic>
      <p:pic>
        <p:nvPicPr>
          <p:cNvPr id="7" name="Obraz 6">
            <a:extLst>
              <a:ext uri="{FF2B5EF4-FFF2-40B4-BE49-F238E27FC236}">
                <a16:creationId xmlns:a16="http://schemas.microsoft.com/office/drawing/2014/main" id="{142F6D08-DFA5-A6AC-738A-F0FB7596B0EF}"/>
              </a:ext>
            </a:extLst>
          </p:cNvPr>
          <p:cNvPicPr>
            <a:picLocks noChangeAspect="1"/>
          </p:cNvPicPr>
          <p:nvPr/>
        </p:nvPicPr>
        <p:blipFill>
          <a:blip r:embed="rId3"/>
          <a:stretch>
            <a:fillRect/>
          </a:stretch>
        </p:blipFill>
        <p:spPr>
          <a:xfrm>
            <a:off x="10803276" y="766597"/>
            <a:ext cx="774259" cy="853514"/>
          </a:xfrm>
          <a:prstGeom prst="rect">
            <a:avLst/>
          </a:prstGeom>
        </p:spPr>
      </p:pic>
    </p:spTree>
    <p:extLst>
      <p:ext uri="{BB962C8B-B14F-4D97-AF65-F5344CB8AC3E}">
        <p14:creationId xmlns:p14="http://schemas.microsoft.com/office/powerpoint/2010/main" val="833788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20609A-EF15-17D1-A808-46E1CD63EA67}"/>
              </a:ext>
            </a:extLst>
          </p:cNvPr>
          <p:cNvSpPr>
            <a:spLocks noGrp="1"/>
          </p:cNvSpPr>
          <p:nvPr>
            <p:ph type="title"/>
          </p:nvPr>
        </p:nvSpPr>
        <p:spPr/>
        <p:txBody>
          <a:bodyPr/>
          <a:lstStyle/>
          <a:p>
            <a:r>
              <a:rPr lang="pl-PL" b="1" dirty="0">
                <a:solidFill>
                  <a:schemeClr val="tx1"/>
                </a:solidFill>
              </a:rPr>
              <a:t>FINANSE GMINY</a:t>
            </a:r>
          </a:p>
        </p:txBody>
      </p:sp>
      <p:sp>
        <p:nvSpPr>
          <p:cNvPr id="3" name="Symbol zastępczy zawartości 2">
            <a:extLst>
              <a:ext uri="{FF2B5EF4-FFF2-40B4-BE49-F238E27FC236}">
                <a16:creationId xmlns:a16="http://schemas.microsoft.com/office/drawing/2014/main" id="{E8F928E2-4A62-DF22-4CE1-4619EB172B7F}"/>
              </a:ext>
            </a:extLst>
          </p:cNvPr>
          <p:cNvSpPr>
            <a:spLocks noGrp="1"/>
          </p:cNvSpPr>
          <p:nvPr>
            <p:ph idx="1"/>
          </p:nvPr>
        </p:nvSpPr>
        <p:spPr>
          <a:xfrm>
            <a:off x="474379" y="1954377"/>
            <a:ext cx="10986868" cy="3760891"/>
          </a:xfrm>
        </p:spPr>
        <p:txBody>
          <a:bodyPr>
            <a:noAutofit/>
          </a:bodyPr>
          <a:lstStyle/>
          <a:p>
            <a:pPr algn="just"/>
            <a:r>
              <a:rPr lang="pl-PL" sz="1550" dirty="0">
                <a:latin typeface="Calibri" panose="020F0502020204030204" pitchFamily="34" charset="0"/>
                <a:cs typeface="Calibri" panose="020F0502020204030204" pitchFamily="34" charset="0"/>
              </a:rPr>
              <a:t>Dokonując podziału zrealizowanych dochodów na dochody bieżące i majątkowe można zauważyć, że zdecydowana większość otrzymanych w 2024 roku przez gminę dochodów pochodziła z wpływów bieżących. Ich realizacja stanowiła 89,93% w strukturze dochodów ogółem a uzyskane dochody majątkowe wyniosły 10,07% we wpływach budżetu.</a:t>
            </a:r>
          </a:p>
          <a:p>
            <a:pPr algn="just"/>
            <a:r>
              <a:rPr lang="pl-PL" sz="1550" dirty="0">
                <a:latin typeface="Calibri" panose="020F0502020204030204" pitchFamily="34" charset="0"/>
                <a:cs typeface="Calibri" panose="020F0502020204030204" pitchFamily="34" charset="0"/>
              </a:rPr>
              <a:t>Natomiast w związku z realizację zaplanowanych w roku 2024 zadań gminy wydatkowano z budżetu łącznie kwotę 64.909.441,68 zł (tj. 88,82% planu), z czego na działalność inwestycyjną przeznaczono kwotę 7.042.764,29 zł (10,85% wykonanych wydatków), zaś na finansowanie zadań bieżących: 57.866.677,39 zł (89,15% zrealizowanych wydatków budżetu). Pomimo uzyskania niższego niż 100% poziomu realizacji planu wydatków większość zadań przewidzianych do realizacji w roku 2024 została wykonana. Warty podkreślenia jest również fakt, iż jak wynika ze zrealizowanych na koniec 2024 roku wielkości budżetowych, z uzyskanych dochodów bieżących (w sumie 63.630.2210,36 zł) sfinansowano wydatki bieżące budżetu (które wyniosły 57.866.677,39 zł). Zaplanowane przychody budżetu po zmianach skalkulowano w kwocie 2.041.585,22 zł a ich realizacja w okresie sprawozdawczym była wyższa od planowanej kwoty o 355.601,18 zł i wyniosła 2.397.186,60 zł. Realizacja przychodów obejmuje wpływ wolnych środków, o których mowa w art. 217 ust.2 pkt 6 ustawy o finansach publicznych w wysokości 2.183.913,31 zł oraz kwotę niewykorzystanych środków z 2023 r. w wysokości 213.273,09 zł pochodzącą z rozliczenia szczególnych zadań budżetu i środków związanych z programami finansowanymi z budżetu UE. Zaplanowane w budżecie rozchody z tytułu spłat rat kapitałowych kredytów i pożyczek oraz wykupu obligacji komunalnych w wysokości 2.342.206,71 zł w okresie sprawozdawczym zostały zrealizowane w 100%. Kwoty spłacanych rat kapitałowych wynikały z harmonogramów umów i przypadały do uregulowania w okresie sprawozdawczym.</a:t>
            </a:r>
          </a:p>
        </p:txBody>
      </p:sp>
      <p:sp>
        <p:nvSpPr>
          <p:cNvPr id="4" name="Symbol zastępczy daty 3">
            <a:extLst>
              <a:ext uri="{FF2B5EF4-FFF2-40B4-BE49-F238E27FC236}">
                <a16:creationId xmlns:a16="http://schemas.microsoft.com/office/drawing/2014/main" id="{91DF7247-D775-1EEC-89B7-6C4778299CF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C8C737A0-EC3F-04B6-7397-458897F430A9}"/>
              </a:ext>
            </a:extLst>
          </p:cNvPr>
          <p:cNvPicPr>
            <a:picLocks noChangeAspect="1"/>
          </p:cNvPicPr>
          <p:nvPr/>
        </p:nvPicPr>
        <p:blipFill>
          <a:blip r:embed="rId2"/>
          <a:stretch>
            <a:fillRect/>
          </a:stretch>
        </p:blipFill>
        <p:spPr>
          <a:xfrm>
            <a:off x="10831587" y="400316"/>
            <a:ext cx="774259" cy="853514"/>
          </a:xfrm>
          <a:prstGeom prst="rect">
            <a:avLst/>
          </a:prstGeom>
        </p:spPr>
      </p:pic>
      <p:pic>
        <p:nvPicPr>
          <p:cNvPr id="5" name="Obraz 4">
            <a:extLst>
              <a:ext uri="{FF2B5EF4-FFF2-40B4-BE49-F238E27FC236}">
                <a16:creationId xmlns:a16="http://schemas.microsoft.com/office/drawing/2014/main" id="{E3309302-30AE-E684-9291-FAC327335CE3}"/>
              </a:ext>
            </a:extLst>
          </p:cNvPr>
          <p:cNvPicPr>
            <a:picLocks noChangeAspect="1"/>
          </p:cNvPicPr>
          <p:nvPr/>
        </p:nvPicPr>
        <p:blipFill>
          <a:blip r:embed="rId3"/>
          <a:stretch>
            <a:fillRect/>
          </a:stretch>
        </p:blipFill>
        <p:spPr>
          <a:xfrm>
            <a:off x="250839" y="746457"/>
            <a:ext cx="792549" cy="792549"/>
          </a:xfrm>
          <a:prstGeom prst="rect">
            <a:avLst/>
          </a:prstGeom>
        </p:spPr>
      </p:pic>
    </p:spTree>
    <p:extLst>
      <p:ext uri="{BB962C8B-B14F-4D97-AF65-F5344CB8AC3E}">
        <p14:creationId xmlns:p14="http://schemas.microsoft.com/office/powerpoint/2010/main" val="1597904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745CA41-C9C5-264E-0573-74B825AE899C}"/>
              </a:ext>
            </a:extLst>
          </p:cNvPr>
          <p:cNvSpPr>
            <a:spLocks noGrp="1"/>
          </p:cNvSpPr>
          <p:nvPr>
            <p:ph type="title"/>
          </p:nvPr>
        </p:nvSpPr>
        <p:spPr>
          <a:xfrm>
            <a:off x="463043" y="2163544"/>
            <a:ext cx="9383283" cy="1170774"/>
          </a:xfrm>
        </p:spPr>
        <p:txBody>
          <a:bodyPr>
            <a:normAutofit/>
          </a:bodyPr>
          <a:lstStyle/>
          <a:p>
            <a:r>
              <a:rPr lang="pl-PL" sz="3600" dirty="0">
                <a:solidFill>
                  <a:schemeClr val="tx1"/>
                </a:solidFill>
              </a:rPr>
              <a:t>Dziękujemy za uwagę! </a:t>
            </a:r>
          </a:p>
        </p:txBody>
      </p:sp>
      <p:sp>
        <p:nvSpPr>
          <p:cNvPr id="4" name="Symbol zastępczy daty 3">
            <a:extLst>
              <a:ext uri="{FF2B5EF4-FFF2-40B4-BE49-F238E27FC236}">
                <a16:creationId xmlns:a16="http://schemas.microsoft.com/office/drawing/2014/main" id="{63574F94-0D4F-30F4-2DA2-55C23FD5E6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5" name="Obraz 4">
            <a:extLst>
              <a:ext uri="{FF2B5EF4-FFF2-40B4-BE49-F238E27FC236}">
                <a16:creationId xmlns:a16="http://schemas.microsoft.com/office/drawing/2014/main" id="{5E978F0D-C86D-4B9F-FFF2-46A6CC695DFE}"/>
              </a:ext>
            </a:extLst>
          </p:cNvPr>
          <p:cNvPicPr>
            <a:picLocks noChangeAspect="1"/>
          </p:cNvPicPr>
          <p:nvPr/>
        </p:nvPicPr>
        <p:blipFill>
          <a:blip r:embed="rId2"/>
          <a:stretch>
            <a:fillRect/>
          </a:stretch>
        </p:blipFill>
        <p:spPr>
          <a:xfrm>
            <a:off x="10605611" y="539057"/>
            <a:ext cx="774259" cy="853514"/>
          </a:xfrm>
          <a:prstGeom prst="rect">
            <a:avLst/>
          </a:prstGeom>
        </p:spPr>
      </p:pic>
    </p:spTree>
    <p:extLst>
      <p:ext uri="{BB962C8B-B14F-4D97-AF65-F5344CB8AC3E}">
        <p14:creationId xmlns:p14="http://schemas.microsoft.com/office/powerpoint/2010/main" val="2532971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436770" y="557580"/>
            <a:ext cx="10058400" cy="1019683"/>
          </a:xfrm>
        </p:spPr>
        <p:txBody>
          <a:bodyPr/>
          <a:lstStyle/>
          <a:p>
            <a:r>
              <a:rPr lang="pl-PL" b="1" dirty="0">
                <a:solidFill>
                  <a:schemeClr val="tx1"/>
                </a:solidFill>
              </a:rPr>
              <a:t>MIESZKAŃCY GMINY</a:t>
            </a:r>
          </a:p>
        </p:txBody>
      </p:sp>
      <p:sp>
        <p:nvSpPr>
          <p:cNvPr id="3" name="Symbol zastępczy zawartości 2">
            <a:extLst>
              <a:ext uri="{FF2B5EF4-FFF2-40B4-BE49-F238E27FC236}">
                <a16:creationId xmlns:a16="http://schemas.microsoft.com/office/drawing/2014/main" id="{92CA4F01-8116-2A34-EE34-A0BDB7C9D8B2}"/>
              </a:ext>
            </a:extLst>
          </p:cNvPr>
          <p:cNvSpPr>
            <a:spLocks noGrp="1"/>
          </p:cNvSpPr>
          <p:nvPr>
            <p:ph idx="1"/>
          </p:nvPr>
        </p:nvSpPr>
        <p:spPr>
          <a:xfrm>
            <a:off x="480941" y="2292812"/>
            <a:ext cx="5020491" cy="2685366"/>
          </a:xfrm>
        </p:spPr>
        <p:txBody>
          <a:bodyPr/>
          <a:lstStyle/>
          <a:p>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W Gminie Iwanowice urodziło się 73 dzieci:</a:t>
            </a:r>
          </a:p>
          <a:p>
            <a:pPr marL="635508" lvl="1" indent="-342900">
              <a:spcBef>
                <a:spcPts val="0"/>
              </a:spcBef>
              <a:spcAft>
                <a:spcPts val="0"/>
              </a:spcAft>
              <a:buFont typeface="Wingdings" panose="05000000000000000000" pitchFamily="2" charset="2"/>
              <a:buChar char="Ø"/>
              <a:defRPr/>
            </a:pPr>
            <a:r>
              <a:rPr kumimoji="0" lang="pl-PL" sz="1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41 dziewczynek</a:t>
            </a:r>
          </a:p>
          <a:p>
            <a:pPr marL="635508" lvl="1" indent="-342900">
              <a:spcBef>
                <a:spcPts val="0"/>
              </a:spcBef>
              <a:spcAft>
                <a:spcPts val="0"/>
              </a:spcAft>
              <a:buFont typeface="Wingdings" panose="05000000000000000000" pitchFamily="2" charset="2"/>
              <a:buChar char="Ø"/>
              <a:defRPr/>
            </a:pPr>
            <a:r>
              <a:rPr kumimoji="0" lang="pl-PL" sz="1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32 chłopców</a:t>
            </a:r>
          </a:p>
          <a:p>
            <a:endParaRPr lang="pl-PL" dirty="0"/>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10" name="pole tekstowe 9">
            <a:extLst>
              <a:ext uri="{FF2B5EF4-FFF2-40B4-BE49-F238E27FC236}">
                <a16:creationId xmlns:a16="http://schemas.microsoft.com/office/drawing/2014/main" id="{C61D4E4C-50FD-E4AA-590C-9E044260D0A6}"/>
              </a:ext>
            </a:extLst>
          </p:cNvPr>
          <p:cNvSpPr txBox="1"/>
          <p:nvPr/>
        </p:nvSpPr>
        <p:spPr>
          <a:xfrm>
            <a:off x="5225143" y="2299624"/>
            <a:ext cx="5440681" cy="2077492"/>
          </a:xfrm>
          <a:prstGeom prst="rect">
            <a:avLst/>
          </a:prstGeom>
          <a:noFill/>
        </p:spPr>
        <p:txBody>
          <a:bodyPr wrap="square" rtlCol="0">
            <a:spAutoFit/>
          </a:bodyPr>
          <a:lstStyle/>
          <a:p>
            <a:r>
              <a:rPr lang="pl-PL" sz="1900" dirty="0">
                <a:latin typeface="Calibri" panose="020F0502020204030204" pitchFamily="34" charset="0"/>
                <a:ea typeface="Calibri" panose="020F0502020204030204" pitchFamily="34" charset="0"/>
                <a:cs typeface="Calibri" panose="020F0502020204030204" pitchFamily="34" charset="0"/>
              </a:rPr>
              <a:t>Przyrost naturalny w 2024 r. był ujemny, nieznacznie większy w stosunku do roku 2023 (o 1 osobę).</a:t>
            </a:r>
          </a:p>
          <a:p>
            <a:endParaRPr lang="pl-PL" sz="1900" dirty="0"/>
          </a:p>
          <a:p>
            <a:endParaRPr lang="pl-PL" dirty="0"/>
          </a:p>
          <a:p>
            <a:endParaRPr lang="pl-PL" dirty="0"/>
          </a:p>
          <a:p>
            <a:endParaRPr lang="pl-PL" dirty="0"/>
          </a:p>
          <a:p>
            <a:endParaRPr lang="pl-PL" dirty="0"/>
          </a:p>
        </p:txBody>
      </p:sp>
      <p:sp>
        <p:nvSpPr>
          <p:cNvPr id="11" name="pole tekstowe 10">
            <a:extLst>
              <a:ext uri="{FF2B5EF4-FFF2-40B4-BE49-F238E27FC236}">
                <a16:creationId xmlns:a16="http://schemas.microsoft.com/office/drawing/2014/main" id="{77F6850B-8EFC-750E-3AF6-BE58952E2284}"/>
              </a:ext>
            </a:extLst>
          </p:cNvPr>
          <p:cNvSpPr txBox="1"/>
          <p:nvPr/>
        </p:nvSpPr>
        <p:spPr>
          <a:xfrm>
            <a:off x="576030" y="3996860"/>
            <a:ext cx="4728133" cy="1523494"/>
          </a:xfrm>
          <a:prstGeom prst="rect">
            <a:avLst/>
          </a:prstGeom>
          <a:noFill/>
        </p:spPr>
        <p:txBody>
          <a:bodyPr wrap="square" rtlCol="0">
            <a:spAutoFit/>
          </a:bodyPr>
          <a:lstStyle/>
          <a:p>
            <a:r>
              <a:rPr lang="pl-PL" sz="1900" dirty="0">
                <a:latin typeface="Calibri" panose="020F0502020204030204" pitchFamily="34" charset="0"/>
                <a:ea typeface="Calibri" panose="020F0502020204030204" pitchFamily="34" charset="0"/>
                <a:cs typeface="Calibri" panose="020F0502020204030204" pitchFamily="34" charset="0"/>
              </a:rPr>
              <a:t>W roku 2024 zmarło 87 osób:</a:t>
            </a:r>
          </a:p>
          <a:p>
            <a:pPr marL="635508" lvl="1" indent="-342900">
              <a:spcBef>
                <a:spcPts val="0"/>
              </a:spcBef>
              <a:spcAft>
                <a:spcPts val="0"/>
              </a:spcAft>
              <a:buFont typeface="Wingdings" panose="05000000000000000000" pitchFamily="2" charset="2"/>
              <a:buChar char="Ø"/>
              <a:defRPr/>
            </a:pPr>
            <a:r>
              <a:rPr lang="pl-PL" sz="1900" dirty="0">
                <a:latin typeface="Calibri" panose="020F0502020204030204" pitchFamily="34" charset="0"/>
                <a:ea typeface="Calibri" panose="020F0502020204030204" pitchFamily="34" charset="0"/>
                <a:cs typeface="Calibri" panose="020F0502020204030204" pitchFamily="34" charset="0"/>
              </a:rPr>
              <a:t>32</a:t>
            </a:r>
            <a:r>
              <a:rPr kumimoji="0" lang="pl-PL" sz="1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kobiet</a:t>
            </a:r>
          </a:p>
          <a:p>
            <a:pPr marL="635508" lvl="1" indent="-342900">
              <a:spcBef>
                <a:spcPts val="0"/>
              </a:spcBef>
              <a:spcAft>
                <a:spcPts val="0"/>
              </a:spcAft>
              <a:buFont typeface="Wingdings" panose="05000000000000000000" pitchFamily="2" charset="2"/>
              <a:buChar char="Ø"/>
              <a:defRPr/>
            </a:pPr>
            <a:r>
              <a:rPr lang="pl-PL" sz="1900" dirty="0">
                <a:latin typeface="Calibri" panose="020F0502020204030204" pitchFamily="34" charset="0"/>
                <a:ea typeface="Calibri" panose="020F0502020204030204" pitchFamily="34" charset="0"/>
                <a:cs typeface="Calibri" panose="020F0502020204030204" pitchFamily="34" charset="0"/>
              </a:rPr>
              <a:t>55 mężczyzn</a:t>
            </a:r>
            <a:endParaRPr kumimoji="0" lang="pl-PL" sz="19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endParaRPr lang="pl-PL" dirty="0"/>
          </a:p>
          <a:p>
            <a:endParaRPr lang="pl-PL" dirty="0"/>
          </a:p>
        </p:txBody>
      </p:sp>
      <p:pic>
        <p:nvPicPr>
          <p:cNvPr id="7" name="Grafika 6" descr="Raczkujące niemowlę z wypełnieniem pełnym">
            <a:extLst>
              <a:ext uri="{FF2B5EF4-FFF2-40B4-BE49-F238E27FC236}">
                <a16:creationId xmlns:a16="http://schemas.microsoft.com/office/drawing/2014/main" id="{90CB064A-C474-3EBA-F2E6-6F2465795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1186" y="2734873"/>
            <a:ext cx="819926" cy="819926"/>
          </a:xfrm>
          <a:prstGeom prst="rect">
            <a:avLst/>
          </a:prstGeom>
        </p:spPr>
      </p:pic>
      <p:pic>
        <p:nvPicPr>
          <p:cNvPr id="13" name="Grafika 12" descr="Wykres trendu spadkowego z wypełnieniem pełnym">
            <a:extLst>
              <a:ext uri="{FF2B5EF4-FFF2-40B4-BE49-F238E27FC236}">
                <a16:creationId xmlns:a16="http://schemas.microsoft.com/office/drawing/2014/main" id="{0366E00C-7D3B-7FA1-9D62-3EDAAAF83F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4895" y="2931525"/>
            <a:ext cx="1688610" cy="1688610"/>
          </a:xfrm>
          <a:prstGeom prst="rect">
            <a:avLst/>
          </a:prstGeom>
        </p:spPr>
      </p:pic>
      <p:pic>
        <p:nvPicPr>
          <p:cNvPr id="6" name="Obraz 5">
            <a:extLst>
              <a:ext uri="{FF2B5EF4-FFF2-40B4-BE49-F238E27FC236}">
                <a16:creationId xmlns:a16="http://schemas.microsoft.com/office/drawing/2014/main" id="{1EC7DA6A-A96A-4514-5410-76C8DE8965D6}"/>
              </a:ext>
            </a:extLst>
          </p:cNvPr>
          <p:cNvPicPr>
            <a:picLocks noChangeAspect="1"/>
          </p:cNvPicPr>
          <p:nvPr/>
        </p:nvPicPr>
        <p:blipFill>
          <a:blip r:embed="rId6"/>
          <a:stretch>
            <a:fillRect/>
          </a:stretch>
        </p:blipFill>
        <p:spPr>
          <a:xfrm>
            <a:off x="10108040" y="282187"/>
            <a:ext cx="774259" cy="853514"/>
          </a:xfrm>
          <a:prstGeom prst="rect">
            <a:avLst/>
          </a:prstGeom>
        </p:spPr>
      </p:pic>
      <p:pic>
        <p:nvPicPr>
          <p:cNvPr id="12" name="Obraz 11">
            <a:extLst>
              <a:ext uri="{FF2B5EF4-FFF2-40B4-BE49-F238E27FC236}">
                <a16:creationId xmlns:a16="http://schemas.microsoft.com/office/drawing/2014/main" id="{9E8ACBDA-7EEA-725D-CAC3-E05DFA7EEA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0700" y="3155943"/>
            <a:ext cx="4350497" cy="2899624"/>
          </a:xfrm>
          <a:prstGeom prst="rect">
            <a:avLst/>
          </a:prstGeom>
          <a:ln>
            <a:noFill/>
          </a:ln>
          <a:effectLst>
            <a:softEdge rad="112500"/>
          </a:effectLst>
        </p:spPr>
      </p:pic>
    </p:spTree>
    <p:extLst>
      <p:ext uri="{BB962C8B-B14F-4D97-AF65-F5344CB8AC3E}">
        <p14:creationId xmlns:p14="http://schemas.microsoft.com/office/powerpoint/2010/main" val="324825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1097280" y="286603"/>
            <a:ext cx="10058400" cy="1019683"/>
          </a:xfrm>
        </p:spPr>
        <p:txBody>
          <a:bodyPr/>
          <a:lstStyle/>
          <a:p>
            <a:pPr algn="ctr"/>
            <a:r>
              <a:rPr lang="pl-PL" b="1" dirty="0">
                <a:solidFill>
                  <a:schemeClr val="tx1"/>
                </a:solidFill>
              </a:rPr>
              <a:t>SPRAWY OBYWATELSKIE</a:t>
            </a:r>
          </a:p>
        </p:txBody>
      </p:sp>
      <p:sp>
        <p:nvSpPr>
          <p:cNvPr id="3" name="Symbol zastępczy zawartości 2">
            <a:extLst>
              <a:ext uri="{FF2B5EF4-FFF2-40B4-BE49-F238E27FC236}">
                <a16:creationId xmlns:a16="http://schemas.microsoft.com/office/drawing/2014/main" id="{92CA4F01-8116-2A34-EE34-A0BDB7C9D8B2}"/>
              </a:ext>
            </a:extLst>
          </p:cNvPr>
          <p:cNvSpPr>
            <a:spLocks noGrp="1"/>
          </p:cNvSpPr>
          <p:nvPr>
            <p:ph idx="1"/>
          </p:nvPr>
        </p:nvSpPr>
        <p:spPr>
          <a:xfrm>
            <a:off x="1097279" y="1549400"/>
            <a:ext cx="10537993" cy="4698999"/>
          </a:xfrm>
        </p:spPr>
        <p:txBody>
          <a:bodyPr>
            <a:normAutofit/>
          </a:bodyPr>
          <a:lstStyle/>
          <a:p>
            <a:pPr marL="0" indent="0">
              <a:buClr>
                <a:schemeClr val="tx1"/>
              </a:buClr>
              <a:buNone/>
            </a:pPr>
            <a:r>
              <a:rPr lang="pl-PL" b="1" dirty="0">
                <a:solidFill>
                  <a:schemeClr val="tx1"/>
                </a:solidFill>
                <a:latin typeface="Calibri" panose="020F0502020204030204" pitchFamily="34" charset="0"/>
                <a:ea typeface="Calibri" panose="020F0502020204030204" pitchFamily="34" charset="0"/>
                <a:cs typeface="Calibri" panose="020F0502020204030204" pitchFamily="34" charset="0"/>
              </a:rPr>
              <a:t>W 2024 r. do Urzędu wpłynęło: </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80 wniosków o udostępnienie informacji publicznej - na wszystkie wnioski informacja została udostępniona wnioskodawcom, zgodnie z żądaniem. Nie wydano decyzji o odmowie udostępnienia informacji publicznej.</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8 petycji - z czego 3 petycje rozpatrzono negatywnie. Poinformowano wnioskodawcę o braku możliwości podstaw do wykonania czynności zawartych w petycji. Pozostałych pięć uwzględniono.</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cs typeface="Calibri" panose="020F0502020204030204" pitchFamily="34" charset="0"/>
              </a:rPr>
              <a:t> Do Urzędu Gminy nie wpłynęły żadne skargi.</a:t>
            </a:r>
            <a:endParaRPr lang="pl-PL" dirty="0">
              <a:solidFill>
                <a:schemeClr val="tx1"/>
              </a:solidFill>
            </a:endParaRP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pic>
        <p:nvPicPr>
          <p:cNvPr id="6" name="Obraz 5">
            <a:extLst>
              <a:ext uri="{FF2B5EF4-FFF2-40B4-BE49-F238E27FC236}">
                <a16:creationId xmlns:a16="http://schemas.microsoft.com/office/drawing/2014/main" id="{4A08D76E-4282-5099-0B99-886010C92F46}"/>
              </a:ext>
            </a:extLst>
          </p:cNvPr>
          <p:cNvPicPr>
            <a:picLocks noChangeAspect="1"/>
          </p:cNvPicPr>
          <p:nvPr/>
        </p:nvPicPr>
        <p:blipFill>
          <a:blip r:embed="rId2"/>
          <a:stretch>
            <a:fillRect/>
          </a:stretch>
        </p:blipFill>
        <p:spPr>
          <a:xfrm>
            <a:off x="10707590" y="452772"/>
            <a:ext cx="774259" cy="853514"/>
          </a:xfrm>
          <a:prstGeom prst="rect">
            <a:avLst/>
          </a:prstGeom>
        </p:spPr>
      </p:pic>
      <p:pic>
        <p:nvPicPr>
          <p:cNvPr id="7" name="Obraz 6">
            <a:extLst>
              <a:ext uri="{FF2B5EF4-FFF2-40B4-BE49-F238E27FC236}">
                <a16:creationId xmlns:a16="http://schemas.microsoft.com/office/drawing/2014/main" id="{99285004-E5B9-F795-8692-EA5BFDE23F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48952" y="4657726"/>
            <a:ext cx="6355055" cy="1301747"/>
          </a:xfrm>
          <a:prstGeom prst="rect">
            <a:avLst/>
          </a:prstGeom>
          <a:ln>
            <a:noFill/>
          </a:ln>
          <a:effectLst>
            <a:softEdge rad="112500"/>
          </a:effectLst>
        </p:spPr>
      </p:pic>
    </p:spTree>
    <p:extLst>
      <p:ext uri="{BB962C8B-B14F-4D97-AF65-F5344CB8AC3E}">
        <p14:creationId xmlns:p14="http://schemas.microsoft.com/office/powerpoint/2010/main" val="2088852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444500" y="158154"/>
            <a:ext cx="7188200" cy="1019683"/>
          </a:xfrm>
        </p:spPr>
        <p:txBody>
          <a:bodyPr/>
          <a:lstStyle/>
          <a:p>
            <a:pPr algn="ctr"/>
            <a:r>
              <a:rPr lang="pl-PL" b="1" dirty="0">
                <a:solidFill>
                  <a:schemeClr val="tx1"/>
                </a:solidFill>
              </a:rPr>
              <a:t>RADA GMINY</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612088" y="1930401"/>
            <a:ext cx="1042162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Wingdings" panose="05000000000000000000" pitchFamily="2" charset="2"/>
              <a:buChar char="Ø"/>
            </a:pPr>
            <a:r>
              <a:rPr lang="pl-PL" dirty="0">
                <a:solidFill>
                  <a:schemeClr val="tx1"/>
                </a:solidFill>
              </a:rPr>
              <a:t> W roku 2024 odbyło się 14 sesji Rady Gminy, w tym 9 zwyczajnych i 5 nadzwyczajnych. </a:t>
            </a:r>
          </a:p>
          <a:p>
            <a:pPr>
              <a:buClr>
                <a:schemeClr val="tx1"/>
              </a:buClr>
              <a:buFont typeface="Wingdings" panose="05000000000000000000" pitchFamily="2" charset="2"/>
              <a:buChar char="Ø"/>
            </a:pPr>
            <a:r>
              <a:rPr lang="pl-PL" dirty="0">
                <a:solidFill>
                  <a:schemeClr val="tx1"/>
                </a:solidFill>
              </a:rPr>
              <a:t> Rada Gminy podjęła 128 uchwał.</a:t>
            </a:r>
          </a:p>
          <a:p>
            <a:pPr>
              <a:buFont typeface="Wingdings" panose="05000000000000000000" pitchFamily="2" charset="2"/>
              <a:buChar char="Ø"/>
            </a:pPr>
            <a:r>
              <a:rPr lang="pl-PL" dirty="0">
                <a:solidFill>
                  <a:schemeClr val="tx1"/>
                </a:solidFill>
              </a:rPr>
              <a:t>Zakończenie kadencji 2018-2023 Rady Gminy Iwanowice odbyło się 4 kwietnia 2024 r.</a:t>
            </a:r>
          </a:p>
          <a:p>
            <a:pPr>
              <a:buFont typeface="Wingdings" panose="05000000000000000000" pitchFamily="2" charset="2"/>
              <a:buChar char="Ø"/>
            </a:pPr>
            <a:r>
              <a:rPr lang="pl-PL" dirty="0">
                <a:solidFill>
                  <a:schemeClr val="tx1"/>
                </a:solidFill>
              </a:rPr>
              <a:t> W kwietniu 2024 r. odbyły się wybory samorządowe, podczas których wybrano nowych Radnych Gminy Iwanowice na kadencję 2024-2029.</a:t>
            </a:r>
          </a:p>
          <a:p>
            <a:pPr>
              <a:buClr>
                <a:schemeClr val="tx1"/>
              </a:buClr>
              <a:buFont typeface="Wingdings" panose="05000000000000000000" pitchFamily="2" charset="2"/>
              <a:buChar char="Ø"/>
            </a:pPr>
            <a:endParaRPr lang="pl-PL" dirty="0">
              <a:solidFill>
                <a:schemeClr val="tx1"/>
              </a:solidFill>
            </a:endParaRPr>
          </a:p>
        </p:txBody>
      </p:sp>
      <p:pic>
        <p:nvPicPr>
          <p:cNvPr id="3" name="Obraz 2">
            <a:extLst>
              <a:ext uri="{FF2B5EF4-FFF2-40B4-BE49-F238E27FC236}">
                <a16:creationId xmlns:a16="http://schemas.microsoft.com/office/drawing/2014/main" id="{BA317ABE-17C8-37BD-070D-0244CE4C53EB}"/>
              </a:ext>
            </a:extLst>
          </p:cNvPr>
          <p:cNvPicPr>
            <a:picLocks noChangeAspect="1"/>
          </p:cNvPicPr>
          <p:nvPr/>
        </p:nvPicPr>
        <p:blipFill>
          <a:blip r:embed="rId2"/>
          <a:stretch>
            <a:fillRect/>
          </a:stretch>
        </p:blipFill>
        <p:spPr>
          <a:xfrm>
            <a:off x="10340137" y="606176"/>
            <a:ext cx="774259" cy="853514"/>
          </a:xfrm>
          <a:prstGeom prst="rect">
            <a:avLst/>
          </a:prstGeom>
        </p:spPr>
      </p:pic>
      <p:pic>
        <p:nvPicPr>
          <p:cNvPr id="6" name="Obraz 5">
            <a:extLst>
              <a:ext uri="{FF2B5EF4-FFF2-40B4-BE49-F238E27FC236}">
                <a16:creationId xmlns:a16="http://schemas.microsoft.com/office/drawing/2014/main" id="{19545340-559A-0348-BE53-0802DDF3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253" y="3834267"/>
            <a:ext cx="3779820" cy="2519880"/>
          </a:xfrm>
          <a:prstGeom prst="rect">
            <a:avLst/>
          </a:prstGeom>
          <a:ln>
            <a:noFill/>
          </a:ln>
          <a:effectLst>
            <a:softEdge rad="112500"/>
          </a:effectLst>
        </p:spPr>
      </p:pic>
    </p:spTree>
    <p:extLst>
      <p:ext uri="{BB962C8B-B14F-4D97-AF65-F5344CB8AC3E}">
        <p14:creationId xmlns:p14="http://schemas.microsoft.com/office/powerpoint/2010/main" val="424140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7E05D03A-EBA2-74B9-717B-A62738787541}"/>
              </a:ext>
            </a:extLst>
          </p:cNvPr>
          <p:cNvPicPr>
            <a:picLocks noChangeAspect="1"/>
          </p:cNvPicPr>
          <p:nvPr/>
        </p:nvPicPr>
        <p:blipFill>
          <a:blip r:embed="rId2">
            <a:alphaModFix amt="20000"/>
          </a:blip>
          <a:stretch>
            <a:fillRect/>
          </a:stretch>
        </p:blipFill>
        <p:spPr>
          <a:xfrm>
            <a:off x="-186292" y="-130629"/>
            <a:ext cx="12378292" cy="9479280"/>
          </a:xfrm>
          <a:prstGeom prst="rect">
            <a:avLst/>
          </a:prstGeom>
        </p:spPr>
      </p:pic>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31750" y="228600"/>
            <a:ext cx="9690100" cy="1019683"/>
          </a:xfrm>
        </p:spPr>
        <p:txBody>
          <a:bodyPr>
            <a:normAutofit/>
          </a:bodyPr>
          <a:lstStyle/>
          <a:p>
            <a:pPr algn="ctr"/>
            <a:r>
              <a:rPr lang="pl-PL" b="1" dirty="0"/>
              <a:t>MŁODZIEŻOWA RADA GMINY</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671804" y="1930401"/>
            <a:ext cx="11010123" cy="381507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swoją działalność kontynuowała powołana na II kadencję w latach 2023-2024 Młodzieżowa Rada Gminy w Iwanowicach, która odbyła w 2024 r. 2 sesje.</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We wrześniu Wójt Gminy Iwanowice zarządził wybory na III kadencję. Wybory przeprowadzone zostały 18 września 2024 r. w szkołach z terenu Gminy Iwanowice.</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Młodzieżowa Rada Gminy została powołana w celu wspierania i upowszechniania idei samorządowej wśród gminnej młodzieży i zwiększenia zaangażowania młodych ludzi w sprawy publiczne. Podmiot uwydatnia potrzeby swoich rówieśników, zachęca ich do działania.</a:t>
            </a:r>
          </a:p>
          <a:p>
            <a:pPr algn="just">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I inauguracyjna sesja MRG III kadencji odbyła się 28 października 2024 r. Podczas obrad wybrano Prezydium oraz określono plan działań na rok 2025.</a:t>
            </a:r>
          </a:p>
          <a:p>
            <a:pPr>
              <a:buClr>
                <a:schemeClr val="tx1"/>
              </a:buClr>
              <a:buFont typeface="Arial" panose="020B0604020202020204" pitchFamily="34" charset="0"/>
              <a:buChar char="•"/>
            </a:pPr>
            <a:endParaRPr lang="pl-PL" dirty="0">
              <a:solidFill>
                <a:schemeClr val="tx1"/>
              </a:solidFill>
            </a:endParaRPr>
          </a:p>
        </p:txBody>
      </p:sp>
      <p:pic>
        <p:nvPicPr>
          <p:cNvPr id="6" name="Obraz 5">
            <a:extLst>
              <a:ext uri="{FF2B5EF4-FFF2-40B4-BE49-F238E27FC236}">
                <a16:creationId xmlns:a16="http://schemas.microsoft.com/office/drawing/2014/main" id="{56D1DD61-3B68-4F66-1294-0C71A1226EE0}"/>
              </a:ext>
            </a:extLst>
          </p:cNvPr>
          <p:cNvPicPr>
            <a:picLocks noChangeAspect="1"/>
          </p:cNvPicPr>
          <p:nvPr/>
        </p:nvPicPr>
        <p:blipFill>
          <a:blip r:embed="rId3"/>
          <a:stretch>
            <a:fillRect/>
          </a:stretch>
        </p:blipFill>
        <p:spPr>
          <a:xfrm>
            <a:off x="10635584" y="406021"/>
            <a:ext cx="774259" cy="853514"/>
          </a:xfrm>
          <a:prstGeom prst="rect">
            <a:avLst/>
          </a:prstGeom>
        </p:spPr>
      </p:pic>
    </p:spTree>
    <p:extLst>
      <p:ext uri="{BB962C8B-B14F-4D97-AF65-F5344CB8AC3E}">
        <p14:creationId xmlns:p14="http://schemas.microsoft.com/office/powerpoint/2010/main" val="20840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154489" y="497691"/>
            <a:ext cx="10556550" cy="1019683"/>
          </a:xfrm>
        </p:spPr>
        <p:txBody>
          <a:bodyPr>
            <a:normAutofit/>
          </a:bodyPr>
          <a:lstStyle/>
          <a:p>
            <a:pPr algn="ctr"/>
            <a:r>
              <a:rPr lang="pl-PL" b="1" dirty="0">
                <a:solidFill>
                  <a:schemeClr val="tx1"/>
                </a:solidFill>
              </a:rPr>
              <a:t>WSPÓŁPRACA TERYTORIALNA</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502306" y="2112964"/>
            <a:ext cx="1030097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tx1"/>
              </a:buClr>
              <a:buNone/>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W roku 2024 Gmina Iwanowice kontynuowała współpracę terytorialną na rzecz rozwoju gminy w ramach członkostwa w:</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 Stowarzyszeniu „Otulina Podkrakowska”, </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Stowarzyszeniu „Unii Miasteczek Polskich”,</a:t>
            </a:r>
          </a:p>
          <a:p>
            <a:pPr>
              <a:buClr>
                <a:schemeClr val="tx1"/>
              </a:buClr>
              <a:buFont typeface="Wingdings" panose="05000000000000000000" pitchFamily="2" charset="2"/>
              <a:buChar char="Ø"/>
            </a:pPr>
            <a:r>
              <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rPr>
              <a:t>Stowarzyszeniu Gmin i Powiatów Małopolski,</a:t>
            </a:r>
          </a:p>
          <a:p>
            <a:pPr>
              <a:buClr>
                <a:schemeClr val="tx1"/>
              </a:buClr>
              <a:buFont typeface="Wingdings" panose="05000000000000000000" pitchFamily="2" charset="2"/>
              <a:buChar char="Ø"/>
            </a:pPr>
            <a:r>
              <a:rPr lang="pl-PL" dirty="0">
                <a:solidFill>
                  <a:schemeClr val="tx1"/>
                </a:solidFill>
                <a:latin typeface="Calibri" panose="020F0502020204030204" pitchFamily="34" charset="0"/>
                <a:ea typeface="Calibri" panose="020F0502020204030204" pitchFamily="34" charset="0"/>
                <a:cs typeface="Calibri" panose="020F0502020204030204" pitchFamily="34" charset="0"/>
              </a:rPr>
              <a:t>Stowarzyszeniu Lokalna Grupa Działania „Nad Białą Przemszą”.</a:t>
            </a:r>
            <a:endParaRPr lang="pl-PL" sz="19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Grafika 5" descr="Spotkanie z wypełnieniem pełnym">
            <a:extLst>
              <a:ext uri="{FF2B5EF4-FFF2-40B4-BE49-F238E27FC236}">
                <a16:creationId xmlns:a16="http://schemas.microsoft.com/office/drawing/2014/main" id="{A6956099-A0B8-1674-1EA3-B08EA2DB0D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1432" y="4741207"/>
            <a:ext cx="2070756" cy="2070756"/>
          </a:xfrm>
          <a:prstGeom prst="rect">
            <a:avLst/>
          </a:prstGeom>
        </p:spPr>
      </p:pic>
      <p:pic>
        <p:nvPicPr>
          <p:cNvPr id="3" name="Obraz 2">
            <a:extLst>
              <a:ext uri="{FF2B5EF4-FFF2-40B4-BE49-F238E27FC236}">
                <a16:creationId xmlns:a16="http://schemas.microsoft.com/office/drawing/2014/main" id="{98A33095-8E78-F2BA-5AB3-75C1B64A950D}"/>
              </a:ext>
            </a:extLst>
          </p:cNvPr>
          <p:cNvPicPr>
            <a:picLocks noChangeAspect="1"/>
          </p:cNvPicPr>
          <p:nvPr/>
        </p:nvPicPr>
        <p:blipFill>
          <a:blip r:embed="rId4"/>
          <a:stretch>
            <a:fillRect/>
          </a:stretch>
        </p:blipFill>
        <p:spPr>
          <a:xfrm>
            <a:off x="10549484" y="580776"/>
            <a:ext cx="774259" cy="853514"/>
          </a:xfrm>
          <a:prstGeom prst="rect">
            <a:avLst/>
          </a:prstGeom>
        </p:spPr>
      </p:pic>
      <p:pic>
        <p:nvPicPr>
          <p:cNvPr id="1026" name="Picture 2" descr="Stowarzyszenie Lokalna Grupa Działania „Nad Białą Przemszą” ogłasza IX  edycję konkursu na Produkt Lokalny – Wolbrom">
            <a:extLst>
              <a:ext uri="{FF2B5EF4-FFF2-40B4-BE49-F238E27FC236}">
                <a16:creationId xmlns:a16="http://schemas.microsoft.com/office/drawing/2014/main" id="{7FB8E8FE-1925-68DA-84E4-3448BFA49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850" y="2548377"/>
            <a:ext cx="3223129" cy="1554908"/>
          </a:xfrm>
          <a:prstGeom prst="rect">
            <a:avLst/>
          </a:prstGeom>
          <a:noFill/>
          <a:extLst>
            <a:ext uri="{909E8E84-426E-40DD-AFC4-6F175D3DCCD1}">
              <a14:hiddenFill xmlns:a14="http://schemas.microsoft.com/office/drawing/2010/main">
                <a:solidFill>
                  <a:srgbClr val="FFFFFF"/>
                </a:solidFill>
              </a14:hiddenFill>
            </a:ext>
          </a:extLst>
        </p:spPr>
      </p:pic>
      <p:pic>
        <p:nvPicPr>
          <p:cNvPr id="10" name="Obraz 9">
            <a:extLst>
              <a:ext uri="{FF2B5EF4-FFF2-40B4-BE49-F238E27FC236}">
                <a16:creationId xmlns:a16="http://schemas.microsoft.com/office/drawing/2014/main" id="{C360959A-DC51-FED4-4BE2-E3292DEED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5913" y="3948389"/>
            <a:ext cx="4825025" cy="1371174"/>
          </a:xfrm>
          <a:prstGeom prst="rect">
            <a:avLst/>
          </a:prstGeom>
          <a:ln>
            <a:noFill/>
          </a:ln>
          <a:effectLst>
            <a:softEdge rad="112500"/>
          </a:effectLst>
        </p:spPr>
      </p:pic>
      <p:pic>
        <p:nvPicPr>
          <p:cNvPr id="12" name="Obraz 11">
            <a:extLst>
              <a:ext uri="{FF2B5EF4-FFF2-40B4-BE49-F238E27FC236}">
                <a16:creationId xmlns:a16="http://schemas.microsoft.com/office/drawing/2014/main" id="{82A5D75E-DEB9-CF64-81F3-6B45EC07D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9750" y="2449796"/>
            <a:ext cx="1806006" cy="1806006"/>
          </a:xfrm>
          <a:prstGeom prst="rect">
            <a:avLst/>
          </a:prstGeom>
        </p:spPr>
      </p:pic>
    </p:spTree>
    <p:extLst>
      <p:ext uri="{BB962C8B-B14F-4D97-AF65-F5344CB8AC3E}">
        <p14:creationId xmlns:p14="http://schemas.microsoft.com/office/powerpoint/2010/main" val="4233279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623E1C-3773-28E7-8D50-EF850C6438E7}"/>
              </a:ext>
            </a:extLst>
          </p:cNvPr>
          <p:cNvSpPr>
            <a:spLocks noGrp="1"/>
          </p:cNvSpPr>
          <p:nvPr>
            <p:ph type="title"/>
          </p:nvPr>
        </p:nvSpPr>
        <p:spPr>
          <a:xfrm>
            <a:off x="83975" y="417231"/>
            <a:ext cx="8591666" cy="1019683"/>
          </a:xfrm>
        </p:spPr>
        <p:txBody>
          <a:bodyPr>
            <a:normAutofit/>
          </a:bodyPr>
          <a:lstStyle/>
          <a:p>
            <a:pPr algn="ctr"/>
            <a:r>
              <a:rPr lang="pl-PL" b="1" dirty="0">
                <a:solidFill>
                  <a:schemeClr val="tx1"/>
                </a:solidFill>
              </a:rPr>
              <a:t>PROGRAM WSPÓŁPRACY</a:t>
            </a:r>
          </a:p>
        </p:txBody>
      </p:sp>
      <p:sp>
        <p:nvSpPr>
          <p:cNvPr id="4" name="Symbol zastępczy daty 3">
            <a:extLst>
              <a:ext uri="{FF2B5EF4-FFF2-40B4-BE49-F238E27FC236}">
                <a16:creationId xmlns:a16="http://schemas.microsoft.com/office/drawing/2014/main" id="{9C03C4A0-560C-CBD2-AFBA-0703E4C530B2}"/>
              </a:ext>
            </a:extLst>
          </p:cNvPr>
          <p:cNvSpPr>
            <a:spLocks noGrp="1"/>
          </p:cNvSpPr>
          <p:nvPr>
            <p:ph type="dt" sz="half" idx="10"/>
          </p:nvPr>
        </p:nvSpPr>
        <p:spPr/>
        <p:txBody>
          <a:bodyPr/>
          <a:lstStyle/>
          <a:p>
            <a:pPr rtl="0"/>
            <a:fld id="{DA37154A-9283-472F-9D32-E032250E224B}" type="datetime1">
              <a:rPr lang="pl-PL" smtClean="0"/>
              <a:t>26.06.2025</a:t>
            </a:fld>
            <a:endParaRPr lang="en-US" dirty="0"/>
          </a:p>
        </p:txBody>
      </p:sp>
      <p:sp>
        <p:nvSpPr>
          <p:cNvPr id="7" name="Symbol zastępczy zawartości 2">
            <a:extLst>
              <a:ext uri="{FF2B5EF4-FFF2-40B4-BE49-F238E27FC236}">
                <a16:creationId xmlns:a16="http://schemas.microsoft.com/office/drawing/2014/main" id="{1C039240-A5C2-788B-153B-4962B490F6E7}"/>
              </a:ext>
            </a:extLst>
          </p:cNvPr>
          <p:cNvSpPr txBox="1">
            <a:spLocks/>
          </p:cNvSpPr>
          <p:nvPr/>
        </p:nvSpPr>
        <p:spPr>
          <a:xfrm>
            <a:off x="885190" y="1930401"/>
            <a:ext cx="10300970" cy="4698999"/>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
                <a:schemeClr val="tx1"/>
              </a:buClr>
              <a:buNone/>
            </a:pPr>
            <a:endParaRPr lang="pl-PL" sz="1900" dirty="0">
              <a:solidFill>
                <a:schemeClr val="tx1"/>
              </a:solidFill>
            </a:endParaRPr>
          </a:p>
        </p:txBody>
      </p:sp>
      <p:pic>
        <p:nvPicPr>
          <p:cNvPr id="6" name="Grafika 5" descr="Spotkanie z wypełnieniem pełnym">
            <a:extLst>
              <a:ext uri="{FF2B5EF4-FFF2-40B4-BE49-F238E27FC236}">
                <a16:creationId xmlns:a16="http://schemas.microsoft.com/office/drawing/2014/main" id="{A6956099-A0B8-1674-1EA3-B08EA2DB0D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1432" y="4741207"/>
            <a:ext cx="2070756" cy="2070756"/>
          </a:xfrm>
          <a:prstGeom prst="rect">
            <a:avLst/>
          </a:prstGeom>
        </p:spPr>
      </p:pic>
      <p:sp>
        <p:nvSpPr>
          <p:cNvPr id="8" name="pole tekstowe 7">
            <a:extLst>
              <a:ext uri="{FF2B5EF4-FFF2-40B4-BE49-F238E27FC236}">
                <a16:creationId xmlns:a16="http://schemas.microsoft.com/office/drawing/2014/main" id="{FC335FE4-9249-FBEF-7B81-91F66E7A9707}"/>
              </a:ext>
            </a:extLst>
          </p:cNvPr>
          <p:cNvSpPr txBox="1"/>
          <p:nvPr/>
        </p:nvSpPr>
        <p:spPr>
          <a:xfrm>
            <a:off x="5439700" y="1927923"/>
            <a:ext cx="6532926" cy="2308324"/>
          </a:xfrm>
          <a:prstGeom prst="rect">
            <a:avLst/>
          </a:prstGeom>
          <a:noFill/>
        </p:spPr>
        <p:txBody>
          <a:bodyPr wrap="square" rtlCol="0">
            <a:spAutoFit/>
          </a:bodyPr>
          <a:lstStyle/>
          <a:p>
            <a:pPr marL="285750" indent="-285750" algn="just">
              <a:buFont typeface="Wingdings" panose="05000000000000000000" pitchFamily="2" charset="2"/>
              <a:buChar char="Ø"/>
            </a:pPr>
            <a:r>
              <a:rPr lang="pl-PL" dirty="0">
                <a:latin typeface="Calibri" panose="020F0502020204030204" pitchFamily="34" charset="0"/>
                <a:ea typeface="Calibri" panose="020F0502020204030204" pitchFamily="34" charset="0"/>
                <a:cs typeface="Calibri" panose="020F0502020204030204" pitchFamily="34" charset="0"/>
              </a:rPr>
              <a:t>Program Współpracy Gminy Iwanowice z organizacjami pozarządowymi oraz podmiotami prowadzącymi działalność pożytku publicznego na 2024 rok został przyjęty Uchwałą nr LXII/580/2023 Rady Gminy Iwanowice w dniu 26 października 2023 r.</a:t>
            </a:r>
          </a:p>
          <a:p>
            <a:pPr marL="285750" indent="-285750" algn="just">
              <a:buFont typeface="Wingdings" panose="05000000000000000000" pitchFamily="2" charset="2"/>
              <a:buChar char="Ø"/>
            </a:pPr>
            <a:r>
              <a:rPr lang="pl-PL" dirty="0"/>
              <a:t>W 2024 r. zawarto łącznie 22 umowy, na łączną kwotę 969.000,00 zł, którą stanowiły środki z budżetu Gminy Iwanowice oraz środki w ramach realizacji </a:t>
            </a:r>
            <a:r>
              <a:rPr lang="pl-PL" dirty="0" err="1"/>
              <a:t>GPPiRPAiPN</a:t>
            </a:r>
            <a:r>
              <a:rPr lang="pl-PL" dirty="0"/>
              <a:t>. </a:t>
            </a:r>
          </a:p>
        </p:txBody>
      </p:sp>
      <p:pic>
        <p:nvPicPr>
          <p:cNvPr id="3" name="Obraz 2">
            <a:extLst>
              <a:ext uri="{FF2B5EF4-FFF2-40B4-BE49-F238E27FC236}">
                <a16:creationId xmlns:a16="http://schemas.microsoft.com/office/drawing/2014/main" id="{7174E0AD-9775-8B18-38A1-C81B7EF89C27}"/>
              </a:ext>
            </a:extLst>
          </p:cNvPr>
          <p:cNvPicPr>
            <a:picLocks noChangeAspect="1"/>
          </p:cNvPicPr>
          <p:nvPr/>
        </p:nvPicPr>
        <p:blipFill>
          <a:blip r:embed="rId4"/>
          <a:stretch>
            <a:fillRect/>
          </a:stretch>
        </p:blipFill>
        <p:spPr>
          <a:xfrm>
            <a:off x="9798270" y="585878"/>
            <a:ext cx="774259" cy="853514"/>
          </a:xfrm>
          <a:prstGeom prst="rect">
            <a:avLst/>
          </a:prstGeom>
        </p:spPr>
      </p:pic>
      <p:pic>
        <p:nvPicPr>
          <p:cNvPr id="9" name="Obraz 8" descr="Grupa wielokolorowych drewnianych figurek">
            <a:extLst>
              <a:ext uri="{FF2B5EF4-FFF2-40B4-BE49-F238E27FC236}">
                <a16:creationId xmlns:a16="http://schemas.microsoft.com/office/drawing/2014/main" id="{C3E2FF83-2654-6DF2-6345-97492516E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9602" y="4400959"/>
            <a:ext cx="2713122" cy="1881167"/>
          </a:xfrm>
          <a:prstGeom prst="rect">
            <a:avLst/>
          </a:prstGeom>
          <a:ln>
            <a:noFill/>
          </a:ln>
          <a:effectLst>
            <a:softEdge rad="112500"/>
          </a:effectLst>
        </p:spPr>
      </p:pic>
      <p:graphicFrame>
        <p:nvGraphicFramePr>
          <p:cNvPr id="264" name="Obiekt 263">
            <a:extLst>
              <a:ext uri="{FF2B5EF4-FFF2-40B4-BE49-F238E27FC236}">
                <a16:creationId xmlns:a16="http://schemas.microsoft.com/office/drawing/2014/main" id="{0990F959-BF47-20C2-05C6-B2B3F6BA3359}"/>
              </a:ext>
            </a:extLst>
          </p:cNvPr>
          <p:cNvGraphicFramePr>
            <a:graphicFrameLocks noChangeAspect="1"/>
          </p:cNvGraphicFramePr>
          <p:nvPr>
            <p:extLst>
              <p:ext uri="{D42A27DB-BD31-4B8C-83A1-F6EECF244321}">
                <p14:modId xmlns:p14="http://schemas.microsoft.com/office/powerpoint/2010/main" val="6867754"/>
              </p:ext>
            </p:extLst>
          </p:nvPr>
        </p:nvGraphicFramePr>
        <p:xfrm>
          <a:off x="219374" y="2066845"/>
          <a:ext cx="5906531" cy="3904747"/>
        </p:xfrm>
        <a:graphic>
          <a:graphicData uri="http://schemas.openxmlformats.org/presentationml/2006/ole">
            <mc:AlternateContent xmlns:mc="http://schemas.openxmlformats.org/markup-compatibility/2006">
              <mc:Choice xmlns:v="urn:schemas-microsoft-com:vml" Requires="v">
                <p:oleObj name="Document" r:id="rId6" imgW="5757516" imgH="3097622" progId="Word.Document.12">
                  <p:embed/>
                </p:oleObj>
              </mc:Choice>
              <mc:Fallback>
                <p:oleObj name="Document" r:id="rId6" imgW="5757516" imgH="3097622" progId="Word.Document.12">
                  <p:embed/>
                  <p:pic>
                    <p:nvPicPr>
                      <p:cNvPr id="0" name=""/>
                      <p:cNvPicPr/>
                      <p:nvPr/>
                    </p:nvPicPr>
                    <p:blipFill>
                      <a:blip r:embed="rId7"/>
                      <a:stretch>
                        <a:fillRect/>
                      </a:stretch>
                    </p:blipFill>
                    <p:spPr>
                      <a:xfrm>
                        <a:off x="219374" y="2066845"/>
                        <a:ext cx="5906531" cy="3904747"/>
                      </a:xfrm>
                      <a:prstGeom prst="rect">
                        <a:avLst/>
                      </a:prstGeom>
                    </p:spPr>
                  </p:pic>
                </p:oleObj>
              </mc:Fallback>
            </mc:AlternateContent>
          </a:graphicData>
        </a:graphic>
      </p:graphicFrame>
    </p:spTree>
    <p:extLst>
      <p:ext uri="{BB962C8B-B14F-4D97-AF65-F5344CB8AC3E}">
        <p14:creationId xmlns:p14="http://schemas.microsoft.com/office/powerpoint/2010/main" val="232502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1798950_TF56160789" id="{322F98B7-A80C-4988-AFAA-78CFE7AA476F}" vid="{F3BB283F-3ABA-4679-A0D8-972A395C2975}"/>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Drewniana czcionka</Template>
  <TotalTime>2628</TotalTime>
  <Words>3583</Words>
  <Application>Microsoft Office PowerPoint</Application>
  <PresentationFormat>Panoramiczny</PresentationFormat>
  <Paragraphs>314</Paragraphs>
  <Slides>39</Slides>
  <Notes>0</Notes>
  <HiddenSlides>0</HiddenSlides>
  <MMClips>0</MMClips>
  <ScaleCrop>false</ScaleCrop>
  <HeadingPairs>
    <vt:vector size="8" baseType="variant">
      <vt:variant>
        <vt:lpstr>Używane czcionki</vt:lpstr>
      </vt:variant>
      <vt:variant>
        <vt:i4>5</vt:i4>
      </vt:variant>
      <vt:variant>
        <vt:lpstr>Motyw</vt:lpstr>
      </vt:variant>
      <vt:variant>
        <vt:i4>1</vt:i4>
      </vt:variant>
      <vt:variant>
        <vt:lpstr>Osadzone serwery OLE</vt:lpstr>
      </vt:variant>
      <vt:variant>
        <vt:i4>1</vt:i4>
      </vt:variant>
      <vt:variant>
        <vt:lpstr>Tytuły slajdów</vt:lpstr>
      </vt:variant>
      <vt:variant>
        <vt:i4>39</vt:i4>
      </vt:variant>
    </vt:vector>
  </HeadingPairs>
  <TitlesOfParts>
    <vt:vector size="46" baseType="lpstr">
      <vt:lpstr>Arial</vt:lpstr>
      <vt:lpstr>Bookman Old Style</vt:lpstr>
      <vt:lpstr>Calibri</vt:lpstr>
      <vt:lpstr>Franklin Gothic Book</vt:lpstr>
      <vt:lpstr>Wingdings</vt:lpstr>
      <vt:lpstr>1_RetrospectVTI</vt:lpstr>
      <vt:lpstr>Document</vt:lpstr>
      <vt:lpstr>RAPORT  O STANIE GMINY IWANOWICE ZA ROK 2024 </vt:lpstr>
      <vt:lpstr>MIESZKAŃCY GMINY</vt:lpstr>
      <vt:lpstr>MIESZKAŃCY GMINY</vt:lpstr>
      <vt:lpstr>MIESZKAŃCY GMINY</vt:lpstr>
      <vt:lpstr>SPRAWY OBYWATELSKIE</vt:lpstr>
      <vt:lpstr>RADA GMINY</vt:lpstr>
      <vt:lpstr>MŁODZIEŻOWA RADA GMINY</vt:lpstr>
      <vt:lpstr>WSPÓŁPRACA TERYTORIALNA</vt:lpstr>
      <vt:lpstr>PROGRAM WSPÓŁPRACY</vt:lpstr>
      <vt:lpstr>NAGRODA DLA GMINY IWANOWICE</vt:lpstr>
      <vt:lpstr>PRZEDSIĘBIORCY</vt:lpstr>
      <vt:lpstr>BEZPIECZEŃSTWO PUBLICZNE, ZARZĄDZANIE KRYZYSOWE I OCHRONA PRZECIWPOŻAROWA</vt:lpstr>
      <vt:lpstr>POMOC SPOŁECZNA</vt:lpstr>
      <vt:lpstr>POMOC SPOŁECZNA</vt:lpstr>
      <vt:lpstr>POMOC SPOŁECZNA</vt:lpstr>
      <vt:lpstr>POMOC SPOŁECZNA</vt:lpstr>
      <vt:lpstr>BIBLIOTEKI</vt:lpstr>
      <vt:lpstr>DZIAŁALNOŚĆ KULTURALNA</vt:lpstr>
      <vt:lpstr>DZIAŁALNOŚĆ INWESTYCYJNA</vt:lpstr>
      <vt:lpstr>DZIAŁALNOŚĆ INWESTYCYJNA</vt:lpstr>
      <vt:lpstr>DZIAŁALNOŚĆ INWESTYCYJNA</vt:lpstr>
      <vt:lpstr>DZIAŁALNOŚĆ INWESTYCYJNA</vt:lpstr>
      <vt:lpstr>DZIAŁALNOŚĆ INWESTYCYJNA</vt:lpstr>
      <vt:lpstr>DZIAŁALNOŚĆ INWESTYCYJNA</vt:lpstr>
      <vt:lpstr>DZIAŁALNOŚĆ INWESTYCYJNA</vt:lpstr>
      <vt:lpstr>DZIAŁALNOŚĆ INWESTYCYJNA</vt:lpstr>
      <vt:lpstr>MAJĄTEK GMINY ORAZ GOSPODARKA KOMUNALNA</vt:lpstr>
      <vt:lpstr>OCHRONA POWIETRZA ATMOSFERYCZNEGO I KLIMATU</vt:lpstr>
      <vt:lpstr>BEZPŁATNA LINIA AUTOBUSOWA</vt:lpstr>
      <vt:lpstr>EDUKACJA</vt:lpstr>
      <vt:lpstr>EDUKACJA</vt:lpstr>
      <vt:lpstr>EDUKACJA</vt:lpstr>
      <vt:lpstr>FINANSE GMINY</vt:lpstr>
      <vt:lpstr>FINANSE GMINY</vt:lpstr>
      <vt:lpstr>FINANSE GMINY</vt:lpstr>
      <vt:lpstr>FINANSE GMINY</vt:lpstr>
      <vt:lpstr>FINANSE GMINY</vt:lpstr>
      <vt:lpstr>FINANSE GMINY</vt:lpstr>
      <vt:lpstr>Dziękujemy za uwagę!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RAPORT  O STANIE GMINY IWANOWICE ZA ROK 2022</dc:title>
  <dc:creator>Dodatek Węglowy</dc:creator>
  <cp:lastModifiedBy>Paulina Czekaj</cp:lastModifiedBy>
  <cp:revision>84</cp:revision>
  <cp:lastPrinted>2024-06-17T12:49:37Z</cp:lastPrinted>
  <dcterms:created xsi:type="dcterms:W3CDTF">2023-06-15T21:07:55Z</dcterms:created>
  <dcterms:modified xsi:type="dcterms:W3CDTF">2025-06-26T05:58:15Z</dcterms:modified>
</cp:coreProperties>
</file>