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6" r:id="rId7"/>
    <p:sldId id="270" r:id="rId8"/>
    <p:sldId id="262" r:id="rId9"/>
    <p:sldId id="265" r:id="rId10"/>
    <p:sldId id="261" r:id="rId11"/>
    <p:sldId id="271" r:id="rId12"/>
    <p:sldId id="260" r:id="rId13"/>
    <p:sldId id="263" r:id="rId14"/>
    <p:sldId id="264" r:id="rId15"/>
  </p:sldIdLst>
  <p:sldSz cx="12192000" cy="6858000"/>
  <p:notesSz cx="6888163" cy="100187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A8CABB-C2C0-2B08-97B4-85D188FC7CBA}" v="1612" dt="2025-06-13T10:57:11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8DE71-A9A2-4F5B-BB8E-A8B5B63507D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73831C-B161-4221-A915-55A95FA4FB5F}">
      <dgm:prSet/>
      <dgm:spPr/>
      <dgm:t>
        <a:bodyPr/>
        <a:lstStyle/>
        <a:p>
          <a:pPr rtl="0"/>
          <a:r>
            <a:rPr lang="pl-PL" dirty="0">
              <a:latin typeface="Calibri"/>
              <a:ea typeface="Calibri"/>
              <a:cs typeface="Calibri"/>
            </a:rPr>
            <a:t>Na zadanie nr 1 –  120.000,00 ZŁ 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849CF318-EC0F-418A-B760-A9A81631818A}" type="parTrans" cxnId="{34DFCFE6-5B58-4C99-80A6-668A677725C5}">
      <dgm:prSet/>
      <dgm:spPr/>
      <dgm:t>
        <a:bodyPr/>
        <a:lstStyle/>
        <a:p>
          <a:endParaRPr lang="en-US"/>
        </a:p>
      </dgm:t>
    </dgm:pt>
    <dgm:pt modelId="{185E9A80-06AB-45A4-8B44-FA4CC59E971E}" type="sibTrans" cxnId="{34DFCFE6-5B58-4C99-80A6-668A677725C5}">
      <dgm:prSet/>
      <dgm:spPr/>
      <dgm:t>
        <a:bodyPr/>
        <a:lstStyle/>
        <a:p>
          <a:endParaRPr lang="en-US"/>
        </a:p>
      </dgm:t>
    </dgm:pt>
    <dgm:pt modelId="{7B08EC01-2E3F-4442-8344-648438F56B90}">
      <dgm:prSet/>
      <dgm:spPr/>
      <dgm:t>
        <a:bodyPr/>
        <a:lstStyle/>
        <a:p>
          <a:pPr rtl="0"/>
          <a:r>
            <a:rPr lang="pl-PL" dirty="0">
              <a:latin typeface="Calibri"/>
              <a:ea typeface="Calibri"/>
              <a:cs typeface="Calibri"/>
            </a:rPr>
            <a:t>Na zadanie nr 2 –   65.000,00  ZŁ 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149FB1A9-CB3B-49CE-B6A4-09DA92D6240C}" type="parTrans" cxnId="{B67BD412-7A5A-421F-B9B8-F69FA250FFE6}">
      <dgm:prSet/>
      <dgm:spPr/>
      <dgm:t>
        <a:bodyPr/>
        <a:lstStyle/>
        <a:p>
          <a:endParaRPr lang="en-US"/>
        </a:p>
      </dgm:t>
    </dgm:pt>
    <dgm:pt modelId="{074C1C1E-718D-437A-8E2C-DCC0ED4BE101}" type="sibTrans" cxnId="{B67BD412-7A5A-421F-B9B8-F69FA250FFE6}">
      <dgm:prSet/>
      <dgm:spPr/>
      <dgm:t>
        <a:bodyPr/>
        <a:lstStyle/>
        <a:p>
          <a:endParaRPr lang="en-US"/>
        </a:p>
      </dgm:t>
    </dgm:pt>
    <dgm:pt modelId="{1990EDEE-6C0B-4B57-A53F-9406E5C5DA85}">
      <dgm:prSet/>
      <dgm:spPr/>
      <dgm:t>
        <a:bodyPr/>
        <a:lstStyle/>
        <a:p>
          <a:r>
            <a:rPr lang="pl-PL" dirty="0">
              <a:latin typeface="Calibri"/>
              <a:ea typeface="Calibri"/>
              <a:cs typeface="Calibri"/>
            </a:rPr>
            <a:t>Na zadanie nr 1 – 3 OFERTY 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B685B68E-5AE2-4135-81AA-682C07EBA54B}" type="parTrans" cxnId="{B823C312-5200-4878-9A91-978B25D24223}">
      <dgm:prSet/>
      <dgm:spPr/>
      <dgm:t>
        <a:bodyPr/>
        <a:lstStyle/>
        <a:p>
          <a:endParaRPr lang="en-US"/>
        </a:p>
      </dgm:t>
    </dgm:pt>
    <dgm:pt modelId="{B7F95C35-CB63-48D0-ADE2-ED069FDBFE67}" type="sibTrans" cxnId="{B823C312-5200-4878-9A91-978B25D24223}">
      <dgm:prSet/>
      <dgm:spPr/>
      <dgm:t>
        <a:bodyPr/>
        <a:lstStyle/>
        <a:p>
          <a:endParaRPr lang="en-US"/>
        </a:p>
      </dgm:t>
    </dgm:pt>
    <dgm:pt modelId="{5BF92F61-2986-405A-9C5B-685F60379808}">
      <dgm:prSet/>
      <dgm:spPr/>
      <dgm:t>
        <a:bodyPr/>
        <a:lstStyle/>
        <a:p>
          <a:r>
            <a:rPr lang="pl-PL" dirty="0">
              <a:latin typeface="Calibri"/>
              <a:ea typeface="Calibri"/>
              <a:cs typeface="Calibri"/>
            </a:rPr>
            <a:t>Na zadanie nr 2 – 4 OFERTY</a:t>
          </a:r>
        </a:p>
      </dgm:t>
    </dgm:pt>
    <dgm:pt modelId="{AFCDEAC3-0A46-4AC5-9B0A-37A8EC3E4767}" type="parTrans" cxnId="{C81AE74D-A15B-45C7-B6AB-3FB25E813842}">
      <dgm:prSet/>
      <dgm:spPr/>
      <dgm:t>
        <a:bodyPr/>
        <a:lstStyle/>
        <a:p>
          <a:endParaRPr lang="en-US"/>
        </a:p>
      </dgm:t>
    </dgm:pt>
    <dgm:pt modelId="{76C44856-D426-4243-A817-97B7D865D149}" type="sibTrans" cxnId="{C81AE74D-A15B-45C7-B6AB-3FB25E813842}">
      <dgm:prSet/>
      <dgm:spPr/>
      <dgm:t>
        <a:bodyPr/>
        <a:lstStyle/>
        <a:p>
          <a:endParaRPr lang="en-US"/>
        </a:p>
      </dgm:t>
    </dgm:pt>
    <dgm:pt modelId="{B26A333B-5553-4000-A512-DB68E16E0D66}" type="pres">
      <dgm:prSet presAssocID="{BE68DE71-A9A2-4F5B-BB8E-A8B5B63507D4}" presName="outerComposite" presStyleCnt="0">
        <dgm:presLayoutVars>
          <dgm:chMax val="5"/>
          <dgm:dir/>
          <dgm:resizeHandles val="exact"/>
        </dgm:presLayoutVars>
      </dgm:prSet>
      <dgm:spPr/>
    </dgm:pt>
    <dgm:pt modelId="{CF20A85E-3565-4F54-B6BF-DEB0C97B1693}" type="pres">
      <dgm:prSet presAssocID="{BE68DE71-A9A2-4F5B-BB8E-A8B5B63507D4}" presName="dummyMaxCanvas" presStyleCnt="0">
        <dgm:presLayoutVars/>
      </dgm:prSet>
      <dgm:spPr/>
    </dgm:pt>
    <dgm:pt modelId="{DF1F6C37-A805-441C-AC91-0D7C524D2485}" type="pres">
      <dgm:prSet presAssocID="{BE68DE71-A9A2-4F5B-BB8E-A8B5B63507D4}" presName="FourNodes_1" presStyleLbl="node1" presStyleIdx="0" presStyleCnt="4">
        <dgm:presLayoutVars>
          <dgm:bulletEnabled val="1"/>
        </dgm:presLayoutVars>
      </dgm:prSet>
      <dgm:spPr/>
    </dgm:pt>
    <dgm:pt modelId="{5622018E-9D50-42FF-957D-B8844B3D3087}" type="pres">
      <dgm:prSet presAssocID="{BE68DE71-A9A2-4F5B-BB8E-A8B5B63507D4}" presName="FourNodes_2" presStyleLbl="node1" presStyleIdx="1" presStyleCnt="4">
        <dgm:presLayoutVars>
          <dgm:bulletEnabled val="1"/>
        </dgm:presLayoutVars>
      </dgm:prSet>
      <dgm:spPr/>
    </dgm:pt>
    <dgm:pt modelId="{E965CF80-E1E5-4BE1-A7A2-C17720971701}" type="pres">
      <dgm:prSet presAssocID="{BE68DE71-A9A2-4F5B-BB8E-A8B5B63507D4}" presName="FourNodes_3" presStyleLbl="node1" presStyleIdx="2" presStyleCnt="4">
        <dgm:presLayoutVars>
          <dgm:bulletEnabled val="1"/>
        </dgm:presLayoutVars>
      </dgm:prSet>
      <dgm:spPr/>
    </dgm:pt>
    <dgm:pt modelId="{ABF9011A-E06A-4FBC-BF81-FB2C5CDA7B57}" type="pres">
      <dgm:prSet presAssocID="{BE68DE71-A9A2-4F5B-BB8E-A8B5B63507D4}" presName="FourNodes_4" presStyleLbl="node1" presStyleIdx="3" presStyleCnt="4">
        <dgm:presLayoutVars>
          <dgm:bulletEnabled val="1"/>
        </dgm:presLayoutVars>
      </dgm:prSet>
      <dgm:spPr/>
    </dgm:pt>
    <dgm:pt modelId="{FEA7CF88-8D3D-42CF-AE10-A13E267F6649}" type="pres">
      <dgm:prSet presAssocID="{BE68DE71-A9A2-4F5B-BB8E-A8B5B63507D4}" presName="FourConn_1-2" presStyleLbl="fgAccFollowNode1" presStyleIdx="0" presStyleCnt="3">
        <dgm:presLayoutVars>
          <dgm:bulletEnabled val="1"/>
        </dgm:presLayoutVars>
      </dgm:prSet>
      <dgm:spPr/>
    </dgm:pt>
    <dgm:pt modelId="{989A3EA5-B645-4AAE-B1A2-AAA3BEA02136}" type="pres">
      <dgm:prSet presAssocID="{BE68DE71-A9A2-4F5B-BB8E-A8B5B63507D4}" presName="FourConn_2-3" presStyleLbl="fgAccFollowNode1" presStyleIdx="1" presStyleCnt="3">
        <dgm:presLayoutVars>
          <dgm:bulletEnabled val="1"/>
        </dgm:presLayoutVars>
      </dgm:prSet>
      <dgm:spPr/>
    </dgm:pt>
    <dgm:pt modelId="{5613C5F8-633E-43AC-A3A6-335EE9D0D654}" type="pres">
      <dgm:prSet presAssocID="{BE68DE71-A9A2-4F5B-BB8E-A8B5B63507D4}" presName="FourConn_3-4" presStyleLbl="fgAccFollowNode1" presStyleIdx="2" presStyleCnt="3">
        <dgm:presLayoutVars>
          <dgm:bulletEnabled val="1"/>
        </dgm:presLayoutVars>
      </dgm:prSet>
      <dgm:spPr/>
    </dgm:pt>
    <dgm:pt modelId="{9BD40DC1-3D35-4346-895E-CFADD2533178}" type="pres">
      <dgm:prSet presAssocID="{BE68DE71-A9A2-4F5B-BB8E-A8B5B63507D4}" presName="FourNodes_1_text" presStyleLbl="node1" presStyleIdx="3" presStyleCnt="4">
        <dgm:presLayoutVars>
          <dgm:bulletEnabled val="1"/>
        </dgm:presLayoutVars>
      </dgm:prSet>
      <dgm:spPr/>
    </dgm:pt>
    <dgm:pt modelId="{03DEFCA8-DF6D-4BD2-921C-E82629D77FAB}" type="pres">
      <dgm:prSet presAssocID="{BE68DE71-A9A2-4F5B-BB8E-A8B5B63507D4}" presName="FourNodes_2_text" presStyleLbl="node1" presStyleIdx="3" presStyleCnt="4">
        <dgm:presLayoutVars>
          <dgm:bulletEnabled val="1"/>
        </dgm:presLayoutVars>
      </dgm:prSet>
      <dgm:spPr/>
    </dgm:pt>
    <dgm:pt modelId="{7384A9E8-0716-48B6-9144-D7A058EBCE40}" type="pres">
      <dgm:prSet presAssocID="{BE68DE71-A9A2-4F5B-BB8E-A8B5B63507D4}" presName="FourNodes_3_text" presStyleLbl="node1" presStyleIdx="3" presStyleCnt="4">
        <dgm:presLayoutVars>
          <dgm:bulletEnabled val="1"/>
        </dgm:presLayoutVars>
      </dgm:prSet>
      <dgm:spPr/>
    </dgm:pt>
    <dgm:pt modelId="{CF7359A7-2572-475F-A146-FE0B3968AF9F}" type="pres">
      <dgm:prSet presAssocID="{BE68DE71-A9A2-4F5B-BB8E-A8B5B63507D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D166C03-B675-4512-8E8B-825F7574E2E9}" type="presOf" srcId="{1990EDEE-6C0B-4B57-A53F-9406E5C5DA85}" destId="{7384A9E8-0716-48B6-9144-D7A058EBCE40}" srcOrd="1" destOrd="0" presId="urn:microsoft.com/office/officeart/2005/8/layout/vProcess5"/>
    <dgm:cxn modelId="{4D91C004-761A-42F5-896B-69A9302264E7}" type="presOf" srcId="{7B08EC01-2E3F-4442-8344-648438F56B90}" destId="{03DEFCA8-DF6D-4BD2-921C-E82629D77FAB}" srcOrd="1" destOrd="0" presId="urn:microsoft.com/office/officeart/2005/8/layout/vProcess5"/>
    <dgm:cxn modelId="{B823C312-5200-4878-9A91-978B25D24223}" srcId="{BE68DE71-A9A2-4F5B-BB8E-A8B5B63507D4}" destId="{1990EDEE-6C0B-4B57-A53F-9406E5C5DA85}" srcOrd="2" destOrd="0" parTransId="{B685B68E-5AE2-4135-81AA-682C07EBA54B}" sibTransId="{B7F95C35-CB63-48D0-ADE2-ED069FDBFE67}"/>
    <dgm:cxn modelId="{B67BD412-7A5A-421F-B9B8-F69FA250FFE6}" srcId="{BE68DE71-A9A2-4F5B-BB8E-A8B5B63507D4}" destId="{7B08EC01-2E3F-4442-8344-648438F56B90}" srcOrd="1" destOrd="0" parTransId="{149FB1A9-CB3B-49CE-B6A4-09DA92D6240C}" sibTransId="{074C1C1E-718D-437A-8E2C-DCC0ED4BE101}"/>
    <dgm:cxn modelId="{9F8C0918-6B14-4357-9703-2FD9FA20074E}" type="presOf" srcId="{B7F95C35-CB63-48D0-ADE2-ED069FDBFE67}" destId="{5613C5F8-633E-43AC-A3A6-335EE9D0D654}" srcOrd="0" destOrd="0" presId="urn:microsoft.com/office/officeart/2005/8/layout/vProcess5"/>
    <dgm:cxn modelId="{F0709929-989D-4DC2-B48F-5F54B58DA76C}" type="presOf" srcId="{1990EDEE-6C0B-4B57-A53F-9406E5C5DA85}" destId="{E965CF80-E1E5-4BE1-A7A2-C17720971701}" srcOrd="0" destOrd="0" presId="urn:microsoft.com/office/officeart/2005/8/layout/vProcess5"/>
    <dgm:cxn modelId="{588FA02D-BA0D-4E1B-9F76-B5CB016A2374}" type="presOf" srcId="{BE68DE71-A9A2-4F5B-BB8E-A8B5B63507D4}" destId="{B26A333B-5553-4000-A512-DB68E16E0D66}" srcOrd="0" destOrd="0" presId="urn:microsoft.com/office/officeart/2005/8/layout/vProcess5"/>
    <dgm:cxn modelId="{1BCCD340-EAF5-43AC-90D5-FA7BBBBBAB81}" type="presOf" srcId="{7B08EC01-2E3F-4442-8344-648438F56B90}" destId="{5622018E-9D50-42FF-957D-B8844B3D3087}" srcOrd="0" destOrd="0" presId="urn:microsoft.com/office/officeart/2005/8/layout/vProcess5"/>
    <dgm:cxn modelId="{C81AE74D-A15B-45C7-B6AB-3FB25E813842}" srcId="{BE68DE71-A9A2-4F5B-BB8E-A8B5B63507D4}" destId="{5BF92F61-2986-405A-9C5B-685F60379808}" srcOrd="3" destOrd="0" parTransId="{AFCDEAC3-0A46-4AC5-9B0A-37A8EC3E4767}" sibTransId="{76C44856-D426-4243-A817-97B7D865D149}"/>
    <dgm:cxn modelId="{6BB846AE-A7DB-42DB-A1BA-C54B7D782A28}" type="presOf" srcId="{5BF92F61-2986-405A-9C5B-685F60379808}" destId="{ABF9011A-E06A-4FBC-BF81-FB2C5CDA7B57}" srcOrd="0" destOrd="0" presId="urn:microsoft.com/office/officeart/2005/8/layout/vProcess5"/>
    <dgm:cxn modelId="{111D70B3-DFAD-490E-99DB-83D9B89182A3}" type="presOf" srcId="{5BF92F61-2986-405A-9C5B-685F60379808}" destId="{CF7359A7-2572-475F-A146-FE0B3968AF9F}" srcOrd="1" destOrd="0" presId="urn:microsoft.com/office/officeart/2005/8/layout/vProcess5"/>
    <dgm:cxn modelId="{42B493B4-B65A-49B5-AE9A-E61077D93340}" type="presOf" srcId="{8573831C-B161-4221-A915-55A95FA4FB5F}" destId="{DF1F6C37-A805-441C-AC91-0D7C524D2485}" srcOrd="0" destOrd="0" presId="urn:microsoft.com/office/officeart/2005/8/layout/vProcess5"/>
    <dgm:cxn modelId="{932FE8B6-72CC-469A-96BD-B085B0FA3DD8}" type="presOf" srcId="{185E9A80-06AB-45A4-8B44-FA4CC59E971E}" destId="{FEA7CF88-8D3D-42CF-AE10-A13E267F6649}" srcOrd="0" destOrd="0" presId="urn:microsoft.com/office/officeart/2005/8/layout/vProcess5"/>
    <dgm:cxn modelId="{36CB90BA-24FB-4473-B372-B52160E94CFD}" type="presOf" srcId="{8573831C-B161-4221-A915-55A95FA4FB5F}" destId="{9BD40DC1-3D35-4346-895E-CFADD2533178}" srcOrd="1" destOrd="0" presId="urn:microsoft.com/office/officeart/2005/8/layout/vProcess5"/>
    <dgm:cxn modelId="{DABEB0D3-03CE-44F7-84CD-0A048FA797F9}" type="presOf" srcId="{074C1C1E-718D-437A-8E2C-DCC0ED4BE101}" destId="{989A3EA5-B645-4AAE-B1A2-AAA3BEA02136}" srcOrd="0" destOrd="0" presId="urn:microsoft.com/office/officeart/2005/8/layout/vProcess5"/>
    <dgm:cxn modelId="{34DFCFE6-5B58-4C99-80A6-668A677725C5}" srcId="{BE68DE71-A9A2-4F5B-BB8E-A8B5B63507D4}" destId="{8573831C-B161-4221-A915-55A95FA4FB5F}" srcOrd="0" destOrd="0" parTransId="{849CF318-EC0F-418A-B760-A9A81631818A}" sibTransId="{185E9A80-06AB-45A4-8B44-FA4CC59E971E}"/>
    <dgm:cxn modelId="{E60BA541-3D23-4BAE-801F-E14E9FD6FC9C}" type="presParOf" srcId="{B26A333B-5553-4000-A512-DB68E16E0D66}" destId="{CF20A85E-3565-4F54-B6BF-DEB0C97B1693}" srcOrd="0" destOrd="0" presId="urn:microsoft.com/office/officeart/2005/8/layout/vProcess5"/>
    <dgm:cxn modelId="{C2833F34-7210-4EB4-A649-4B88D19F2B4E}" type="presParOf" srcId="{B26A333B-5553-4000-A512-DB68E16E0D66}" destId="{DF1F6C37-A805-441C-AC91-0D7C524D2485}" srcOrd="1" destOrd="0" presId="urn:microsoft.com/office/officeart/2005/8/layout/vProcess5"/>
    <dgm:cxn modelId="{106953C0-DB38-4A9E-BFD8-1357E53B8F04}" type="presParOf" srcId="{B26A333B-5553-4000-A512-DB68E16E0D66}" destId="{5622018E-9D50-42FF-957D-B8844B3D3087}" srcOrd="2" destOrd="0" presId="urn:microsoft.com/office/officeart/2005/8/layout/vProcess5"/>
    <dgm:cxn modelId="{94FF39D7-4DE0-4898-9160-C410D922D10B}" type="presParOf" srcId="{B26A333B-5553-4000-A512-DB68E16E0D66}" destId="{E965CF80-E1E5-4BE1-A7A2-C17720971701}" srcOrd="3" destOrd="0" presId="urn:microsoft.com/office/officeart/2005/8/layout/vProcess5"/>
    <dgm:cxn modelId="{B4EC6583-D161-498D-80B2-7CFBE925F413}" type="presParOf" srcId="{B26A333B-5553-4000-A512-DB68E16E0D66}" destId="{ABF9011A-E06A-4FBC-BF81-FB2C5CDA7B57}" srcOrd="4" destOrd="0" presId="urn:microsoft.com/office/officeart/2005/8/layout/vProcess5"/>
    <dgm:cxn modelId="{02418AF8-D43E-4D7D-850B-D55C65227B29}" type="presParOf" srcId="{B26A333B-5553-4000-A512-DB68E16E0D66}" destId="{FEA7CF88-8D3D-42CF-AE10-A13E267F6649}" srcOrd="5" destOrd="0" presId="urn:microsoft.com/office/officeart/2005/8/layout/vProcess5"/>
    <dgm:cxn modelId="{76C03C2C-BF66-49A1-B66C-EA51E448A136}" type="presParOf" srcId="{B26A333B-5553-4000-A512-DB68E16E0D66}" destId="{989A3EA5-B645-4AAE-B1A2-AAA3BEA02136}" srcOrd="6" destOrd="0" presId="urn:microsoft.com/office/officeart/2005/8/layout/vProcess5"/>
    <dgm:cxn modelId="{2185D43E-55AE-4AFC-9E04-02261AE5A781}" type="presParOf" srcId="{B26A333B-5553-4000-A512-DB68E16E0D66}" destId="{5613C5F8-633E-43AC-A3A6-335EE9D0D654}" srcOrd="7" destOrd="0" presId="urn:microsoft.com/office/officeart/2005/8/layout/vProcess5"/>
    <dgm:cxn modelId="{E04743F6-AF11-41B9-AB0C-FC447E39F751}" type="presParOf" srcId="{B26A333B-5553-4000-A512-DB68E16E0D66}" destId="{9BD40DC1-3D35-4346-895E-CFADD2533178}" srcOrd="8" destOrd="0" presId="urn:microsoft.com/office/officeart/2005/8/layout/vProcess5"/>
    <dgm:cxn modelId="{363E0D35-D04B-435F-B3D5-16407731617C}" type="presParOf" srcId="{B26A333B-5553-4000-A512-DB68E16E0D66}" destId="{03DEFCA8-DF6D-4BD2-921C-E82629D77FAB}" srcOrd="9" destOrd="0" presId="urn:microsoft.com/office/officeart/2005/8/layout/vProcess5"/>
    <dgm:cxn modelId="{C4EFA12F-817E-40B4-82FB-2F543C6D2598}" type="presParOf" srcId="{B26A333B-5553-4000-A512-DB68E16E0D66}" destId="{7384A9E8-0716-48B6-9144-D7A058EBCE40}" srcOrd="10" destOrd="0" presId="urn:microsoft.com/office/officeart/2005/8/layout/vProcess5"/>
    <dgm:cxn modelId="{C1F1CB3B-D21B-4FDD-ADAB-EBB487567014}" type="presParOf" srcId="{B26A333B-5553-4000-A512-DB68E16E0D66}" destId="{CF7359A7-2572-475F-A146-FE0B3968AF9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195A98-CD02-4391-B2F0-60F0BBEBBB9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24ACCF-ADF5-4B6D-9E69-45D099A335D7}">
      <dgm:prSet/>
      <dgm:spPr/>
      <dgm:t>
        <a:bodyPr/>
        <a:lstStyle/>
        <a:p>
          <a:pPr rtl="0"/>
          <a:r>
            <a:rPr lang="pl-PL" cap="none" dirty="0">
              <a:latin typeface="Calibri"/>
              <a:ea typeface="Calibri"/>
              <a:cs typeface="Calibri"/>
            </a:rPr>
            <a:t>LUDOWY KLUB SPORTOWY „ORZEŁ” IWANOWICE</a:t>
          </a:r>
        </a:p>
      </dgm:t>
    </dgm:pt>
    <dgm:pt modelId="{51015B06-ED80-4193-B68A-9F51C27127FB}" type="parTrans" cxnId="{7F19861A-5C79-42BB-96D8-E56EE77FA9B7}">
      <dgm:prSet/>
      <dgm:spPr/>
      <dgm:t>
        <a:bodyPr/>
        <a:lstStyle/>
        <a:p>
          <a:endParaRPr lang="en-US"/>
        </a:p>
      </dgm:t>
    </dgm:pt>
    <dgm:pt modelId="{E9EDDE7C-C977-4F6E-A6B4-0741A11A81B7}" type="sibTrans" cxnId="{7F19861A-5C79-42BB-96D8-E56EE77FA9B7}">
      <dgm:prSet/>
      <dgm:spPr/>
      <dgm:t>
        <a:bodyPr/>
        <a:lstStyle/>
        <a:p>
          <a:endParaRPr lang="en-US"/>
        </a:p>
      </dgm:t>
    </dgm:pt>
    <dgm:pt modelId="{D18CECFE-1ED0-440F-8E30-69322E9AD61C}">
      <dgm:prSet/>
      <dgm:spPr/>
      <dgm:t>
        <a:bodyPr/>
        <a:lstStyle/>
        <a:p>
          <a:pPr rtl="0"/>
          <a:r>
            <a:rPr lang="pl-PL" dirty="0">
              <a:latin typeface="Calibri"/>
              <a:ea typeface="Calibri"/>
              <a:cs typeface="Calibri"/>
            </a:rPr>
            <a:t>LUDOWE TOWARZYSTWO SPORTOWE „NOVI” NARAMA 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7B642E2F-D858-417C-8A88-789F6FC1EAB9}" type="parTrans" cxnId="{CA9DD5F3-4897-4B3F-9719-483930F97224}">
      <dgm:prSet/>
      <dgm:spPr/>
      <dgm:t>
        <a:bodyPr/>
        <a:lstStyle/>
        <a:p>
          <a:endParaRPr lang="en-US"/>
        </a:p>
      </dgm:t>
    </dgm:pt>
    <dgm:pt modelId="{ADC51A23-DB10-48E1-BDB3-D5E6E46ACEF1}" type="sibTrans" cxnId="{CA9DD5F3-4897-4B3F-9719-483930F97224}">
      <dgm:prSet/>
      <dgm:spPr/>
      <dgm:t>
        <a:bodyPr/>
        <a:lstStyle/>
        <a:p>
          <a:endParaRPr lang="en-US"/>
        </a:p>
      </dgm:t>
    </dgm:pt>
    <dgm:pt modelId="{2F0DA567-0C91-44BC-82D5-D9424F7E7576}">
      <dgm:prSet/>
      <dgm:spPr/>
      <dgm:t>
        <a:bodyPr/>
        <a:lstStyle/>
        <a:p>
          <a:r>
            <a:rPr lang="pl-PL" dirty="0">
              <a:latin typeface="Calibri"/>
              <a:ea typeface="Calibri"/>
              <a:cs typeface="Calibri"/>
            </a:rPr>
            <a:t>MAŁOPOLSKIE STOWARZYSZENIE ROZWOJU I SPORTU – ŚWIAT  RUCHU I ZDROWIA Z IAF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32554A1E-5049-4022-B7ED-65CFD25C1998}" type="parTrans" cxnId="{72E06BB3-1173-49DA-B1A8-7734057A25FF}">
      <dgm:prSet/>
      <dgm:spPr/>
      <dgm:t>
        <a:bodyPr/>
        <a:lstStyle/>
        <a:p>
          <a:endParaRPr lang="en-US"/>
        </a:p>
      </dgm:t>
    </dgm:pt>
    <dgm:pt modelId="{5B9858F2-3C60-4489-9E45-092400621040}" type="sibTrans" cxnId="{72E06BB3-1173-49DA-B1A8-7734057A25FF}">
      <dgm:prSet/>
      <dgm:spPr/>
      <dgm:t>
        <a:bodyPr/>
        <a:lstStyle/>
        <a:p>
          <a:endParaRPr lang="en-US"/>
        </a:p>
      </dgm:t>
    </dgm:pt>
    <dgm:pt modelId="{B24DB3CA-6970-4E26-8E33-8ABD8158E932}" type="pres">
      <dgm:prSet presAssocID="{29195A98-CD02-4391-B2F0-60F0BBEBBB90}" presName="linear" presStyleCnt="0">
        <dgm:presLayoutVars>
          <dgm:animLvl val="lvl"/>
          <dgm:resizeHandles val="exact"/>
        </dgm:presLayoutVars>
      </dgm:prSet>
      <dgm:spPr/>
    </dgm:pt>
    <dgm:pt modelId="{0C5CEA39-AED7-44CC-85F8-FAEE0648BEC9}" type="pres">
      <dgm:prSet presAssocID="{1524ACCF-ADF5-4B6D-9E69-45D099A335D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2EEE0CA-C1F1-4D90-AAF9-F1F620AC9F8D}" type="pres">
      <dgm:prSet presAssocID="{E9EDDE7C-C977-4F6E-A6B4-0741A11A81B7}" presName="spacer" presStyleCnt="0"/>
      <dgm:spPr/>
    </dgm:pt>
    <dgm:pt modelId="{0D6764D3-E5E7-4753-A86D-79140238C5CF}" type="pres">
      <dgm:prSet presAssocID="{D18CECFE-1ED0-440F-8E30-69322E9AD6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99C568D-8726-4FC1-9093-964A7BAEAF57}" type="pres">
      <dgm:prSet presAssocID="{ADC51A23-DB10-48E1-BDB3-D5E6E46ACEF1}" presName="spacer" presStyleCnt="0"/>
      <dgm:spPr/>
    </dgm:pt>
    <dgm:pt modelId="{80404E90-CDAC-484E-8F06-7B65DBCC42B6}" type="pres">
      <dgm:prSet presAssocID="{2F0DA567-0C91-44BC-82D5-D9424F7E757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F19861A-5C79-42BB-96D8-E56EE77FA9B7}" srcId="{29195A98-CD02-4391-B2F0-60F0BBEBBB90}" destId="{1524ACCF-ADF5-4B6D-9E69-45D099A335D7}" srcOrd="0" destOrd="0" parTransId="{51015B06-ED80-4193-B68A-9F51C27127FB}" sibTransId="{E9EDDE7C-C977-4F6E-A6B4-0741A11A81B7}"/>
    <dgm:cxn modelId="{11D9AD35-0F04-4FDD-B6B1-14B99190E91E}" type="presOf" srcId="{D18CECFE-1ED0-440F-8E30-69322E9AD61C}" destId="{0D6764D3-E5E7-4753-A86D-79140238C5CF}" srcOrd="0" destOrd="0" presId="urn:microsoft.com/office/officeart/2005/8/layout/vList2"/>
    <dgm:cxn modelId="{6CE4B6AD-0767-458D-901C-E352F8756CA0}" type="presOf" srcId="{1524ACCF-ADF5-4B6D-9E69-45D099A335D7}" destId="{0C5CEA39-AED7-44CC-85F8-FAEE0648BEC9}" srcOrd="0" destOrd="0" presId="urn:microsoft.com/office/officeart/2005/8/layout/vList2"/>
    <dgm:cxn modelId="{72E06BB3-1173-49DA-B1A8-7734057A25FF}" srcId="{29195A98-CD02-4391-B2F0-60F0BBEBBB90}" destId="{2F0DA567-0C91-44BC-82D5-D9424F7E7576}" srcOrd="2" destOrd="0" parTransId="{32554A1E-5049-4022-B7ED-65CFD25C1998}" sibTransId="{5B9858F2-3C60-4489-9E45-092400621040}"/>
    <dgm:cxn modelId="{18F135D9-D5EA-4C3A-94AD-0527ECBBBFDF}" type="presOf" srcId="{29195A98-CD02-4391-B2F0-60F0BBEBBB90}" destId="{B24DB3CA-6970-4E26-8E33-8ABD8158E932}" srcOrd="0" destOrd="0" presId="urn:microsoft.com/office/officeart/2005/8/layout/vList2"/>
    <dgm:cxn modelId="{34A097DE-3AAA-4815-87BF-2529F5876ADB}" type="presOf" srcId="{2F0DA567-0C91-44BC-82D5-D9424F7E7576}" destId="{80404E90-CDAC-484E-8F06-7B65DBCC42B6}" srcOrd="0" destOrd="0" presId="urn:microsoft.com/office/officeart/2005/8/layout/vList2"/>
    <dgm:cxn modelId="{CA9DD5F3-4897-4B3F-9719-483930F97224}" srcId="{29195A98-CD02-4391-B2F0-60F0BBEBBB90}" destId="{D18CECFE-1ED0-440F-8E30-69322E9AD61C}" srcOrd="1" destOrd="0" parTransId="{7B642E2F-D858-417C-8A88-789F6FC1EAB9}" sibTransId="{ADC51A23-DB10-48E1-BDB3-D5E6E46ACEF1}"/>
    <dgm:cxn modelId="{C6EFE264-E070-4A40-8CEE-FECBA32466BD}" type="presParOf" srcId="{B24DB3CA-6970-4E26-8E33-8ABD8158E932}" destId="{0C5CEA39-AED7-44CC-85F8-FAEE0648BEC9}" srcOrd="0" destOrd="0" presId="urn:microsoft.com/office/officeart/2005/8/layout/vList2"/>
    <dgm:cxn modelId="{51790E2D-9E60-4EE0-9EF3-84C73E67232B}" type="presParOf" srcId="{B24DB3CA-6970-4E26-8E33-8ABD8158E932}" destId="{B2EEE0CA-C1F1-4D90-AAF9-F1F620AC9F8D}" srcOrd="1" destOrd="0" presId="urn:microsoft.com/office/officeart/2005/8/layout/vList2"/>
    <dgm:cxn modelId="{1DD90337-495B-407F-A4BB-42BC056D1D9D}" type="presParOf" srcId="{B24DB3CA-6970-4E26-8E33-8ABD8158E932}" destId="{0D6764D3-E5E7-4753-A86D-79140238C5CF}" srcOrd="2" destOrd="0" presId="urn:microsoft.com/office/officeart/2005/8/layout/vList2"/>
    <dgm:cxn modelId="{A8A3EED6-8470-43DB-99C4-CC695A13FBAF}" type="presParOf" srcId="{B24DB3CA-6970-4E26-8E33-8ABD8158E932}" destId="{999C568D-8726-4FC1-9093-964A7BAEAF57}" srcOrd="3" destOrd="0" presId="urn:microsoft.com/office/officeart/2005/8/layout/vList2"/>
    <dgm:cxn modelId="{A488E939-58A2-49FE-A843-C9E6E89EC60F}" type="presParOf" srcId="{B24DB3CA-6970-4E26-8E33-8ABD8158E932}" destId="{80404E90-CDAC-484E-8F06-7B65DBCC42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D70716-B7C4-4101-88A8-5BABE4D825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34E536-3644-447A-A9C6-1403D0347486}">
      <dgm:prSet/>
      <dgm:spPr/>
      <dgm:t>
        <a:bodyPr/>
        <a:lstStyle/>
        <a:p>
          <a:pPr rtl="0"/>
          <a:r>
            <a:rPr lang="pl-PL" dirty="0">
              <a:latin typeface="Aptos Display" panose="020F0302020204030204"/>
            </a:rPr>
            <a:t>OCHOTNICZA STRAŻ POŻARNA W BISKUPICACH</a:t>
          </a:r>
          <a:endParaRPr lang="en-US" dirty="0">
            <a:latin typeface="Aptos Display" panose="020F0302020204030204"/>
          </a:endParaRPr>
        </a:p>
      </dgm:t>
    </dgm:pt>
    <dgm:pt modelId="{C76ADD0B-8AB1-4183-A36E-BBEDD6C52F08}" type="parTrans" cxnId="{6E48FBDD-8C49-4EA4-97F8-7DD37CC59E8B}">
      <dgm:prSet/>
      <dgm:spPr/>
      <dgm:t>
        <a:bodyPr/>
        <a:lstStyle/>
        <a:p>
          <a:endParaRPr lang="en-US"/>
        </a:p>
      </dgm:t>
    </dgm:pt>
    <dgm:pt modelId="{F9640E83-441E-4BE9-8A8C-62A5978FCA2F}" type="sibTrans" cxnId="{6E48FBDD-8C49-4EA4-97F8-7DD37CC59E8B}">
      <dgm:prSet/>
      <dgm:spPr/>
      <dgm:t>
        <a:bodyPr/>
        <a:lstStyle/>
        <a:p>
          <a:endParaRPr lang="en-US"/>
        </a:p>
      </dgm:t>
    </dgm:pt>
    <dgm:pt modelId="{B6870ABF-8363-4041-8649-A8E4E5E58245}">
      <dgm:prSet/>
      <dgm:spPr/>
      <dgm:t>
        <a:bodyPr/>
        <a:lstStyle/>
        <a:p>
          <a:r>
            <a:rPr lang="pl-PL" dirty="0"/>
            <a:t>STOWARZYSZENIE ŻYCZLIWA DŁOŃ</a:t>
          </a:r>
          <a:endParaRPr lang="en-US" dirty="0"/>
        </a:p>
      </dgm:t>
    </dgm:pt>
    <dgm:pt modelId="{2C084602-4848-47B4-A807-596C8C090C15}" type="parTrans" cxnId="{46682D41-0A1F-4A6B-A7A0-CEC92816B573}">
      <dgm:prSet/>
      <dgm:spPr/>
      <dgm:t>
        <a:bodyPr/>
        <a:lstStyle/>
        <a:p>
          <a:endParaRPr lang="en-US"/>
        </a:p>
      </dgm:t>
    </dgm:pt>
    <dgm:pt modelId="{AF83079A-24A2-47CB-B855-BE8952301416}" type="sibTrans" cxnId="{46682D41-0A1F-4A6B-A7A0-CEC92816B573}">
      <dgm:prSet/>
      <dgm:spPr/>
      <dgm:t>
        <a:bodyPr/>
        <a:lstStyle/>
        <a:p>
          <a:endParaRPr lang="en-US"/>
        </a:p>
      </dgm:t>
    </dgm:pt>
    <dgm:pt modelId="{B20E87C6-CB24-49A4-B88F-E8C250587EE5}">
      <dgm:prSet phldr="0"/>
      <dgm:spPr/>
      <dgm:t>
        <a:bodyPr/>
        <a:lstStyle/>
        <a:p>
          <a:pPr rtl="0"/>
          <a:r>
            <a:rPr lang="pl-PL" dirty="0">
              <a:latin typeface="Aptos Display" panose="020F0302020204030204"/>
            </a:rPr>
            <a:t>POSKWITOWSKIE STOWARZYSZENIE "NASZE BŁONIA"</a:t>
          </a:r>
        </a:p>
      </dgm:t>
    </dgm:pt>
    <dgm:pt modelId="{95CA1194-8AF0-4257-A037-1BE04F183CBF}" type="parTrans" cxnId="{2F723550-5844-4C69-B8C4-16C9A4AC14A5}">
      <dgm:prSet/>
      <dgm:spPr/>
    </dgm:pt>
    <dgm:pt modelId="{0A8FDF2E-9545-419A-9D56-BF92512B5BFF}" type="sibTrans" cxnId="{2F723550-5844-4C69-B8C4-16C9A4AC14A5}">
      <dgm:prSet/>
      <dgm:spPr/>
    </dgm:pt>
    <dgm:pt modelId="{4A70C88C-7A57-4751-9F00-FD8B56233942}">
      <dgm:prSet phldr="0"/>
      <dgm:spPr/>
      <dgm:t>
        <a:bodyPr/>
        <a:lstStyle/>
        <a:p>
          <a:r>
            <a:rPr lang="pl-PL" dirty="0"/>
            <a:t>MAŁOPOLSKIE STOWARZYSZENIE ROZWOJU  I SPORTU – ŚWIAT  RUCHU I ZDROWIA Z IAF</a:t>
          </a:r>
        </a:p>
      </dgm:t>
    </dgm:pt>
    <dgm:pt modelId="{BF3D4F63-EF57-4306-9A27-AA5EBD6936AE}" type="parTrans" cxnId="{77C674CF-E1F3-442C-BF9A-58FB9CA40F2E}">
      <dgm:prSet/>
      <dgm:spPr/>
    </dgm:pt>
    <dgm:pt modelId="{7B207DA8-0F5A-4DE2-AD7A-4352AAA80F82}" type="sibTrans" cxnId="{77C674CF-E1F3-442C-BF9A-58FB9CA40F2E}">
      <dgm:prSet/>
      <dgm:spPr/>
    </dgm:pt>
    <dgm:pt modelId="{8FA2EB44-42E0-49E1-BF70-2D34E01B2614}" type="pres">
      <dgm:prSet presAssocID="{46D70716-B7C4-4101-88A8-5BABE4D825B2}" presName="linear" presStyleCnt="0">
        <dgm:presLayoutVars>
          <dgm:animLvl val="lvl"/>
          <dgm:resizeHandles val="exact"/>
        </dgm:presLayoutVars>
      </dgm:prSet>
      <dgm:spPr/>
    </dgm:pt>
    <dgm:pt modelId="{0BFA92EC-CC91-4B99-89E6-903D5AA79185}" type="pres">
      <dgm:prSet presAssocID="{F434E536-3644-447A-A9C6-1403D034748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CBE6E9E-911C-4466-A645-8E2FAD86E551}" type="pres">
      <dgm:prSet presAssocID="{F9640E83-441E-4BE9-8A8C-62A5978FCA2F}" presName="spacer" presStyleCnt="0"/>
      <dgm:spPr/>
    </dgm:pt>
    <dgm:pt modelId="{6178204D-C186-43E5-B95D-23024136CDD5}" type="pres">
      <dgm:prSet presAssocID="{B20E87C6-CB24-49A4-B88F-E8C250587EE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590CA01-3C26-404E-A5D7-A0C2295A69C0}" type="pres">
      <dgm:prSet presAssocID="{0A8FDF2E-9545-419A-9D56-BF92512B5BFF}" presName="spacer" presStyleCnt="0"/>
      <dgm:spPr/>
    </dgm:pt>
    <dgm:pt modelId="{92A415D3-6235-41D3-B6DB-42F9F49569F7}" type="pres">
      <dgm:prSet presAssocID="{4A70C88C-7A57-4751-9F00-FD8B5623394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8B780DA-A3BB-4837-8265-D0E9902F5EC9}" type="pres">
      <dgm:prSet presAssocID="{7B207DA8-0F5A-4DE2-AD7A-4352AAA80F82}" presName="spacer" presStyleCnt="0"/>
      <dgm:spPr/>
    </dgm:pt>
    <dgm:pt modelId="{04845CB7-F033-44B1-9470-7429BCCEF7AC}" type="pres">
      <dgm:prSet presAssocID="{B6870ABF-8363-4041-8649-A8E4E5E5824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B2EBB3F-756E-4FA9-A79E-929CD17AFAED}" type="presOf" srcId="{46D70716-B7C4-4101-88A8-5BABE4D825B2}" destId="{8FA2EB44-42E0-49E1-BF70-2D34E01B2614}" srcOrd="0" destOrd="0" presId="urn:microsoft.com/office/officeart/2005/8/layout/vList2"/>
    <dgm:cxn modelId="{46682D41-0A1F-4A6B-A7A0-CEC92816B573}" srcId="{46D70716-B7C4-4101-88A8-5BABE4D825B2}" destId="{B6870ABF-8363-4041-8649-A8E4E5E58245}" srcOrd="3" destOrd="0" parTransId="{2C084602-4848-47B4-A807-596C8C090C15}" sibTransId="{AF83079A-24A2-47CB-B855-BE8952301416}"/>
    <dgm:cxn modelId="{2CAB7D63-A197-411C-B34C-40FC66C3F498}" type="presOf" srcId="{4A70C88C-7A57-4751-9F00-FD8B56233942}" destId="{92A415D3-6235-41D3-B6DB-42F9F49569F7}" srcOrd="0" destOrd="0" presId="urn:microsoft.com/office/officeart/2005/8/layout/vList2"/>
    <dgm:cxn modelId="{2F723550-5844-4C69-B8C4-16C9A4AC14A5}" srcId="{46D70716-B7C4-4101-88A8-5BABE4D825B2}" destId="{B20E87C6-CB24-49A4-B88F-E8C250587EE5}" srcOrd="1" destOrd="0" parTransId="{95CA1194-8AF0-4257-A037-1BE04F183CBF}" sibTransId="{0A8FDF2E-9545-419A-9D56-BF92512B5BFF}"/>
    <dgm:cxn modelId="{AA7AA0B7-5648-42FB-BF35-057A9E563834}" type="presOf" srcId="{F434E536-3644-447A-A9C6-1403D0347486}" destId="{0BFA92EC-CC91-4B99-89E6-903D5AA79185}" srcOrd="0" destOrd="0" presId="urn:microsoft.com/office/officeart/2005/8/layout/vList2"/>
    <dgm:cxn modelId="{77C674CF-E1F3-442C-BF9A-58FB9CA40F2E}" srcId="{46D70716-B7C4-4101-88A8-5BABE4D825B2}" destId="{4A70C88C-7A57-4751-9F00-FD8B56233942}" srcOrd="2" destOrd="0" parTransId="{BF3D4F63-EF57-4306-9A27-AA5EBD6936AE}" sibTransId="{7B207DA8-0F5A-4DE2-AD7A-4352AAA80F82}"/>
    <dgm:cxn modelId="{6E48FBDD-8C49-4EA4-97F8-7DD37CC59E8B}" srcId="{46D70716-B7C4-4101-88A8-5BABE4D825B2}" destId="{F434E536-3644-447A-A9C6-1403D0347486}" srcOrd="0" destOrd="0" parTransId="{C76ADD0B-8AB1-4183-A36E-BBEDD6C52F08}" sibTransId="{F9640E83-441E-4BE9-8A8C-62A5978FCA2F}"/>
    <dgm:cxn modelId="{2533F7F8-85BB-4BCC-BDF3-C46DE79F3EDD}" type="presOf" srcId="{B20E87C6-CB24-49A4-B88F-E8C250587EE5}" destId="{6178204D-C186-43E5-B95D-23024136CDD5}" srcOrd="0" destOrd="0" presId="urn:microsoft.com/office/officeart/2005/8/layout/vList2"/>
    <dgm:cxn modelId="{4F7825FF-25B7-45DA-9661-A5AAB1F456F3}" type="presOf" srcId="{B6870ABF-8363-4041-8649-A8E4E5E58245}" destId="{04845CB7-F033-44B1-9470-7429BCCEF7AC}" srcOrd="0" destOrd="0" presId="urn:microsoft.com/office/officeart/2005/8/layout/vList2"/>
    <dgm:cxn modelId="{C82117E1-D3D0-4E42-911B-62339B8AE2D9}" type="presParOf" srcId="{8FA2EB44-42E0-49E1-BF70-2D34E01B2614}" destId="{0BFA92EC-CC91-4B99-89E6-903D5AA79185}" srcOrd="0" destOrd="0" presId="urn:microsoft.com/office/officeart/2005/8/layout/vList2"/>
    <dgm:cxn modelId="{E8186D63-4D31-42AF-A291-487C36415106}" type="presParOf" srcId="{8FA2EB44-42E0-49E1-BF70-2D34E01B2614}" destId="{FCBE6E9E-911C-4466-A645-8E2FAD86E551}" srcOrd="1" destOrd="0" presId="urn:microsoft.com/office/officeart/2005/8/layout/vList2"/>
    <dgm:cxn modelId="{847CF9BE-AE27-453E-A93F-3B2C5867E833}" type="presParOf" srcId="{8FA2EB44-42E0-49E1-BF70-2D34E01B2614}" destId="{6178204D-C186-43E5-B95D-23024136CDD5}" srcOrd="2" destOrd="0" presId="urn:microsoft.com/office/officeart/2005/8/layout/vList2"/>
    <dgm:cxn modelId="{59551C4C-1315-4E61-AA93-CE9E3F7A0449}" type="presParOf" srcId="{8FA2EB44-42E0-49E1-BF70-2D34E01B2614}" destId="{3590CA01-3C26-404E-A5D7-A0C2295A69C0}" srcOrd="3" destOrd="0" presId="urn:microsoft.com/office/officeart/2005/8/layout/vList2"/>
    <dgm:cxn modelId="{5FA97890-69F5-42EA-B9CE-47652F8938D7}" type="presParOf" srcId="{8FA2EB44-42E0-49E1-BF70-2D34E01B2614}" destId="{92A415D3-6235-41D3-B6DB-42F9F49569F7}" srcOrd="4" destOrd="0" presId="urn:microsoft.com/office/officeart/2005/8/layout/vList2"/>
    <dgm:cxn modelId="{18AB2CBB-B8F3-4967-A570-428C6EBBD65C}" type="presParOf" srcId="{8FA2EB44-42E0-49E1-BF70-2D34E01B2614}" destId="{08B780DA-A3BB-4837-8265-D0E9902F5EC9}" srcOrd="5" destOrd="0" presId="urn:microsoft.com/office/officeart/2005/8/layout/vList2"/>
    <dgm:cxn modelId="{82A3B6E4-4FE0-452F-BA41-F000C40BD0D3}" type="presParOf" srcId="{8FA2EB44-42E0-49E1-BF70-2D34E01B2614}" destId="{04845CB7-F033-44B1-9470-7429BCCEF7A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D5EBA7-C386-4717-83CD-FF6BF01EF19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6105D1-9AED-4B1A-8E68-010C6108D4B1}">
      <dgm:prSet phldr="0"/>
      <dgm:spPr/>
      <dgm:t>
        <a:bodyPr/>
        <a:lstStyle/>
        <a:p>
          <a:pPr rtl="0"/>
          <a:r>
            <a:rPr lang="pl-PL" dirty="0"/>
            <a:t>PROPAGOWANIE KULTURY FIZYCZNEJ</a:t>
          </a:r>
          <a:endParaRPr lang="en-US" dirty="0">
            <a:solidFill>
              <a:srgbClr val="000000"/>
            </a:solidFill>
            <a:latin typeface="Aptos Display" panose="020F0302020204030204"/>
          </a:endParaRPr>
        </a:p>
      </dgm:t>
    </dgm:pt>
    <dgm:pt modelId="{D3694312-D395-45E5-937A-6E436D9D6E46}" type="parTrans" cxnId="{CD5B40DE-A7B3-4D16-9884-5DFF82C73A18}">
      <dgm:prSet/>
      <dgm:spPr/>
    </dgm:pt>
    <dgm:pt modelId="{2E0DFC17-AA6C-4BC1-85C9-95068E3CCA52}" type="sibTrans" cxnId="{CD5B40DE-A7B3-4D16-9884-5DFF82C73A18}">
      <dgm:prSet/>
      <dgm:spPr/>
    </dgm:pt>
    <dgm:pt modelId="{04393009-64B1-4850-B5A9-DB361F132EF2}">
      <dgm:prSet phldr="0"/>
      <dgm:spPr/>
      <dgm:t>
        <a:bodyPr/>
        <a:lstStyle/>
        <a:p>
          <a:pPr rtl="0"/>
          <a:r>
            <a:rPr lang="pl-PL" dirty="0"/>
            <a:t>BEZPIECZNE SPĘDZANIE CZASU WOLNEGO NA ŚWIEŻYM POWIETRZU I WŚRÓD RÓWIEŚNIKÓW</a:t>
          </a:r>
          <a:endParaRPr lang="pl-PL" dirty="0">
            <a:solidFill>
              <a:srgbClr val="000000"/>
            </a:solidFill>
            <a:latin typeface="Aptos Display" panose="020F0302020204030204"/>
          </a:endParaRPr>
        </a:p>
      </dgm:t>
    </dgm:pt>
    <dgm:pt modelId="{D1F65E92-808F-450F-B90F-26C085D7EE54}" type="parTrans" cxnId="{AA7038FE-6B36-4443-8EC7-9422059A9B49}">
      <dgm:prSet/>
      <dgm:spPr/>
    </dgm:pt>
    <dgm:pt modelId="{CA9E8736-F74D-4378-9AE2-FA40D2AFE785}" type="sibTrans" cxnId="{AA7038FE-6B36-4443-8EC7-9422059A9B49}">
      <dgm:prSet/>
      <dgm:spPr/>
    </dgm:pt>
    <dgm:pt modelId="{AB6A17CF-D587-4F85-9A91-BEBE169136E6}">
      <dgm:prSet phldr="0"/>
      <dgm:spPr/>
      <dgm:t>
        <a:bodyPr/>
        <a:lstStyle/>
        <a:p>
          <a:pPr rtl="0"/>
          <a:r>
            <a:rPr lang="pl-PL" dirty="0"/>
            <a:t>ZWALCZANIE MOŻLIWOŚCI WYSTĄPIENIA UZALEŻNIEŃ</a:t>
          </a:r>
          <a:endParaRPr lang="pl-PL" dirty="0">
            <a:solidFill>
              <a:srgbClr val="000000"/>
            </a:solidFill>
            <a:latin typeface="Aptos Display" panose="020F0302020204030204"/>
          </a:endParaRPr>
        </a:p>
      </dgm:t>
    </dgm:pt>
    <dgm:pt modelId="{CBCFDECF-3E54-40D8-A450-85E00A03A5D1}" type="parTrans" cxnId="{52AE2FC7-2F70-4ADA-95D8-E5CD817DFF8E}">
      <dgm:prSet/>
      <dgm:spPr/>
    </dgm:pt>
    <dgm:pt modelId="{1650668C-1EE2-4BBA-B0A7-E3A6F2BC07C7}" type="sibTrans" cxnId="{52AE2FC7-2F70-4ADA-95D8-E5CD817DFF8E}">
      <dgm:prSet/>
      <dgm:spPr/>
    </dgm:pt>
    <dgm:pt modelId="{C4CEECD9-4AAF-454F-B49C-F2EC66907B53}">
      <dgm:prSet phldr="0"/>
      <dgm:spPr/>
      <dgm:t>
        <a:bodyPr/>
        <a:lstStyle/>
        <a:p>
          <a:pPr rtl="0"/>
          <a:r>
            <a:rPr lang="pl-PL" dirty="0"/>
            <a:t>WZROST ŚWIADOMOŚCI DZIECI I MŁODZIEŻY W KONTEKŚCIE RATOWANIA ZDROWIA I ŻYCIA CZŁOWIEKA</a:t>
          </a:r>
          <a:endParaRPr lang="pl-PL" dirty="0">
            <a:solidFill>
              <a:srgbClr val="000000"/>
            </a:solidFill>
            <a:latin typeface="Aptos Display" panose="020F0302020204030204"/>
          </a:endParaRPr>
        </a:p>
      </dgm:t>
    </dgm:pt>
    <dgm:pt modelId="{86C4C08B-49E9-4923-B494-7A30EC35EF6A}" type="parTrans" cxnId="{6674B778-DA1D-4538-86F7-666A4A4CE200}">
      <dgm:prSet/>
      <dgm:spPr/>
    </dgm:pt>
    <dgm:pt modelId="{066CD3F2-D2A2-41DE-858C-54322DE957C7}" type="sibTrans" cxnId="{6674B778-DA1D-4538-86F7-666A4A4CE200}">
      <dgm:prSet/>
      <dgm:spPr/>
    </dgm:pt>
    <dgm:pt modelId="{BC067088-0402-4680-B810-DFD7A981652E}">
      <dgm:prSet phldr="0"/>
      <dgm:spPr/>
      <dgm:t>
        <a:bodyPr/>
        <a:lstStyle/>
        <a:p>
          <a:pPr rtl="0"/>
          <a:r>
            <a:rPr lang="pl-PL" dirty="0"/>
            <a:t>UŚWIADOMIENIE WPŁYWU AKTYWNEGO TRYBU ŻYCIA I OBCOWANIA Z PRZYRODĄ</a:t>
          </a:r>
          <a:endParaRPr lang="pl-PL" dirty="0">
            <a:solidFill>
              <a:srgbClr val="000000"/>
            </a:solidFill>
            <a:latin typeface="Aptos Display" panose="020F0302020204030204"/>
          </a:endParaRPr>
        </a:p>
      </dgm:t>
    </dgm:pt>
    <dgm:pt modelId="{6F086E77-D5DA-4CB3-9A20-16A4931097F3}" type="parTrans" cxnId="{C4DD7D9C-8738-4FBA-B077-6D80B5D9E5DD}">
      <dgm:prSet/>
      <dgm:spPr/>
    </dgm:pt>
    <dgm:pt modelId="{436AFB84-9D4D-42AD-BEB9-5872F657344A}" type="sibTrans" cxnId="{C4DD7D9C-8738-4FBA-B077-6D80B5D9E5DD}">
      <dgm:prSet/>
      <dgm:spPr/>
    </dgm:pt>
    <dgm:pt modelId="{465DDE67-2729-415F-A3AE-C837E4A1CF9F}">
      <dgm:prSet phldr="0"/>
      <dgm:spPr/>
      <dgm:t>
        <a:bodyPr/>
        <a:lstStyle/>
        <a:p>
          <a:pPr rtl="0"/>
          <a:r>
            <a:rPr lang="pl-PL" dirty="0"/>
            <a:t>INTEGRACJA </a:t>
          </a:r>
          <a:r>
            <a:rPr lang="pl-PL" dirty="0">
              <a:latin typeface="Aptos Display" panose="020F0302020204030204"/>
            </a:rPr>
            <a:t>MIĘDZYPOKOLENIOWA</a:t>
          </a:r>
        </a:p>
      </dgm:t>
    </dgm:pt>
    <dgm:pt modelId="{5590579D-6B44-44A4-9E52-8B66B6C3EBBA}" type="parTrans" cxnId="{3B64CA43-26D2-4FB9-8E10-76D803AC1602}">
      <dgm:prSet/>
      <dgm:spPr/>
    </dgm:pt>
    <dgm:pt modelId="{0DE42571-26D5-4018-9CD6-AA77C4B39790}" type="sibTrans" cxnId="{3B64CA43-26D2-4FB9-8E10-76D803AC1602}">
      <dgm:prSet/>
      <dgm:spPr/>
    </dgm:pt>
    <dgm:pt modelId="{5A9A13A1-F1FD-4283-9D5C-C1379FDBADA2}">
      <dgm:prSet phldr="0"/>
      <dgm:spPr/>
      <dgm:t>
        <a:bodyPr/>
        <a:lstStyle/>
        <a:p>
          <a:pPr rtl="0"/>
          <a:r>
            <a:rPr lang="pl-PL" dirty="0">
              <a:latin typeface="Aptos Display" panose="020F0302020204030204"/>
            </a:rPr>
            <a:t>POGŁĘBIANIE</a:t>
          </a:r>
          <a:r>
            <a:rPr lang="pl-PL" dirty="0"/>
            <a:t> ZDOLNOŚCI I UMIEJĘTNOŚCI ARTYSTYCZNYCH ORAZ ODKRYWANIE NOWYCH TALENTÓW</a:t>
          </a:r>
          <a:endParaRPr lang="pl-PL" dirty="0">
            <a:latin typeface="Aptos Display" panose="020F0302020204030204"/>
          </a:endParaRPr>
        </a:p>
      </dgm:t>
    </dgm:pt>
    <dgm:pt modelId="{CBD69F00-7C54-4242-A71D-1218AFBCD84F}" type="parTrans" cxnId="{1B239044-8FCF-46EB-8817-A1F28768804A}">
      <dgm:prSet/>
      <dgm:spPr/>
    </dgm:pt>
    <dgm:pt modelId="{32AB1A9F-6D89-48F2-980F-1457E1467F84}" type="sibTrans" cxnId="{1B239044-8FCF-46EB-8817-A1F28768804A}">
      <dgm:prSet/>
      <dgm:spPr/>
    </dgm:pt>
    <dgm:pt modelId="{A9C81F3A-84DD-413E-96D3-8F1ED0836BA2}">
      <dgm:prSet phldr="0"/>
      <dgm:spPr/>
      <dgm:t>
        <a:bodyPr/>
        <a:lstStyle/>
        <a:p>
          <a:r>
            <a:rPr lang="pl-PL" dirty="0">
              <a:latin typeface="Aptos Display" panose="020F0302020204030204"/>
            </a:rPr>
            <a:t> </a:t>
          </a:r>
          <a:r>
            <a:rPr lang="pl-PL" dirty="0"/>
            <a:t>PROMOCJA KONSTRUKTYWNEGO STYLU ŻYCIA ZNIECHĘCAJĄCEGO DO STOSOWANIA UŻYWEK</a:t>
          </a:r>
        </a:p>
      </dgm:t>
    </dgm:pt>
    <dgm:pt modelId="{1F37507C-8F6C-49D7-AFA1-0BCD875859E8}" type="parTrans" cxnId="{B3258915-D04A-405B-8232-4F7DE7E2E6B6}">
      <dgm:prSet/>
      <dgm:spPr/>
    </dgm:pt>
    <dgm:pt modelId="{43DFBA6F-7BE7-40F6-9099-79815540A306}" type="sibTrans" cxnId="{B3258915-D04A-405B-8232-4F7DE7E2E6B6}">
      <dgm:prSet/>
      <dgm:spPr/>
    </dgm:pt>
    <dgm:pt modelId="{FEAF9F0D-E3D8-46F7-A97E-A7EA835E1162}" type="pres">
      <dgm:prSet presAssocID="{4DD5EBA7-C386-4717-83CD-FF6BF01EF194}" presName="linear" presStyleCnt="0">
        <dgm:presLayoutVars>
          <dgm:animLvl val="lvl"/>
          <dgm:resizeHandles val="exact"/>
        </dgm:presLayoutVars>
      </dgm:prSet>
      <dgm:spPr/>
    </dgm:pt>
    <dgm:pt modelId="{76D4C587-CC70-4465-B652-60F5640FF44F}" type="pres">
      <dgm:prSet presAssocID="{D16105D1-9AED-4B1A-8E68-010C6108D4B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9802356C-A2A0-4143-A79C-33F75AE10EB6}" type="pres">
      <dgm:prSet presAssocID="{2E0DFC17-AA6C-4BC1-85C9-95068E3CCA52}" presName="spacer" presStyleCnt="0"/>
      <dgm:spPr/>
    </dgm:pt>
    <dgm:pt modelId="{4F164701-D0F1-4C0D-A01D-85E81F2354CB}" type="pres">
      <dgm:prSet presAssocID="{04393009-64B1-4850-B5A9-DB361F132EF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6088B2A6-599B-4253-A61A-FDD37A0BA553}" type="pres">
      <dgm:prSet presAssocID="{CA9E8736-F74D-4378-9AE2-FA40D2AFE785}" presName="spacer" presStyleCnt="0"/>
      <dgm:spPr/>
    </dgm:pt>
    <dgm:pt modelId="{3983CC2D-CB5F-43F5-ADB6-618CB0461063}" type="pres">
      <dgm:prSet presAssocID="{AB6A17CF-D587-4F85-9A91-BEBE169136E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2DA658A4-1CCD-48D2-885B-11E6872003FD}" type="pres">
      <dgm:prSet presAssocID="{1650668C-1EE2-4BBA-B0A7-E3A6F2BC07C7}" presName="spacer" presStyleCnt="0"/>
      <dgm:spPr/>
    </dgm:pt>
    <dgm:pt modelId="{7AF49A83-D010-44D6-959B-077BD53D5276}" type="pres">
      <dgm:prSet presAssocID="{C4CEECD9-4AAF-454F-B49C-F2EC66907B53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059DBCD-E4C7-43E2-B4FE-5405D0408E06}" type="pres">
      <dgm:prSet presAssocID="{066CD3F2-D2A2-41DE-858C-54322DE957C7}" presName="spacer" presStyleCnt="0"/>
      <dgm:spPr/>
    </dgm:pt>
    <dgm:pt modelId="{8507193E-22E3-4252-AFB6-031C3F718348}" type="pres">
      <dgm:prSet presAssocID="{BC067088-0402-4680-B810-DFD7A981652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2ABE2F31-00BE-47D2-ABCC-E0C95E0CEAF9}" type="pres">
      <dgm:prSet presAssocID="{436AFB84-9D4D-42AD-BEB9-5872F657344A}" presName="spacer" presStyleCnt="0"/>
      <dgm:spPr/>
    </dgm:pt>
    <dgm:pt modelId="{92A94572-DA9A-451A-BAE0-D37CA1CBC013}" type="pres">
      <dgm:prSet presAssocID="{465DDE67-2729-415F-A3AE-C837E4A1CF9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9E162EC-0C4C-40A1-B827-0C0671CC7E23}" type="pres">
      <dgm:prSet presAssocID="{0DE42571-26D5-4018-9CD6-AA77C4B39790}" presName="spacer" presStyleCnt="0"/>
      <dgm:spPr/>
    </dgm:pt>
    <dgm:pt modelId="{48B29ED5-2FCE-4C80-AF54-1BE07504AFBB}" type="pres">
      <dgm:prSet presAssocID="{5A9A13A1-F1FD-4283-9D5C-C1379FDBADA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CF37709-8AA9-4246-9279-95376A67A79F}" type="pres">
      <dgm:prSet presAssocID="{32AB1A9F-6D89-48F2-980F-1457E1467F84}" presName="spacer" presStyleCnt="0"/>
      <dgm:spPr/>
    </dgm:pt>
    <dgm:pt modelId="{BFC43A8F-C15D-49DA-8196-BBECA907FB65}" type="pres">
      <dgm:prSet presAssocID="{A9C81F3A-84DD-413E-96D3-8F1ED0836BA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FA9D1E04-5C54-4044-AA0F-65CB9F5832A7}" type="presOf" srcId="{C4CEECD9-4AAF-454F-B49C-F2EC66907B53}" destId="{7AF49A83-D010-44D6-959B-077BD53D5276}" srcOrd="0" destOrd="0" presId="urn:microsoft.com/office/officeart/2005/8/layout/vList2"/>
    <dgm:cxn modelId="{DAECA90F-2237-4FC0-9323-EED9B69C5137}" type="presOf" srcId="{465DDE67-2729-415F-A3AE-C837E4A1CF9F}" destId="{92A94572-DA9A-451A-BAE0-D37CA1CBC013}" srcOrd="0" destOrd="0" presId="urn:microsoft.com/office/officeart/2005/8/layout/vList2"/>
    <dgm:cxn modelId="{B3258915-D04A-405B-8232-4F7DE7E2E6B6}" srcId="{4DD5EBA7-C386-4717-83CD-FF6BF01EF194}" destId="{A9C81F3A-84DD-413E-96D3-8F1ED0836BA2}" srcOrd="7" destOrd="0" parTransId="{1F37507C-8F6C-49D7-AFA1-0BCD875859E8}" sibTransId="{43DFBA6F-7BE7-40F6-9099-79815540A306}"/>
    <dgm:cxn modelId="{6D3D2A1D-672E-41F5-B365-F8B743017270}" type="presOf" srcId="{BC067088-0402-4680-B810-DFD7A981652E}" destId="{8507193E-22E3-4252-AFB6-031C3F718348}" srcOrd="0" destOrd="0" presId="urn:microsoft.com/office/officeart/2005/8/layout/vList2"/>
    <dgm:cxn modelId="{8C76DF23-56FC-41B0-A936-93CCA7FF1273}" type="presOf" srcId="{A9C81F3A-84DD-413E-96D3-8F1ED0836BA2}" destId="{BFC43A8F-C15D-49DA-8196-BBECA907FB65}" srcOrd="0" destOrd="0" presId="urn:microsoft.com/office/officeart/2005/8/layout/vList2"/>
    <dgm:cxn modelId="{E86EC95E-210E-4D5F-A289-C324ABFDCC30}" type="presOf" srcId="{D16105D1-9AED-4B1A-8E68-010C6108D4B1}" destId="{76D4C587-CC70-4465-B652-60F5640FF44F}" srcOrd="0" destOrd="0" presId="urn:microsoft.com/office/officeart/2005/8/layout/vList2"/>
    <dgm:cxn modelId="{3B64CA43-26D2-4FB9-8E10-76D803AC1602}" srcId="{4DD5EBA7-C386-4717-83CD-FF6BF01EF194}" destId="{465DDE67-2729-415F-A3AE-C837E4A1CF9F}" srcOrd="5" destOrd="0" parTransId="{5590579D-6B44-44A4-9E52-8B66B6C3EBBA}" sibTransId="{0DE42571-26D5-4018-9CD6-AA77C4B39790}"/>
    <dgm:cxn modelId="{1B239044-8FCF-46EB-8817-A1F28768804A}" srcId="{4DD5EBA7-C386-4717-83CD-FF6BF01EF194}" destId="{5A9A13A1-F1FD-4283-9D5C-C1379FDBADA2}" srcOrd="6" destOrd="0" parTransId="{CBD69F00-7C54-4242-A71D-1218AFBCD84F}" sibTransId="{32AB1A9F-6D89-48F2-980F-1457E1467F84}"/>
    <dgm:cxn modelId="{94884845-2568-4F76-BA41-899315EFB3B8}" type="presOf" srcId="{04393009-64B1-4850-B5A9-DB361F132EF2}" destId="{4F164701-D0F1-4C0D-A01D-85E81F2354CB}" srcOrd="0" destOrd="0" presId="urn:microsoft.com/office/officeart/2005/8/layout/vList2"/>
    <dgm:cxn modelId="{14A31955-3B11-4E4D-8B7C-3C8B96F0FBCD}" type="presOf" srcId="{5A9A13A1-F1FD-4283-9D5C-C1379FDBADA2}" destId="{48B29ED5-2FCE-4C80-AF54-1BE07504AFBB}" srcOrd="0" destOrd="0" presId="urn:microsoft.com/office/officeart/2005/8/layout/vList2"/>
    <dgm:cxn modelId="{6674B778-DA1D-4538-86F7-666A4A4CE200}" srcId="{4DD5EBA7-C386-4717-83CD-FF6BF01EF194}" destId="{C4CEECD9-4AAF-454F-B49C-F2EC66907B53}" srcOrd="3" destOrd="0" parTransId="{86C4C08B-49E9-4923-B494-7A30EC35EF6A}" sibTransId="{066CD3F2-D2A2-41DE-858C-54322DE957C7}"/>
    <dgm:cxn modelId="{3192F083-398E-422B-B2B1-645316340C6F}" type="presOf" srcId="{4DD5EBA7-C386-4717-83CD-FF6BF01EF194}" destId="{FEAF9F0D-E3D8-46F7-A97E-A7EA835E1162}" srcOrd="0" destOrd="0" presId="urn:microsoft.com/office/officeart/2005/8/layout/vList2"/>
    <dgm:cxn modelId="{C4ECA68A-03CF-45DB-BC25-3DC726D10FE6}" type="presOf" srcId="{AB6A17CF-D587-4F85-9A91-BEBE169136E6}" destId="{3983CC2D-CB5F-43F5-ADB6-618CB0461063}" srcOrd="0" destOrd="0" presId="urn:microsoft.com/office/officeart/2005/8/layout/vList2"/>
    <dgm:cxn modelId="{C4DD7D9C-8738-4FBA-B077-6D80B5D9E5DD}" srcId="{4DD5EBA7-C386-4717-83CD-FF6BF01EF194}" destId="{BC067088-0402-4680-B810-DFD7A981652E}" srcOrd="4" destOrd="0" parTransId="{6F086E77-D5DA-4CB3-9A20-16A4931097F3}" sibTransId="{436AFB84-9D4D-42AD-BEB9-5872F657344A}"/>
    <dgm:cxn modelId="{52AE2FC7-2F70-4ADA-95D8-E5CD817DFF8E}" srcId="{4DD5EBA7-C386-4717-83CD-FF6BF01EF194}" destId="{AB6A17CF-D587-4F85-9A91-BEBE169136E6}" srcOrd="2" destOrd="0" parTransId="{CBCFDECF-3E54-40D8-A450-85E00A03A5D1}" sibTransId="{1650668C-1EE2-4BBA-B0A7-E3A6F2BC07C7}"/>
    <dgm:cxn modelId="{CD5B40DE-A7B3-4D16-9884-5DFF82C73A18}" srcId="{4DD5EBA7-C386-4717-83CD-FF6BF01EF194}" destId="{D16105D1-9AED-4B1A-8E68-010C6108D4B1}" srcOrd="0" destOrd="0" parTransId="{D3694312-D395-45E5-937A-6E436D9D6E46}" sibTransId="{2E0DFC17-AA6C-4BC1-85C9-95068E3CCA52}"/>
    <dgm:cxn modelId="{AA7038FE-6B36-4443-8EC7-9422059A9B49}" srcId="{4DD5EBA7-C386-4717-83CD-FF6BF01EF194}" destId="{04393009-64B1-4850-B5A9-DB361F132EF2}" srcOrd="1" destOrd="0" parTransId="{D1F65E92-808F-450F-B90F-26C085D7EE54}" sibTransId="{CA9E8736-F74D-4378-9AE2-FA40D2AFE785}"/>
    <dgm:cxn modelId="{151C72A5-22EA-40DE-88F4-3296954A2566}" type="presParOf" srcId="{FEAF9F0D-E3D8-46F7-A97E-A7EA835E1162}" destId="{76D4C587-CC70-4465-B652-60F5640FF44F}" srcOrd="0" destOrd="0" presId="urn:microsoft.com/office/officeart/2005/8/layout/vList2"/>
    <dgm:cxn modelId="{1EEF7BFE-DE58-429F-B22C-FC42FD39C3DE}" type="presParOf" srcId="{FEAF9F0D-E3D8-46F7-A97E-A7EA835E1162}" destId="{9802356C-A2A0-4143-A79C-33F75AE10EB6}" srcOrd="1" destOrd="0" presId="urn:microsoft.com/office/officeart/2005/8/layout/vList2"/>
    <dgm:cxn modelId="{6E1B9498-7C73-4DD6-8B29-11C7DA8FB990}" type="presParOf" srcId="{FEAF9F0D-E3D8-46F7-A97E-A7EA835E1162}" destId="{4F164701-D0F1-4C0D-A01D-85E81F2354CB}" srcOrd="2" destOrd="0" presId="urn:microsoft.com/office/officeart/2005/8/layout/vList2"/>
    <dgm:cxn modelId="{2478A754-B8E9-42D5-AE86-CA36B75A0221}" type="presParOf" srcId="{FEAF9F0D-E3D8-46F7-A97E-A7EA835E1162}" destId="{6088B2A6-599B-4253-A61A-FDD37A0BA553}" srcOrd="3" destOrd="0" presId="urn:microsoft.com/office/officeart/2005/8/layout/vList2"/>
    <dgm:cxn modelId="{D783FA4A-7F1A-49FF-9B3F-9CDDBDDF2146}" type="presParOf" srcId="{FEAF9F0D-E3D8-46F7-A97E-A7EA835E1162}" destId="{3983CC2D-CB5F-43F5-ADB6-618CB0461063}" srcOrd="4" destOrd="0" presId="urn:microsoft.com/office/officeart/2005/8/layout/vList2"/>
    <dgm:cxn modelId="{D8B78F56-AF02-4994-96D1-75A54C552E2A}" type="presParOf" srcId="{FEAF9F0D-E3D8-46F7-A97E-A7EA835E1162}" destId="{2DA658A4-1CCD-48D2-885B-11E6872003FD}" srcOrd="5" destOrd="0" presId="urn:microsoft.com/office/officeart/2005/8/layout/vList2"/>
    <dgm:cxn modelId="{36A75D0D-98C0-4167-A8E9-62D8D6F3C3CE}" type="presParOf" srcId="{FEAF9F0D-E3D8-46F7-A97E-A7EA835E1162}" destId="{7AF49A83-D010-44D6-959B-077BD53D5276}" srcOrd="6" destOrd="0" presId="urn:microsoft.com/office/officeart/2005/8/layout/vList2"/>
    <dgm:cxn modelId="{BDC16013-757B-428C-BB41-9DD7CB1CF900}" type="presParOf" srcId="{FEAF9F0D-E3D8-46F7-A97E-A7EA835E1162}" destId="{3059DBCD-E4C7-43E2-B4FE-5405D0408E06}" srcOrd="7" destOrd="0" presId="urn:microsoft.com/office/officeart/2005/8/layout/vList2"/>
    <dgm:cxn modelId="{4634AA72-B04D-4BAE-8CFB-CFAC7CFD442E}" type="presParOf" srcId="{FEAF9F0D-E3D8-46F7-A97E-A7EA835E1162}" destId="{8507193E-22E3-4252-AFB6-031C3F718348}" srcOrd="8" destOrd="0" presId="urn:microsoft.com/office/officeart/2005/8/layout/vList2"/>
    <dgm:cxn modelId="{19705DFD-C991-4D46-A4BF-9CAC0FC75043}" type="presParOf" srcId="{FEAF9F0D-E3D8-46F7-A97E-A7EA835E1162}" destId="{2ABE2F31-00BE-47D2-ABCC-E0C95E0CEAF9}" srcOrd="9" destOrd="0" presId="urn:microsoft.com/office/officeart/2005/8/layout/vList2"/>
    <dgm:cxn modelId="{E1CE969B-E289-4B0B-860B-DE8B518913A6}" type="presParOf" srcId="{FEAF9F0D-E3D8-46F7-A97E-A7EA835E1162}" destId="{92A94572-DA9A-451A-BAE0-D37CA1CBC013}" srcOrd="10" destOrd="0" presId="urn:microsoft.com/office/officeart/2005/8/layout/vList2"/>
    <dgm:cxn modelId="{90D55F29-F145-4FC0-ACD7-318D15AF884B}" type="presParOf" srcId="{FEAF9F0D-E3D8-46F7-A97E-A7EA835E1162}" destId="{C9E162EC-0C4C-40A1-B827-0C0671CC7E23}" srcOrd="11" destOrd="0" presId="urn:microsoft.com/office/officeart/2005/8/layout/vList2"/>
    <dgm:cxn modelId="{CF4EA1B7-8A4C-4C6F-8F08-EFFFE7318478}" type="presParOf" srcId="{FEAF9F0D-E3D8-46F7-A97E-A7EA835E1162}" destId="{48B29ED5-2FCE-4C80-AF54-1BE07504AFBB}" srcOrd="12" destOrd="0" presId="urn:microsoft.com/office/officeart/2005/8/layout/vList2"/>
    <dgm:cxn modelId="{5CF50C59-0E62-48F0-AD29-987CF5A75494}" type="presParOf" srcId="{FEAF9F0D-E3D8-46F7-A97E-A7EA835E1162}" destId="{8CF37709-8AA9-4246-9279-95376A67A79F}" srcOrd="13" destOrd="0" presId="urn:microsoft.com/office/officeart/2005/8/layout/vList2"/>
    <dgm:cxn modelId="{D742308B-5DCF-4A2B-85FE-FF23B34C9F31}" type="presParOf" srcId="{FEAF9F0D-E3D8-46F7-A97E-A7EA835E1162}" destId="{BFC43A8F-C15D-49DA-8196-BBECA907FB6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6C37-A805-441C-AC91-0D7C524D2485}">
      <dsp:nvSpPr>
        <dsp:cNvPr id="0" name=""/>
        <dsp:cNvSpPr/>
      </dsp:nvSpPr>
      <dsp:spPr>
        <a:xfrm>
          <a:off x="0" y="0"/>
          <a:ext cx="8756029" cy="9711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 dirty="0">
              <a:latin typeface="Calibri"/>
              <a:ea typeface="Calibri"/>
              <a:cs typeface="Calibri"/>
            </a:rPr>
            <a:t>Na zadanie nr 1 –  120.000,00 ZŁ </a:t>
          </a:r>
          <a:endParaRPr lang="en-US" sz="4200" kern="1200" dirty="0">
            <a:latin typeface="Calibri"/>
            <a:ea typeface="Calibri"/>
            <a:cs typeface="Calibri"/>
          </a:endParaRPr>
        </a:p>
      </dsp:txBody>
      <dsp:txXfrm>
        <a:off x="28444" y="28444"/>
        <a:ext cx="7626012" cy="914269"/>
      </dsp:txXfrm>
    </dsp:sp>
    <dsp:sp modelId="{5622018E-9D50-42FF-957D-B8844B3D3087}">
      <dsp:nvSpPr>
        <dsp:cNvPr id="0" name=""/>
        <dsp:cNvSpPr/>
      </dsp:nvSpPr>
      <dsp:spPr>
        <a:xfrm>
          <a:off x="733317" y="1147732"/>
          <a:ext cx="8756029" cy="971157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 dirty="0">
              <a:latin typeface="Calibri"/>
              <a:ea typeface="Calibri"/>
              <a:cs typeface="Calibri"/>
            </a:rPr>
            <a:t>Na zadanie nr 2 –   65.000,00  ZŁ </a:t>
          </a:r>
          <a:endParaRPr lang="en-US" sz="4200" kern="1200" dirty="0">
            <a:latin typeface="Calibri"/>
            <a:ea typeface="Calibri"/>
            <a:cs typeface="Calibri"/>
          </a:endParaRPr>
        </a:p>
      </dsp:txBody>
      <dsp:txXfrm>
        <a:off x="761761" y="1176176"/>
        <a:ext cx="7334571" cy="914269"/>
      </dsp:txXfrm>
    </dsp:sp>
    <dsp:sp modelId="{E965CF80-E1E5-4BE1-A7A2-C17720971701}">
      <dsp:nvSpPr>
        <dsp:cNvPr id="0" name=""/>
        <dsp:cNvSpPr/>
      </dsp:nvSpPr>
      <dsp:spPr>
        <a:xfrm>
          <a:off x="1455689" y="2295464"/>
          <a:ext cx="8756029" cy="971157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 dirty="0">
              <a:latin typeface="Calibri"/>
              <a:ea typeface="Calibri"/>
              <a:cs typeface="Calibri"/>
            </a:rPr>
            <a:t>Na zadanie nr 1 – 3 OFERTY </a:t>
          </a:r>
          <a:endParaRPr lang="en-US" sz="4200" kern="1200" dirty="0">
            <a:latin typeface="Calibri"/>
            <a:ea typeface="Calibri"/>
            <a:cs typeface="Calibri"/>
          </a:endParaRPr>
        </a:p>
      </dsp:txBody>
      <dsp:txXfrm>
        <a:off x="1484133" y="2323908"/>
        <a:ext cx="7345516" cy="914269"/>
      </dsp:txXfrm>
    </dsp:sp>
    <dsp:sp modelId="{ABF9011A-E06A-4FBC-BF81-FB2C5CDA7B57}">
      <dsp:nvSpPr>
        <dsp:cNvPr id="0" name=""/>
        <dsp:cNvSpPr/>
      </dsp:nvSpPr>
      <dsp:spPr>
        <a:xfrm>
          <a:off x="2189007" y="3443196"/>
          <a:ext cx="8756029" cy="971157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200" kern="1200" dirty="0">
              <a:latin typeface="Calibri"/>
              <a:ea typeface="Calibri"/>
              <a:cs typeface="Calibri"/>
            </a:rPr>
            <a:t>Na zadanie nr 2 – 4 OFERTY</a:t>
          </a:r>
        </a:p>
      </dsp:txBody>
      <dsp:txXfrm>
        <a:off x="2217451" y="3471640"/>
        <a:ext cx="7334571" cy="914269"/>
      </dsp:txXfrm>
    </dsp:sp>
    <dsp:sp modelId="{FEA7CF88-8D3D-42CF-AE10-A13E267F6649}">
      <dsp:nvSpPr>
        <dsp:cNvPr id="0" name=""/>
        <dsp:cNvSpPr/>
      </dsp:nvSpPr>
      <dsp:spPr>
        <a:xfrm>
          <a:off x="8124776" y="743818"/>
          <a:ext cx="631252" cy="631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266808" y="743818"/>
        <a:ext cx="347188" cy="475017"/>
      </dsp:txXfrm>
    </dsp:sp>
    <dsp:sp modelId="{989A3EA5-B645-4AAE-B1A2-AAA3BEA02136}">
      <dsp:nvSpPr>
        <dsp:cNvPr id="0" name=""/>
        <dsp:cNvSpPr/>
      </dsp:nvSpPr>
      <dsp:spPr>
        <a:xfrm>
          <a:off x="8858094" y="1891550"/>
          <a:ext cx="631252" cy="631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000126" y="1891550"/>
        <a:ext cx="347188" cy="475017"/>
      </dsp:txXfrm>
    </dsp:sp>
    <dsp:sp modelId="{5613C5F8-633E-43AC-A3A6-335EE9D0D654}">
      <dsp:nvSpPr>
        <dsp:cNvPr id="0" name=""/>
        <dsp:cNvSpPr/>
      </dsp:nvSpPr>
      <dsp:spPr>
        <a:xfrm>
          <a:off x="9580466" y="3039282"/>
          <a:ext cx="631252" cy="631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722498" y="3039282"/>
        <a:ext cx="347188" cy="475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CEA39-AED7-44CC-85F8-FAEE0648BEC9}">
      <dsp:nvSpPr>
        <dsp:cNvPr id="0" name=""/>
        <dsp:cNvSpPr/>
      </dsp:nvSpPr>
      <dsp:spPr>
        <a:xfrm>
          <a:off x="0" y="29218"/>
          <a:ext cx="6949440" cy="1846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cap="none" dirty="0">
              <a:latin typeface="Calibri"/>
              <a:ea typeface="Calibri"/>
              <a:cs typeface="Calibri"/>
            </a:rPr>
            <a:t>LUDOWY KLUB SPORTOWY „ORZEŁ” IWANOWICE</a:t>
          </a:r>
        </a:p>
      </dsp:txBody>
      <dsp:txXfrm>
        <a:off x="90116" y="119334"/>
        <a:ext cx="6769208" cy="1665808"/>
      </dsp:txXfrm>
    </dsp:sp>
    <dsp:sp modelId="{0D6764D3-E5E7-4753-A86D-79140238C5CF}">
      <dsp:nvSpPr>
        <dsp:cNvPr id="0" name=""/>
        <dsp:cNvSpPr/>
      </dsp:nvSpPr>
      <dsp:spPr>
        <a:xfrm>
          <a:off x="0" y="1970298"/>
          <a:ext cx="6949440" cy="184604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>
              <a:latin typeface="Calibri"/>
              <a:ea typeface="Calibri"/>
              <a:cs typeface="Calibri"/>
            </a:rPr>
            <a:t>LUDOWE TOWARZYSTWO SPORTOWE „NOVI” NARAMA </a:t>
          </a:r>
          <a:endParaRPr lang="en-US" sz="3300" kern="1200" dirty="0">
            <a:latin typeface="Calibri"/>
            <a:ea typeface="Calibri"/>
            <a:cs typeface="Calibri"/>
          </a:endParaRPr>
        </a:p>
      </dsp:txBody>
      <dsp:txXfrm>
        <a:off x="90116" y="2060414"/>
        <a:ext cx="6769208" cy="1665808"/>
      </dsp:txXfrm>
    </dsp:sp>
    <dsp:sp modelId="{80404E90-CDAC-484E-8F06-7B65DBCC42B6}">
      <dsp:nvSpPr>
        <dsp:cNvPr id="0" name=""/>
        <dsp:cNvSpPr/>
      </dsp:nvSpPr>
      <dsp:spPr>
        <a:xfrm>
          <a:off x="0" y="3911379"/>
          <a:ext cx="6949440" cy="184604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>
              <a:latin typeface="Calibri"/>
              <a:ea typeface="Calibri"/>
              <a:cs typeface="Calibri"/>
            </a:rPr>
            <a:t>MAŁOPOLSKIE STOWARZYSZENIE ROZWOJU I SPORTU – ŚWIAT  RUCHU I ZDROWIA Z IAF</a:t>
          </a:r>
          <a:endParaRPr lang="en-US" sz="3300" kern="1200" dirty="0">
            <a:latin typeface="Calibri"/>
            <a:ea typeface="Calibri"/>
            <a:cs typeface="Calibri"/>
          </a:endParaRPr>
        </a:p>
      </dsp:txBody>
      <dsp:txXfrm>
        <a:off x="90116" y="4001495"/>
        <a:ext cx="6769208" cy="1665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A92EC-CC91-4B99-89E6-903D5AA79185}">
      <dsp:nvSpPr>
        <dsp:cNvPr id="0" name=""/>
        <dsp:cNvSpPr/>
      </dsp:nvSpPr>
      <dsp:spPr>
        <a:xfrm>
          <a:off x="0" y="712438"/>
          <a:ext cx="6949440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>
              <a:latin typeface="Aptos Display" panose="020F0302020204030204"/>
            </a:rPr>
            <a:t>OCHOTNICZA STRAŻ POŻARNA W BISKUPICACH</a:t>
          </a:r>
          <a:endParaRPr lang="en-US" sz="2600" kern="1200" dirty="0">
            <a:latin typeface="Aptos Display" panose="020F0302020204030204"/>
          </a:endParaRPr>
        </a:p>
      </dsp:txBody>
      <dsp:txXfrm>
        <a:off x="50489" y="762927"/>
        <a:ext cx="6848462" cy="933302"/>
      </dsp:txXfrm>
    </dsp:sp>
    <dsp:sp modelId="{6178204D-C186-43E5-B95D-23024136CDD5}">
      <dsp:nvSpPr>
        <dsp:cNvPr id="0" name=""/>
        <dsp:cNvSpPr/>
      </dsp:nvSpPr>
      <dsp:spPr>
        <a:xfrm>
          <a:off x="0" y="1821599"/>
          <a:ext cx="6949440" cy="103428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>
              <a:latin typeface="Aptos Display" panose="020F0302020204030204"/>
            </a:rPr>
            <a:t>POSKWITOWSKIE STOWARZYSZENIE "NASZE BŁONIA"</a:t>
          </a:r>
        </a:p>
      </dsp:txBody>
      <dsp:txXfrm>
        <a:off x="50489" y="1872088"/>
        <a:ext cx="6848462" cy="933302"/>
      </dsp:txXfrm>
    </dsp:sp>
    <dsp:sp modelId="{92A415D3-6235-41D3-B6DB-42F9F49569F7}">
      <dsp:nvSpPr>
        <dsp:cNvPr id="0" name=""/>
        <dsp:cNvSpPr/>
      </dsp:nvSpPr>
      <dsp:spPr>
        <a:xfrm>
          <a:off x="0" y="2930759"/>
          <a:ext cx="6949440" cy="103428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MAŁOPOLSKIE STOWARZYSZENIE ROZWOJU  I SPORTU – ŚWIAT  RUCHU I ZDROWIA Z IAF</a:t>
          </a:r>
        </a:p>
      </dsp:txBody>
      <dsp:txXfrm>
        <a:off x="50489" y="2981248"/>
        <a:ext cx="6848462" cy="933302"/>
      </dsp:txXfrm>
    </dsp:sp>
    <dsp:sp modelId="{04845CB7-F033-44B1-9470-7429BCCEF7AC}">
      <dsp:nvSpPr>
        <dsp:cNvPr id="0" name=""/>
        <dsp:cNvSpPr/>
      </dsp:nvSpPr>
      <dsp:spPr>
        <a:xfrm>
          <a:off x="0" y="4039919"/>
          <a:ext cx="6949440" cy="103428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STOWARZYSZENIE ŻYCZLIWA DŁOŃ</a:t>
          </a:r>
          <a:endParaRPr lang="en-US" sz="2600" kern="1200" dirty="0"/>
        </a:p>
      </dsp:txBody>
      <dsp:txXfrm>
        <a:off x="50489" y="4090408"/>
        <a:ext cx="6848462" cy="9333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4C587-CC70-4465-B652-60F5640FF44F}">
      <dsp:nvSpPr>
        <dsp:cNvPr id="0" name=""/>
        <dsp:cNvSpPr/>
      </dsp:nvSpPr>
      <dsp:spPr>
        <a:xfrm>
          <a:off x="0" y="6973"/>
          <a:ext cx="6949440" cy="6787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PROPAGOWANIE KULTURY FIZYCZNEJ</a:t>
          </a:r>
          <a:endParaRPr lang="en-US" sz="1700" kern="1200" dirty="0">
            <a:solidFill>
              <a:srgbClr val="000000"/>
            </a:solidFill>
            <a:latin typeface="Aptos Display" panose="020F0302020204030204"/>
          </a:endParaRPr>
        </a:p>
      </dsp:txBody>
      <dsp:txXfrm>
        <a:off x="33134" y="40107"/>
        <a:ext cx="6883172" cy="612478"/>
      </dsp:txXfrm>
    </dsp:sp>
    <dsp:sp modelId="{4F164701-D0F1-4C0D-A01D-85E81F2354CB}">
      <dsp:nvSpPr>
        <dsp:cNvPr id="0" name=""/>
        <dsp:cNvSpPr/>
      </dsp:nvSpPr>
      <dsp:spPr>
        <a:xfrm>
          <a:off x="0" y="734679"/>
          <a:ext cx="6949440" cy="678746"/>
        </a:xfrm>
        <a:prstGeom prst="roundRect">
          <a:avLst/>
        </a:prstGeom>
        <a:solidFill>
          <a:schemeClr val="accent5">
            <a:hueOff val="-1736021"/>
            <a:satOff val="-118"/>
            <a:lumOff val="2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BEZPIECZNE SPĘDZANIE CZASU WOLNEGO NA ŚWIEŻYM POWIETRZU I WŚRÓD RÓWIEŚNIKÓW</a:t>
          </a:r>
          <a:endParaRPr lang="pl-PL" sz="1700" kern="1200" dirty="0">
            <a:solidFill>
              <a:srgbClr val="000000"/>
            </a:solidFill>
            <a:latin typeface="Aptos Display" panose="020F0302020204030204"/>
          </a:endParaRPr>
        </a:p>
      </dsp:txBody>
      <dsp:txXfrm>
        <a:off x="33134" y="767813"/>
        <a:ext cx="6883172" cy="612478"/>
      </dsp:txXfrm>
    </dsp:sp>
    <dsp:sp modelId="{3983CC2D-CB5F-43F5-ADB6-618CB0461063}">
      <dsp:nvSpPr>
        <dsp:cNvPr id="0" name=""/>
        <dsp:cNvSpPr/>
      </dsp:nvSpPr>
      <dsp:spPr>
        <a:xfrm>
          <a:off x="0" y="1462385"/>
          <a:ext cx="6949440" cy="678746"/>
        </a:xfrm>
        <a:prstGeom prst="roundRect">
          <a:avLst/>
        </a:prstGeom>
        <a:solidFill>
          <a:schemeClr val="accent5">
            <a:hueOff val="-3472043"/>
            <a:satOff val="-236"/>
            <a:lumOff val="5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ZWALCZANIE MOŻLIWOŚCI WYSTĄPIENIA UZALEŻNIEŃ</a:t>
          </a:r>
          <a:endParaRPr lang="pl-PL" sz="1700" kern="1200" dirty="0">
            <a:solidFill>
              <a:srgbClr val="000000"/>
            </a:solidFill>
            <a:latin typeface="Aptos Display" panose="020F0302020204030204"/>
          </a:endParaRPr>
        </a:p>
      </dsp:txBody>
      <dsp:txXfrm>
        <a:off x="33134" y="1495519"/>
        <a:ext cx="6883172" cy="612478"/>
      </dsp:txXfrm>
    </dsp:sp>
    <dsp:sp modelId="{7AF49A83-D010-44D6-959B-077BD53D5276}">
      <dsp:nvSpPr>
        <dsp:cNvPr id="0" name=""/>
        <dsp:cNvSpPr/>
      </dsp:nvSpPr>
      <dsp:spPr>
        <a:xfrm>
          <a:off x="0" y="2190092"/>
          <a:ext cx="6949440" cy="678746"/>
        </a:xfrm>
        <a:prstGeom prst="roundRect">
          <a:avLst/>
        </a:prstGeom>
        <a:solidFill>
          <a:schemeClr val="accent5">
            <a:hueOff val="-5208064"/>
            <a:satOff val="-354"/>
            <a:lumOff val="8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WZROST ŚWIADOMOŚCI DZIECI I MŁODZIEŻY W KONTEKŚCIE RATOWANIA ZDROWIA I ŻYCIA CZŁOWIEKA</a:t>
          </a:r>
          <a:endParaRPr lang="pl-PL" sz="1700" kern="1200" dirty="0">
            <a:solidFill>
              <a:srgbClr val="000000"/>
            </a:solidFill>
            <a:latin typeface="Aptos Display" panose="020F0302020204030204"/>
          </a:endParaRPr>
        </a:p>
      </dsp:txBody>
      <dsp:txXfrm>
        <a:off x="33134" y="2223226"/>
        <a:ext cx="6883172" cy="612478"/>
      </dsp:txXfrm>
    </dsp:sp>
    <dsp:sp modelId="{8507193E-22E3-4252-AFB6-031C3F718348}">
      <dsp:nvSpPr>
        <dsp:cNvPr id="0" name=""/>
        <dsp:cNvSpPr/>
      </dsp:nvSpPr>
      <dsp:spPr>
        <a:xfrm>
          <a:off x="0" y="2917798"/>
          <a:ext cx="6949440" cy="678746"/>
        </a:xfrm>
        <a:prstGeom prst="roundRect">
          <a:avLst/>
        </a:prstGeom>
        <a:solidFill>
          <a:schemeClr val="accent5">
            <a:hueOff val="-6944086"/>
            <a:satOff val="-472"/>
            <a:lumOff val="11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UŚWIADOMIENIE WPŁYWU AKTYWNEGO TRYBU ŻYCIA I OBCOWANIA Z PRZYRODĄ</a:t>
          </a:r>
          <a:endParaRPr lang="pl-PL" sz="1700" kern="1200" dirty="0">
            <a:solidFill>
              <a:srgbClr val="000000"/>
            </a:solidFill>
            <a:latin typeface="Aptos Display" panose="020F0302020204030204"/>
          </a:endParaRPr>
        </a:p>
      </dsp:txBody>
      <dsp:txXfrm>
        <a:off x="33134" y="2950932"/>
        <a:ext cx="6883172" cy="612478"/>
      </dsp:txXfrm>
    </dsp:sp>
    <dsp:sp modelId="{92A94572-DA9A-451A-BAE0-D37CA1CBC013}">
      <dsp:nvSpPr>
        <dsp:cNvPr id="0" name=""/>
        <dsp:cNvSpPr/>
      </dsp:nvSpPr>
      <dsp:spPr>
        <a:xfrm>
          <a:off x="0" y="3645504"/>
          <a:ext cx="6949440" cy="678746"/>
        </a:xfrm>
        <a:prstGeom prst="roundRect">
          <a:avLst/>
        </a:prstGeom>
        <a:solidFill>
          <a:schemeClr val="accent5">
            <a:hueOff val="-8680107"/>
            <a:satOff val="-590"/>
            <a:lumOff val="14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INTEGRACJA </a:t>
          </a:r>
          <a:r>
            <a:rPr lang="pl-PL" sz="1700" kern="1200" dirty="0">
              <a:latin typeface="Aptos Display" panose="020F0302020204030204"/>
            </a:rPr>
            <a:t>MIĘDZYPOKOLENIOWA</a:t>
          </a:r>
        </a:p>
      </dsp:txBody>
      <dsp:txXfrm>
        <a:off x="33134" y="3678638"/>
        <a:ext cx="6883172" cy="612478"/>
      </dsp:txXfrm>
    </dsp:sp>
    <dsp:sp modelId="{48B29ED5-2FCE-4C80-AF54-1BE07504AFBB}">
      <dsp:nvSpPr>
        <dsp:cNvPr id="0" name=""/>
        <dsp:cNvSpPr/>
      </dsp:nvSpPr>
      <dsp:spPr>
        <a:xfrm>
          <a:off x="0" y="4373211"/>
          <a:ext cx="6949440" cy="678746"/>
        </a:xfrm>
        <a:prstGeom prst="roundRect">
          <a:avLst/>
        </a:prstGeom>
        <a:solidFill>
          <a:schemeClr val="accent5">
            <a:hueOff val="-10416129"/>
            <a:satOff val="-708"/>
            <a:lumOff val="16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Aptos Display" panose="020F0302020204030204"/>
            </a:rPr>
            <a:t>POGŁĘBIANIE</a:t>
          </a:r>
          <a:r>
            <a:rPr lang="pl-PL" sz="1700" kern="1200" dirty="0"/>
            <a:t> ZDOLNOŚCI I UMIEJĘTNOŚCI ARTYSTYCZNYCH ORAZ ODKRYWANIE NOWYCH TALENTÓW</a:t>
          </a:r>
          <a:endParaRPr lang="pl-PL" sz="1700" kern="1200" dirty="0">
            <a:latin typeface="Aptos Display" panose="020F0302020204030204"/>
          </a:endParaRPr>
        </a:p>
      </dsp:txBody>
      <dsp:txXfrm>
        <a:off x="33134" y="4406345"/>
        <a:ext cx="6883172" cy="612478"/>
      </dsp:txXfrm>
    </dsp:sp>
    <dsp:sp modelId="{BFC43A8F-C15D-49DA-8196-BBECA907FB65}">
      <dsp:nvSpPr>
        <dsp:cNvPr id="0" name=""/>
        <dsp:cNvSpPr/>
      </dsp:nvSpPr>
      <dsp:spPr>
        <a:xfrm>
          <a:off x="0" y="5100917"/>
          <a:ext cx="6949440" cy="678746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Aptos Display" panose="020F0302020204030204"/>
            </a:rPr>
            <a:t> </a:t>
          </a:r>
          <a:r>
            <a:rPr lang="pl-PL" sz="1700" kern="1200" dirty="0"/>
            <a:t>PROMOCJA KONSTRUKTYWNEGO STYLU ŻYCIA ZNIECHĘCAJĄCEGO DO STOSOWANIA UŻYWEK</a:t>
          </a:r>
        </a:p>
      </dsp:txBody>
      <dsp:txXfrm>
        <a:off x="33134" y="5134051"/>
        <a:ext cx="6883172" cy="612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2025-06-25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pl-PL" sz="5600" b="1" i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Oferta wakacyjna dla dzieci</a:t>
            </a:r>
            <a:br>
              <a:rPr lang="pl-PL" sz="5600" b="1" i="1" dirty="0">
                <a:latin typeface="Calibri"/>
              </a:rPr>
            </a:br>
            <a:r>
              <a:rPr lang="pl-PL" sz="5600" b="1" i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 i młodzieży z terenu Gminy Iwanowice w roku 2025</a:t>
            </a:r>
            <a:endParaRPr lang="pl-PL" sz="5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3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608F5-A37E-B106-C600-3FC7B456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4956417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cap="all" dirty="0" err="1">
                <a:latin typeface="Calibri"/>
                <a:ea typeface="Calibri"/>
                <a:cs typeface="Calibri"/>
              </a:rPr>
              <a:t>Poskwitowskie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stowarzyszenie</a:t>
            </a:r>
            <a:br>
              <a:rPr lang="en-US" sz="1800" cap="all" dirty="0">
                <a:latin typeface="Calibri"/>
                <a:ea typeface="Calibri"/>
                <a:cs typeface="Calibri"/>
              </a:rPr>
            </a:br>
            <a:r>
              <a:rPr lang="en-US" sz="1800" cap="all" dirty="0">
                <a:latin typeface="Calibri"/>
                <a:ea typeface="Calibri"/>
                <a:cs typeface="Calibri"/>
              </a:rPr>
              <a:t>„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nasze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Błonia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”</a:t>
            </a:r>
            <a:br>
              <a:rPr lang="en-US" sz="1800" cap="all" dirty="0">
                <a:latin typeface="Calibri"/>
                <a:ea typeface="Calibri"/>
                <a:cs typeface="Calibri"/>
              </a:rPr>
            </a:br>
            <a:r>
              <a:rPr lang="en-US" sz="1800" cap="all" dirty="0">
                <a:latin typeface="Calibri"/>
                <a:ea typeface="Calibri"/>
                <a:cs typeface="Calibri"/>
              </a:rPr>
              <a:t>(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kwota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dofinansowania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 z 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budżetu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gminy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 10.000,00 </a:t>
            </a:r>
            <a:r>
              <a:rPr lang="en-US" sz="1800" cap="all" dirty="0" err="1">
                <a:latin typeface="Calibri"/>
                <a:ea typeface="Calibri"/>
                <a:cs typeface="Calibri"/>
              </a:rPr>
              <a:t>zł</a:t>
            </a:r>
            <a:r>
              <a:rPr lang="en-US" sz="1800" cap="all" dirty="0">
                <a:latin typeface="Calibri"/>
                <a:ea typeface="Calibri"/>
                <a:cs typeface="Calibri"/>
              </a:rPr>
              <a:t>)</a:t>
            </a:r>
            <a:br>
              <a:rPr lang="en-US" sz="1800" cap="all" dirty="0">
                <a:latin typeface="Calibri"/>
                <a:ea typeface="Calibri"/>
                <a:cs typeface="Calibri"/>
              </a:rPr>
            </a:br>
            <a:r>
              <a:rPr lang="en-US" sz="1800" cap="all" dirty="0">
                <a:latin typeface="Calibri"/>
                <a:ea typeface="Calibri"/>
                <a:cs typeface="Calibri"/>
              </a:rPr>
              <a:t> </a:t>
            </a: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772A7-6A6B-5FB4-204A-5A233A324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4361687" cy="409651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1700" cap="all" err="1">
                <a:latin typeface="Calibri"/>
                <a:ea typeface="Calibri"/>
                <a:cs typeface="Calibri"/>
              </a:rPr>
              <a:t>Blisko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cooltury</a:t>
            </a:r>
            <a:endParaRPr lang="en-US" sz="1700" cap="all" dirty="0" err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700" cap="all" err="1">
                <a:latin typeface="Calibri"/>
                <a:ea typeface="Calibri"/>
                <a:cs typeface="Calibri"/>
              </a:rPr>
              <a:t>Celebruj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letnie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chwile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w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plenerze</a:t>
            </a:r>
            <a:endParaRPr lang="en-US" sz="1700" cap="all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700" u="sng" cap="all" err="1">
                <a:latin typeface="Calibri"/>
                <a:ea typeface="Calibri"/>
                <a:cs typeface="Calibri"/>
              </a:rPr>
              <a:t>Realizacja</a:t>
            </a:r>
            <a:r>
              <a:rPr lang="en-US" sz="1700" u="sng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u="sng" cap="all" err="1">
                <a:latin typeface="Calibri"/>
                <a:ea typeface="Calibri"/>
                <a:cs typeface="Calibri"/>
              </a:rPr>
              <a:t>zadania</a:t>
            </a:r>
            <a:endParaRPr lang="en-US" sz="1700" u="sng" cap="all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dirty="0">
                <a:latin typeface="Calibri"/>
                <a:ea typeface="Calibri"/>
                <a:cs typeface="Calibri"/>
              </a:rPr>
              <a:t>Od 4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sierpnia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do 29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sierpnia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2025 ROKU</a:t>
            </a:r>
          </a:p>
          <a:p>
            <a:pPr marL="0" indent="0">
              <a:buNone/>
            </a:pPr>
            <a:r>
              <a:rPr lang="en-US" sz="1700" cap="all" dirty="0">
                <a:latin typeface="Calibri"/>
                <a:ea typeface="Calibri"/>
                <a:cs typeface="Calibri"/>
              </a:rPr>
              <a:t>Na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terenie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placu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przy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świetlicy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w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Poskwitowie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starym</a:t>
            </a:r>
            <a:endParaRPr lang="en-US" sz="1700" err="1">
              <a:latin typeface="Aptos" panose="020B0004020202020204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err="1">
                <a:latin typeface="Calibri"/>
                <a:ea typeface="Calibri"/>
                <a:cs typeface="Calibri"/>
              </a:rPr>
              <a:t>Pokaz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umiejętności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wokalnych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I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tanecznych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zespołów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regionalnych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z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terenu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gminy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Iwanowice</a:t>
            </a:r>
            <a:endParaRPr lang="en-US" sz="1700" cap="all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dirty="0" err="1">
                <a:latin typeface="Calibri"/>
                <a:ea typeface="Calibri"/>
                <a:cs typeface="Calibri"/>
              </a:rPr>
              <a:t>Wspólny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piknik</a:t>
            </a:r>
            <a:endParaRPr lang="en-US" sz="1700" dirty="0" err="1"/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err="1">
                <a:latin typeface="Calibri"/>
                <a:ea typeface="Calibri"/>
                <a:cs typeface="Calibri"/>
              </a:rPr>
              <a:t>Zapewnione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darmowe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atrakcje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endParaRPr lang="en-US" sz="1700" dirty="0">
              <a:latin typeface="Aptos" panose="020B0004020202020204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err="1">
                <a:latin typeface="Calibri"/>
                <a:ea typeface="Calibri"/>
                <a:cs typeface="Calibri"/>
              </a:rPr>
              <a:t>Warsztaty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err="1">
                <a:latin typeface="Calibri"/>
                <a:ea typeface="Calibri"/>
                <a:cs typeface="Calibri"/>
              </a:rPr>
              <a:t>rękodzielne</a:t>
            </a:r>
            <a:endParaRPr lang="en-US" sz="1700" cap="all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dirty="0" err="1">
                <a:latin typeface="Calibri"/>
                <a:ea typeface="Calibri"/>
                <a:cs typeface="Calibri"/>
              </a:rPr>
              <a:t>Konkurencje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z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atrakcjami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i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nagrodami</a:t>
            </a:r>
            <a:endParaRPr lang="en-US" sz="1700" dirty="0" err="1"/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dirty="0" err="1">
                <a:latin typeface="Calibri"/>
                <a:ea typeface="Calibri"/>
                <a:cs typeface="Calibri"/>
              </a:rPr>
              <a:t>Realizacja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programu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profilaktycznego</a:t>
            </a:r>
            <a:endParaRPr lang="en-US" sz="1700" dirty="0" err="1"/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700" cap="all" dirty="0" err="1">
                <a:latin typeface="Calibri"/>
                <a:ea typeface="Calibri"/>
                <a:cs typeface="Calibri"/>
              </a:rPr>
              <a:t>gry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i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zabawy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z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dzieciństwa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podkrakowskiego</a:t>
            </a:r>
            <a:r>
              <a:rPr lang="en-US" sz="1700" cap="all" dirty="0">
                <a:latin typeface="Calibri"/>
                <a:ea typeface="Calibri"/>
                <a:cs typeface="Calibri"/>
              </a:rPr>
              <a:t> </a:t>
            </a:r>
            <a:r>
              <a:rPr lang="en-US" sz="1700" cap="all" dirty="0" err="1">
                <a:latin typeface="Calibri"/>
                <a:ea typeface="Calibri"/>
                <a:cs typeface="Calibri"/>
              </a:rPr>
              <a:t>podwórka</a:t>
            </a:r>
            <a:endParaRPr lang="en-US" sz="1700" cap="all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4" name="Obraz 3" descr="Obraz zawierający kwiat, tekst, Kwiatowy wzór, róża&#10;&#10;Zawartość wygenerowana przez AI może być niepoprawna.">
            <a:extLst>
              <a:ext uri="{FF2B5EF4-FFF2-40B4-BE49-F238E27FC236}">
                <a16:creationId xmlns:a16="http://schemas.microsoft.com/office/drawing/2014/main" id="{5EFB31E3-CC8F-E9D4-643D-63C60198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2" r="3534"/>
          <a:stretch>
            <a:fillRect/>
          </a:stretch>
        </p:blipFill>
        <p:spPr>
          <a:xfrm>
            <a:off x="5818632" y="-1"/>
            <a:ext cx="63733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8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30C94-3A80-4A3F-4A44-A3CFF96C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6086513" cy="1527048"/>
          </a:xfrm>
        </p:spPr>
        <p:txBody>
          <a:bodyPr anchor="b">
            <a:normAutofit/>
          </a:bodyPr>
          <a:lstStyle/>
          <a:p>
            <a:r>
              <a:rPr lang="pl-PL" sz="1800" cap="all" dirty="0">
                <a:latin typeface="Calibri"/>
                <a:ea typeface="Calibri"/>
                <a:cs typeface="Calibri"/>
              </a:rPr>
              <a:t>MAŁOPOLSKIE STOWARZYSZENIE ROZWOJU  I SPORTU – ŚWIAT RUCHU I ZDROWIA Z IAF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"podsumowanie sezonu z </a:t>
            </a:r>
            <a:r>
              <a:rPr lang="pl-PL" sz="1800" cap="all" dirty="0" err="1">
                <a:latin typeface="Calibri"/>
                <a:ea typeface="Calibri"/>
                <a:cs typeface="Calibri"/>
              </a:rPr>
              <a:t>iaf</a:t>
            </a:r>
            <a:r>
              <a:rPr lang="pl-PL" sz="1800" cap="all" dirty="0">
                <a:latin typeface="Calibri"/>
                <a:ea typeface="Calibri"/>
                <a:cs typeface="Calibri"/>
              </a:rPr>
              <a:t>"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(kwota dofinansowania z budżetu gminy – 20.000,00 zł)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endParaRPr lang="pl-PL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54D4A-88AF-30B8-8F52-294A7418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800" b="1" cap="all" dirty="0">
                <a:latin typeface="Calibri"/>
                <a:ea typeface="Calibri"/>
                <a:cs typeface="Calibri"/>
              </a:rPr>
              <a:t>Piknik Sportowy dla dzieci i rodziców </a:t>
            </a:r>
            <a:endParaRPr lang="pl-PL" sz="1800" dirty="0">
              <a:latin typeface="Aptos" panose="020B0004020202020204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1800" b="1" cap="all" dirty="0">
                <a:latin typeface="Calibri"/>
                <a:ea typeface="Calibri"/>
                <a:cs typeface="Calibri"/>
              </a:rPr>
              <a:t>dnia 18.06.2025 roku </a:t>
            </a:r>
            <a:endParaRPr lang="pl-PL" sz="1800" dirty="0"/>
          </a:p>
          <a:p>
            <a:pPr marL="0" indent="0">
              <a:buNone/>
            </a:pPr>
            <a:r>
              <a:rPr lang="pl-PL" sz="1800" b="1" cap="all" dirty="0">
                <a:latin typeface="Calibri"/>
                <a:ea typeface="Calibri"/>
                <a:cs typeface="Calibri"/>
              </a:rPr>
              <a:t>Na boisku sportowym w </a:t>
            </a:r>
            <a:r>
              <a:rPr lang="pl-PL" sz="1800" b="1" cap="all" dirty="0" err="1">
                <a:latin typeface="Calibri"/>
                <a:ea typeface="Calibri"/>
                <a:cs typeface="Calibri"/>
              </a:rPr>
              <a:t>grzegorzowicach</a:t>
            </a:r>
            <a:endParaRPr lang="pl-PL" sz="1800" dirty="0" err="1"/>
          </a:p>
          <a:p>
            <a:pPr>
              <a:buFont typeface="Wingdings" panose="020B0604020202020204" pitchFamily="34" charset="0"/>
              <a:buChar char="v"/>
            </a:pPr>
            <a:r>
              <a:rPr lang="pl-PL" sz="1800" cap="all" dirty="0">
                <a:latin typeface="Calibri"/>
                <a:ea typeface="Calibri"/>
                <a:cs typeface="Calibri"/>
              </a:rPr>
              <a:t>Sportowe wychowanie młodzieży i dzieci</a:t>
            </a:r>
            <a:endParaRPr lang="pl-PL" sz="1800"/>
          </a:p>
          <a:p>
            <a:pPr>
              <a:buFont typeface="Wingdings" panose="020B0604020202020204" pitchFamily="34" charset="0"/>
              <a:buChar char="v"/>
            </a:pPr>
            <a:r>
              <a:rPr lang="pl-PL" sz="1800" cap="all" dirty="0">
                <a:latin typeface="Calibri"/>
                <a:ea typeface="Calibri"/>
                <a:cs typeface="Calibri"/>
              </a:rPr>
              <a:t>mecz rodzice vs </a:t>
            </a:r>
            <a:r>
              <a:rPr lang="pl-PL" sz="1800" cap="all" err="1">
                <a:latin typeface="Calibri"/>
                <a:ea typeface="Calibri"/>
                <a:cs typeface="Calibri"/>
              </a:rPr>
              <a:t>dziecI</a:t>
            </a:r>
            <a:r>
              <a:rPr lang="pl-PL" sz="1800" cap="all" dirty="0">
                <a:latin typeface="Calibri"/>
                <a:ea typeface="Calibri"/>
                <a:cs typeface="Calibri"/>
              </a:rPr>
              <a:t> </a:t>
            </a:r>
            <a:endParaRPr lang="pl-PL" sz="1800"/>
          </a:p>
          <a:p>
            <a:pPr>
              <a:buFont typeface="Wingdings" panose="020B0604020202020204" pitchFamily="34" charset="0"/>
              <a:buChar char="v"/>
            </a:pPr>
            <a:r>
              <a:rPr lang="pl-PL" sz="1800" cap="all" dirty="0">
                <a:latin typeface="Calibri"/>
                <a:ea typeface="Calibri"/>
                <a:cs typeface="Calibri"/>
              </a:rPr>
              <a:t>Turniej piłkarski rodziców </a:t>
            </a:r>
            <a:endParaRPr lang="pl-PL" sz="1800"/>
          </a:p>
          <a:p>
            <a:pPr>
              <a:buFont typeface="Wingdings" panose="020B0604020202020204" pitchFamily="34" charset="0"/>
              <a:buChar char="v"/>
            </a:pPr>
            <a:r>
              <a:rPr lang="pl-PL" sz="1800" cap="all" dirty="0">
                <a:latin typeface="Calibri"/>
                <a:ea typeface="Calibri"/>
                <a:cs typeface="Calibri"/>
              </a:rPr>
              <a:t>pokazy </a:t>
            </a:r>
            <a:r>
              <a:rPr lang="pl-PL" sz="1800" cap="all" dirty="0" err="1">
                <a:latin typeface="Calibri"/>
                <a:ea typeface="Calibri"/>
                <a:cs typeface="Calibri"/>
              </a:rPr>
              <a:t>cheerleaders</a:t>
            </a:r>
            <a:endParaRPr lang="pl-PL" sz="1800" dirty="0" err="1"/>
          </a:p>
          <a:p>
            <a:pPr>
              <a:buFont typeface="Wingdings" panose="020B0604020202020204" pitchFamily="34" charset="0"/>
              <a:buChar char="v"/>
            </a:pPr>
            <a:r>
              <a:rPr lang="pl-PL" sz="1800" cap="all" dirty="0">
                <a:latin typeface="Calibri"/>
                <a:ea typeface="Calibri"/>
                <a:cs typeface="Calibri"/>
              </a:rPr>
              <a:t>Realizacja programu profilaktycznego</a:t>
            </a:r>
            <a:endParaRPr lang="pl-PL" sz="1800"/>
          </a:p>
          <a:p>
            <a:pPr>
              <a:buFont typeface="Wingdings" panose="020B0604020202020204" pitchFamily="34" charset="0"/>
              <a:buChar char="v"/>
            </a:pPr>
            <a:r>
              <a:rPr lang="pl-PL" sz="1800" cap="all" dirty="0">
                <a:latin typeface="Calibri"/>
                <a:ea typeface="Calibri"/>
                <a:cs typeface="Calibri"/>
              </a:rPr>
              <a:t>Darmowe atrakcje, </a:t>
            </a:r>
            <a:r>
              <a:rPr lang="pl-PL" sz="1800" cap="all" dirty="0" err="1">
                <a:latin typeface="Calibri"/>
                <a:ea typeface="Calibri"/>
                <a:cs typeface="Calibri"/>
              </a:rPr>
              <a:t>dmuchańce</a:t>
            </a:r>
            <a:endParaRPr lang="pl-PL" sz="1800" dirty="0" err="1"/>
          </a:p>
          <a:p>
            <a:pPr>
              <a:buFont typeface="Wingdings" panose="020B0604020202020204" pitchFamily="34" charset="0"/>
              <a:buChar char="v"/>
            </a:pPr>
            <a:r>
              <a:rPr lang="pl-PL" sz="1800" cap="all" dirty="0">
                <a:latin typeface="Calibri"/>
                <a:ea typeface="Calibri"/>
                <a:cs typeface="Calibri"/>
              </a:rPr>
              <a:t>Rozdanie nagród</a:t>
            </a:r>
            <a:endParaRPr lang="pl-PL" sz="1800"/>
          </a:p>
          <a:p>
            <a:pPr>
              <a:buFont typeface="Wingdings" panose="020B0604020202020204" pitchFamily="34" charset="0"/>
              <a:buChar char="v"/>
            </a:pPr>
            <a:endParaRPr lang="pl-PL" sz="1800"/>
          </a:p>
        </p:txBody>
      </p:sp>
      <p:pic>
        <p:nvPicPr>
          <p:cNvPr id="4" name="Obraz 3" descr="Obraz zawierający tekst, zrzut ekranu, Strona internetowa, Reklama internetowa&#10;&#10;Zawartość wygenerowana przez AI może być niepoprawna.">
            <a:extLst>
              <a:ext uri="{FF2B5EF4-FFF2-40B4-BE49-F238E27FC236}">
                <a16:creationId xmlns:a16="http://schemas.microsoft.com/office/drawing/2014/main" id="{B20D16BD-32F1-C833-C7EF-1EB617FD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792962"/>
            <a:ext cx="4681506" cy="33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F0F3C-6C41-8918-C470-5CCB3A17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5299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400">
                <a:latin typeface="Calibri"/>
                <a:ea typeface="Calibri"/>
                <a:cs typeface="Calibri"/>
              </a:rPr>
              <a:t>STOWARZYSZENIE ŻYCZLIWA DŁOŃ</a:t>
            </a:r>
            <a:br>
              <a:rPr lang="pl-PL" sz="2400">
                <a:latin typeface="Calibri"/>
                <a:ea typeface="Calibri"/>
                <a:cs typeface="Calibri"/>
              </a:rPr>
            </a:br>
            <a:r>
              <a:rPr lang="pl-PL" sz="2400">
                <a:latin typeface="Calibri"/>
                <a:ea typeface="Calibri"/>
                <a:cs typeface="Calibri"/>
              </a:rPr>
              <a:t>"SENIOR I JUNIOR OTWARCI NA ŚWIAT'</a:t>
            </a:r>
            <a:br>
              <a:rPr lang="pl-PL" sz="2400">
                <a:latin typeface="Calibri"/>
                <a:ea typeface="Calibri"/>
                <a:cs typeface="Calibri"/>
              </a:rPr>
            </a:br>
            <a:r>
              <a:rPr lang="pl-PL" sz="2400">
                <a:latin typeface="Calibri"/>
                <a:ea typeface="Calibri"/>
                <a:cs typeface="Calibri"/>
              </a:rPr>
              <a:t>(KWOTA DOFINANSOWANIA Z BUDŻETU GMINY – 15.000,00 ZŁ)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C1549-76D3-C6D9-E298-F7F10475D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u="sng" dirty="0">
                <a:latin typeface="Calibri"/>
                <a:ea typeface="Calibri"/>
                <a:cs typeface="Calibri"/>
              </a:rPr>
              <a:t>TERMIN ZADANIA</a:t>
            </a:r>
          </a:p>
          <a:p>
            <a:pPr marL="0" indent="0">
              <a:buNone/>
            </a:pPr>
            <a:r>
              <a:rPr lang="en-US" sz="1700" dirty="0">
                <a:latin typeface="Calibri"/>
                <a:ea typeface="Calibri"/>
                <a:cs typeface="Calibri"/>
              </a:rPr>
              <a:t>OD 1 CZERWCA DO 30 LISTOPADA 2025 </a:t>
            </a:r>
          </a:p>
          <a:p>
            <a:pPr marL="0" indent="0">
              <a:buNone/>
            </a:pPr>
            <a:r>
              <a:rPr lang="en-US" sz="1700" b="1" dirty="0">
                <a:latin typeface="Calibri"/>
                <a:ea typeface="Calibri"/>
                <a:cs typeface="Calibri"/>
              </a:rPr>
              <a:t>17 CZERWCA 2025 - MIĘDZY POKOLENIOWY PIKNIK RODZINNY</a:t>
            </a:r>
          </a:p>
          <a:p>
            <a:pPr marL="285750" indent="-285750"/>
            <a:r>
              <a:rPr lang="en-US" sz="1700" dirty="0">
                <a:latin typeface="Calibri"/>
                <a:ea typeface="Calibri"/>
                <a:cs typeface="Calibri"/>
              </a:rPr>
              <a:t>WARSZTATY PROFILAKTYCZNE</a:t>
            </a:r>
          </a:p>
          <a:p>
            <a:pPr marL="285750" indent="-285750"/>
            <a:r>
              <a:rPr lang="en-US" sz="1700" dirty="0">
                <a:latin typeface="Calibri"/>
                <a:ea typeface="Calibri"/>
                <a:cs typeface="Calibri"/>
              </a:rPr>
              <a:t>SPOTKANIA EDUKACYJNE</a:t>
            </a: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en-US" sz="1700" dirty="0">
                <a:latin typeface="Calibri"/>
                <a:ea typeface="Calibri"/>
                <a:cs typeface="Calibri"/>
              </a:rPr>
              <a:t>ZABAWY NASZYCH BABĆ</a:t>
            </a: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en-US" sz="1700" dirty="0">
                <a:latin typeface="Calibri"/>
                <a:ea typeface="Calibri"/>
                <a:cs typeface="Calibri"/>
              </a:rPr>
              <a:t>MECHANIZM UZALEŻNIEŃ</a:t>
            </a: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en-US" sz="1700" dirty="0">
                <a:latin typeface="Calibri"/>
                <a:ea typeface="Calibri"/>
                <a:cs typeface="Calibri"/>
              </a:rPr>
              <a:t>Z BABCIĄ I DZIADKIEM W SZKOLNEJ ŁAWCE</a:t>
            </a:r>
          </a:p>
          <a:p>
            <a:pPr marL="285750" indent="-285750"/>
            <a:r>
              <a:rPr lang="en-US" sz="1700" dirty="0">
                <a:latin typeface="Calibri"/>
                <a:ea typeface="Calibri"/>
                <a:cs typeface="Calibri"/>
              </a:rPr>
              <a:t>WARSZTATY RĘKODZIELNICZE</a:t>
            </a:r>
          </a:p>
          <a:p>
            <a:pPr marL="285750" indent="-285750"/>
            <a:r>
              <a:rPr lang="en-US" sz="1700" dirty="0">
                <a:latin typeface="Calibri"/>
                <a:ea typeface="Calibri"/>
                <a:cs typeface="Calibri"/>
              </a:rPr>
              <a:t>KONKURS FOTOGRAFICZNY</a:t>
            </a:r>
          </a:p>
          <a:p>
            <a:pPr marL="285750" indent="-285750"/>
            <a:r>
              <a:rPr lang="en-US" sz="1700" dirty="0">
                <a:latin typeface="Calibri"/>
                <a:ea typeface="Calibri"/>
                <a:cs typeface="Calibri"/>
              </a:rPr>
              <a:t>IMPREZA PLENEROWA "FESTIWAL ZIEMNIAKA" 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endParaRPr lang="en-US" sz="1700">
              <a:latin typeface="Calibri"/>
              <a:ea typeface="Calibri"/>
              <a:cs typeface="Calibri"/>
            </a:endParaRPr>
          </a:p>
        </p:txBody>
      </p:sp>
      <p:pic>
        <p:nvPicPr>
          <p:cNvPr id="7" name="Obraz 6" descr="Obraz zawierający tekst, ubrania, kreskówka, plakat&#10;&#10;Zawartość wygenerowana przez AI może być niepoprawna.">
            <a:extLst>
              <a:ext uri="{FF2B5EF4-FFF2-40B4-BE49-F238E27FC236}">
                <a16:creationId xmlns:a16="http://schemas.microsoft.com/office/drawing/2014/main" id="{EAB6E771-97C1-5911-BF04-CB5629FE4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1922D2-D397-9EA4-A66D-55B0884D1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59DBF-B035-BC2D-5AF2-A9B66DAD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9"/>
            <a:ext cx="3494314" cy="5786638"/>
          </a:xfrm>
        </p:spPr>
        <p:txBody>
          <a:bodyPr anchor="t">
            <a:normAutofit/>
          </a:bodyPr>
          <a:lstStyle/>
          <a:p>
            <a:r>
              <a:rPr lang="pl-PL" b="1" cap="all" dirty="0">
                <a:latin typeface="Calibri"/>
                <a:ea typeface="Calibri"/>
                <a:cs typeface="Calibri"/>
              </a:rPr>
              <a:t>Cele zadań :</a:t>
            </a:r>
            <a:endParaRPr lang="pl-PL" dirty="0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969570-F20E-B363-553C-14DBEEF361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8849444"/>
              </p:ext>
            </p:extLst>
          </p:nvPr>
        </p:nvGraphicFramePr>
        <p:xfrm>
          <a:off x="4608246" y="548640"/>
          <a:ext cx="6949440" cy="578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676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7DAA0-5174-2192-A4F7-74698730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0" y="1598246"/>
            <a:ext cx="4626709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DZIĘKUJEMY ZA UWAGĘ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F2BB1-163D-85FA-4222-EB05A998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anchor="b">
            <a:normAutofit fontScale="90000"/>
          </a:bodyPr>
          <a:lstStyle/>
          <a:p>
            <a:r>
              <a:rPr lang="pl-PL" sz="2800" b="1" dirty="0">
                <a:latin typeface="Calibri"/>
                <a:ea typeface="Calibri"/>
                <a:cs typeface="Calibri"/>
              </a:rPr>
              <a:t>Oferty na realizację zadania publicznego Gminy Iwanowice  na rok 2025 z zakresu przeciwdziałania uzależnieniom </a:t>
            </a:r>
            <a:br>
              <a:rPr lang="pl-PL" sz="2800" b="1" dirty="0">
                <a:latin typeface="Calibri"/>
                <a:ea typeface="Calibri"/>
                <a:cs typeface="Calibri"/>
              </a:rPr>
            </a:br>
            <a:r>
              <a:rPr lang="pl-PL" sz="2800" b="1" dirty="0">
                <a:latin typeface="Calibri"/>
                <a:ea typeface="Calibri"/>
                <a:cs typeface="Calibri"/>
              </a:rPr>
              <a:t>i patologiom </a:t>
            </a:r>
            <a:r>
              <a:rPr lang="pl-PL" sz="2800" b="1">
                <a:latin typeface="Calibri"/>
                <a:ea typeface="Calibri"/>
                <a:cs typeface="Calibri"/>
              </a:rPr>
              <a:t>społecznym ogłoszono 2 </a:t>
            </a:r>
            <a:r>
              <a:rPr lang="pl-PL" sz="2800" b="1" dirty="0">
                <a:latin typeface="Calibri"/>
                <a:ea typeface="Calibri"/>
                <a:cs typeface="Calibri"/>
              </a:rPr>
              <a:t>zadania:</a:t>
            </a:r>
            <a:endParaRPr lang="pl-PL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4" descr="Osoba piszący w Notatniku">
            <a:extLst>
              <a:ext uri="{FF2B5EF4-FFF2-40B4-BE49-F238E27FC236}">
                <a16:creationId xmlns:a16="http://schemas.microsoft.com/office/drawing/2014/main" id="{4BDA6FE7-6199-5B6B-2D97-5CAACB95E2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49" r="18735" b="-7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807C-457F-3F31-3A48-FC04F15E6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2214282"/>
            <a:ext cx="5916169" cy="409507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pl-PL" sz="1300" dirty="0">
                <a:latin typeface="Calibri"/>
                <a:ea typeface="Calibri"/>
                <a:cs typeface="Calibri"/>
              </a:rPr>
              <a:t>Zadanie nr 1</a:t>
            </a:r>
            <a:endParaRPr lang="pl-PL" dirty="0"/>
          </a:p>
          <a:p>
            <a:pPr>
              <a:buFont typeface="Wingdings" panose="020B0604020202020204" pitchFamily="34" charset="0"/>
              <a:buChar char="v"/>
            </a:pPr>
            <a:r>
              <a:rPr lang="pl-PL" sz="1300" cap="all" dirty="0">
                <a:solidFill>
                  <a:srgbClr val="242424"/>
                </a:solidFill>
                <a:latin typeface="Calibri"/>
                <a:ea typeface="Calibri"/>
                <a:cs typeface="Calibri"/>
              </a:rPr>
              <a:t>Organizowanie pozalekcyjnych zajęć dla dzieci i młodzieży, wspieranie alternatywnych i aktywnych form spędzania wolnego czasu przez dzieci i młodzież oraz działań profilaktycznych promujących trzeźwy, zdrowy i bezpieczny styl życia.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pl-PL" sz="1300" dirty="0">
                <a:latin typeface="Calibri"/>
                <a:ea typeface="Calibri"/>
                <a:cs typeface="Calibri"/>
              </a:rPr>
              <a:t>Zadanie nr 2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pl-PL" sz="1300" cap="all" dirty="0">
                <a:latin typeface="Calibri"/>
                <a:ea typeface="Calibri"/>
                <a:cs typeface="Calibri"/>
              </a:rPr>
              <a:t>Realizacja działań mających na celu przeciwdziałanie negatywnym skutkom spożywania alkoholu:</a:t>
            </a:r>
          </a:p>
          <a:p>
            <a:pPr marL="0" indent="0">
              <a:buNone/>
            </a:pPr>
            <a:r>
              <a:rPr lang="pl-PL" sz="1300" dirty="0">
                <a:latin typeface="Calibri"/>
                <a:ea typeface="Calibri"/>
                <a:cs typeface="Hind"/>
              </a:rPr>
              <a:t>a) organizacja zajęć międzypokoleniowych mających na celu przeciwdziałanie negatywnym skutkom spożywania alkoholu Innych używek oraz zajęć w wolnym czasie dzieci i młodzieży promując zdrowy i bezpieczny styl życia.</a:t>
            </a:r>
          </a:p>
          <a:p>
            <a:pPr marL="0" indent="0">
              <a:buNone/>
            </a:pPr>
            <a:r>
              <a:rPr lang="pl-PL" sz="1300" dirty="0">
                <a:latin typeface="Calibri"/>
                <a:ea typeface="Calibri"/>
                <a:cs typeface="Hind"/>
              </a:rPr>
              <a:t>b) organizowanie pozalekcyjnych zajęć dla dzieci i młodzieży, wspieranie alternatywnych aktywnych form spędzania wolnego czasu przez dzieci młodzież oraz działań profilaktycznych promujących trzeźwy, zdrowy i bezpieczny styl życia.</a:t>
            </a:r>
          </a:p>
          <a:p>
            <a:pPr marL="0" indent="0">
              <a:buNone/>
            </a:pPr>
            <a:r>
              <a:rPr lang="pl-PL" sz="1300" dirty="0">
                <a:latin typeface="Calibri"/>
                <a:ea typeface="Calibri"/>
                <a:cs typeface="Hind"/>
              </a:rPr>
              <a:t>c) organizowanie dla uczniów i młodzieży z terenu gminy Iwanowice imprez o charakterze sportowym, kulturalnym i rekreacyjnym.</a:t>
            </a:r>
          </a:p>
          <a:p>
            <a:pPr>
              <a:buFont typeface="Wingdings" panose="020B0604020202020204" pitchFamily="34" charset="0"/>
              <a:buChar char="v"/>
            </a:pPr>
            <a:endParaRPr lang="pl-PL" sz="13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774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02F4D-B70E-3576-9432-A1DC5999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pl-PL" sz="3100" b="1" cap="all" dirty="0">
                <a:latin typeface="Calibri"/>
                <a:ea typeface="Calibri"/>
                <a:cs typeface="Calibri"/>
              </a:rPr>
              <a:t>Wysokość środków przeznaczonych na realizację zadań ujętych w Uchwale Budżetowej wyniosła  185 000,00 zł:</a:t>
            </a:r>
            <a:endParaRPr lang="pl-PL" sz="3100" dirty="0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3A2801FE-4D07-E48E-5EA3-BFCBFA9B6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845053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494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34382-164E-6AA5-50F0-CE723891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pl-PL" sz="4000" b="1" cap="all" dirty="0">
                <a:latin typeface="Calibri"/>
                <a:ea typeface="Calibri"/>
                <a:cs typeface="Calibri"/>
              </a:rPr>
              <a:t>Oferty na zadanie nr 1:</a:t>
            </a:r>
            <a:endParaRPr lang="pl-PL" sz="4000" dirty="0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CACA5983-0559-5852-EAF4-2FA1DA5531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468658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106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129D9-2903-FBB7-62B5-8082928D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69887"/>
            <a:ext cx="6052896" cy="1560665"/>
          </a:xfrm>
        </p:spPr>
        <p:txBody>
          <a:bodyPr anchor="b">
            <a:normAutofit/>
          </a:bodyPr>
          <a:lstStyle/>
          <a:p>
            <a:r>
              <a:rPr lang="pl-PL" sz="1800" cap="all">
                <a:latin typeface="Calibri"/>
                <a:ea typeface="Calibri"/>
                <a:cs typeface="Calibri"/>
              </a:rPr>
              <a:t>Ludowy Klub Sportowy „ORZEŁ” Iwanowice</a:t>
            </a:r>
            <a:br>
              <a:rPr lang="pl-PL" sz="1800" cap="all">
                <a:latin typeface="Calibri"/>
                <a:ea typeface="Calibri"/>
                <a:cs typeface="Calibri"/>
              </a:rPr>
            </a:br>
            <a:r>
              <a:rPr lang="pl-PL" sz="1800" cap="all">
                <a:latin typeface="Calibri"/>
                <a:ea typeface="Calibri"/>
                <a:cs typeface="Calibri"/>
              </a:rPr>
              <a:t>"Boisko zamiast uzależnień - aktywnie po lepsze jutro"</a:t>
            </a:r>
            <a:br>
              <a:rPr lang="pl-PL" sz="1800" cap="all">
                <a:latin typeface="Calibri"/>
                <a:ea typeface="Calibri"/>
                <a:cs typeface="Calibri"/>
              </a:rPr>
            </a:br>
            <a:r>
              <a:rPr lang="pl-PL" sz="1800" cap="all">
                <a:latin typeface="Calibri"/>
                <a:ea typeface="Calibri"/>
                <a:cs typeface="Calibri"/>
              </a:rPr>
              <a:t>(kwota dofinansowania z budżetu gminy – 40.000,00 zł)</a:t>
            </a:r>
            <a:endParaRPr lang="pl-PL" sz="1800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FD7F0-C3EE-3092-F274-59DD41AD3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400" cap="all">
                <a:latin typeface="Calibri"/>
                <a:ea typeface="Calibri"/>
                <a:cs typeface="Calibri"/>
              </a:rPr>
              <a:t>Realizacja</a:t>
            </a:r>
            <a:r>
              <a:rPr lang="pl-PL" sz="1400" cap="all" dirty="0">
                <a:latin typeface="Calibri"/>
                <a:ea typeface="Calibri"/>
                <a:cs typeface="Calibri"/>
              </a:rPr>
              <a:t> zadania</a:t>
            </a:r>
            <a:endParaRPr lang="pl-PL" sz="1400">
              <a:latin typeface="Calibri"/>
              <a:ea typeface="Calibri"/>
              <a:cs typeface="Calibri"/>
            </a:endParaRPr>
          </a:p>
          <a:p>
            <a:r>
              <a:rPr lang="pl-PL" sz="1400" cap="all" dirty="0">
                <a:latin typeface="Calibri"/>
                <a:ea typeface="Calibri"/>
                <a:cs typeface="Calibri"/>
              </a:rPr>
              <a:t> od 1 maja do 30 września 2025 roku</a:t>
            </a:r>
            <a:endParaRPr lang="pl-PL" sz="1400"/>
          </a:p>
          <a:p>
            <a:r>
              <a:rPr lang="pl-PL" sz="1400" cap="all" dirty="0">
                <a:latin typeface="Calibri"/>
                <a:ea typeface="Calibri"/>
                <a:cs typeface="Calibri"/>
              </a:rPr>
              <a:t> dla ok. 50 dzieci  w wieku  9-16 lat,</a:t>
            </a:r>
            <a:endParaRPr lang="pl-PL" sz="1400"/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Treningi</a:t>
            </a:r>
            <a:r>
              <a:rPr lang="pl-PL" sz="1400" cap="all" dirty="0">
                <a:latin typeface="Calibri"/>
                <a:ea typeface="Calibri"/>
                <a:cs typeface="Calibri"/>
              </a:rPr>
              <a:t> 2 razy w tygodniu ,</a:t>
            </a:r>
            <a:endParaRPr lang="pl-PL" sz="1400"/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Bezpłatne</a:t>
            </a:r>
            <a:r>
              <a:rPr lang="pl-PL" sz="1400" cap="all" dirty="0">
                <a:latin typeface="Calibri"/>
                <a:ea typeface="Calibri"/>
                <a:cs typeface="Calibri"/>
              </a:rPr>
              <a:t> warsztaty, wykłady, pogadanki na temat zdrowego odżywiania, skutków nadużywania alkoholu, narkotyków,</a:t>
            </a:r>
            <a:endParaRPr lang="pl-PL" sz="1400"/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Zorganizowanie</a:t>
            </a:r>
            <a:r>
              <a:rPr lang="pl-PL" sz="1400" cap="all" dirty="0">
                <a:latin typeface="Calibri"/>
                <a:ea typeface="Calibri"/>
                <a:cs typeface="Calibri"/>
              </a:rPr>
              <a:t> turnieju sportowego </a:t>
            </a:r>
            <a:endParaRPr lang="pl-PL" sz="1400"/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Dodatkowe atrakcje: animacje, dmuchańce</a:t>
            </a:r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Zorganizowanie</a:t>
            </a:r>
            <a:r>
              <a:rPr lang="pl-PL" sz="1400" cap="all" dirty="0">
                <a:latin typeface="Calibri"/>
                <a:ea typeface="Calibri"/>
                <a:cs typeface="Calibri"/>
              </a:rPr>
              <a:t> wewnętrznych zawodów sportowych,</a:t>
            </a:r>
            <a:endParaRPr lang="pl-PL" sz="1400"/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Zapewniony</a:t>
            </a:r>
            <a:r>
              <a:rPr lang="pl-PL" sz="1400" cap="all" dirty="0">
                <a:latin typeface="Calibri"/>
                <a:ea typeface="Calibri"/>
                <a:cs typeface="Calibri"/>
              </a:rPr>
              <a:t> poczęstunek</a:t>
            </a:r>
            <a:endParaRPr lang="pl-PL" sz="1400"/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Przewidziane</a:t>
            </a:r>
            <a:r>
              <a:rPr lang="pl-PL" sz="1400" cap="all" dirty="0">
                <a:latin typeface="Calibri"/>
                <a:ea typeface="Calibri"/>
                <a:cs typeface="Calibri"/>
              </a:rPr>
              <a:t> dyplomy i upominki za uczestnictwo w zajęciach,</a:t>
            </a:r>
            <a:endParaRPr lang="pl-PL" sz="1400"/>
          </a:p>
          <a:p>
            <a:r>
              <a:rPr lang="pl-PL" sz="1400" cap="all">
                <a:latin typeface="Calibri"/>
                <a:ea typeface="Calibri"/>
                <a:cs typeface="Calibri"/>
              </a:rPr>
              <a:t>Bezpłatny udział w treningach.</a:t>
            </a:r>
            <a:endParaRPr lang="pl-PL" sz="1400"/>
          </a:p>
        </p:txBody>
      </p:sp>
      <p:pic>
        <p:nvPicPr>
          <p:cNvPr id="4" name="Obraz 3" descr="Obraz zawierający tekst, piłka, kreskówka, futbol&#10;&#10;Zawartość wygenerowana przez AI może być niepoprawna.">
            <a:extLst>
              <a:ext uri="{FF2B5EF4-FFF2-40B4-BE49-F238E27FC236}">
                <a16:creationId xmlns:a16="http://schemas.microsoft.com/office/drawing/2014/main" id="{5023BD81-080A-6097-2521-6D60AD58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571103"/>
            <a:ext cx="4681506" cy="57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5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FC91E-255C-1AF3-D31C-48E16E39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180716" cy="15299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1800" cap="all" dirty="0">
                <a:latin typeface="Calibri"/>
                <a:ea typeface="Calibri"/>
                <a:cs typeface="Calibri"/>
              </a:rPr>
              <a:t>Ludowe Towarzystwo Sportowe „NOVI” Narama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"Na sportowo po lekcjach IX"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(Kwota dofinansowania z budżetu gminy – 40.000,00 zł)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6FD5A-8390-C0EC-06F5-69C9E9A4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6035041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800" b="1" cap="all" dirty="0">
                <a:latin typeface="Calibri"/>
                <a:ea typeface="Calibri"/>
                <a:cs typeface="Calibri"/>
              </a:rPr>
              <a:t>Realizacja zadania</a:t>
            </a:r>
            <a:endParaRPr lang="pl-PL" sz="1800">
              <a:latin typeface="Calibri"/>
              <a:ea typeface="Calibri"/>
              <a:cs typeface="Calibri"/>
            </a:endParaRPr>
          </a:p>
          <a:p>
            <a:r>
              <a:rPr lang="pl-PL" sz="1800" b="1" cap="all" dirty="0">
                <a:latin typeface="Calibri"/>
                <a:ea typeface="Calibri"/>
                <a:cs typeface="Calibri"/>
              </a:rPr>
              <a:t>od 2 czerwca do 31 sierpnia 2025 roku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r>
              <a:rPr lang="pl-PL" sz="1800" cap="all" dirty="0">
                <a:latin typeface="Calibri"/>
                <a:ea typeface="Calibri"/>
                <a:cs typeface="Calibri"/>
              </a:rPr>
              <a:t>Treningi 2 razy w tygodniu </a:t>
            </a:r>
            <a:endParaRPr lang="pl-PL" sz="1800">
              <a:latin typeface="Calibri"/>
              <a:ea typeface="Calibri"/>
              <a:cs typeface="Calibri"/>
            </a:endParaRPr>
          </a:p>
          <a:p>
            <a:r>
              <a:rPr lang="pl-PL" sz="1800" cap="all" dirty="0">
                <a:latin typeface="Calibri"/>
                <a:ea typeface="Calibri"/>
                <a:cs typeface="Calibri"/>
              </a:rPr>
              <a:t>Zorganizowanie wycieczki</a:t>
            </a:r>
            <a:endParaRPr lang="pl-PL" sz="1800">
              <a:latin typeface="Calibri"/>
              <a:ea typeface="Calibri"/>
              <a:cs typeface="Calibri"/>
            </a:endParaRPr>
          </a:p>
          <a:p>
            <a:r>
              <a:rPr lang="pl-PL" sz="1800" cap="all" dirty="0">
                <a:latin typeface="Calibri"/>
                <a:ea typeface="Calibri"/>
                <a:cs typeface="Calibri"/>
              </a:rPr>
              <a:t>Zajęcia w formie prelekcji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wykłady, pogadanki na temat zdrowego odżywiania, skutków nadużywania używek</a:t>
            </a:r>
            <a:endParaRPr lang="pl-PL" sz="1800">
              <a:latin typeface="Calibri"/>
              <a:ea typeface="Calibri"/>
              <a:cs typeface="Calibri"/>
            </a:endParaRPr>
          </a:p>
          <a:p>
            <a:r>
              <a:rPr lang="pl-PL" sz="1800" cap="all" dirty="0">
                <a:latin typeface="Calibri"/>
                <a:ea typeface="Calibri"/>
                <a:cs typeface="Calibri"/>
              </a:rPr>
              <a:t>Turniej sportowy</a:t>
            </a:r>
            <a:endParaRPr lang="pl-PL" sz="1800">
              <a:latin typeface="Calibri"/>
              <a:ea typeface="Calibri"/>
              <a:cs typeface="Calibri"/>
            </a:endParaRPr>
          </a:p>
          <a:p>
            <a:r>
              <a:rPr lang="pl-PL" sz="1800" cap="all" dirty="0">
                <a:latin typeface="Calibri"/>
                <a:ea typeface="Calibri"/>
                <a:cs typeface="Calibri"/>
              </a:rPr>
              <a:t>Udział  w zajęciach integracyjno-sportowych </a:t>
            </a:r>
            <a:endParaRPr lang="pl-PL" sz="1800">
              <a:latin typeface="Calibri"/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pl-PL" sz="1800" b="1" cap="all" dirty="0">
                <a:latin typeface="Calibri"/>
                <a:ea typeface="Calibri"/>
                <a:cs typeface="Calibri"/>
              </a:rPr>
              <a:t>Udział w zajęciach jest bezpłatny</a:t>
            </a:r>
            <a:endParaRPr lang="pl-PL" sz="1800" b="1">
              <a:latin typeface="Calibri"/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pl-PL" sz="1800" b="1" cap="all" dirty="0">
                <a:latin typeface="Calibri"/>
                <a:ea typeface="Calibri"/>
                <a:cs typeface="Calibri"/>
              </a:rPr>
              <a:t>Zajęcia odbywać się będą na boisku sportowym LTS nowi </a:t>
            </a:r>
            <a:r>
              <a:rPr lang="pl-PL" sz="1800" b="1" cap="all" err="1">
                <a:latin typeface="Calibri"/>
                <a:ea typeface="Calibri"/>
                <a:cs typeface="Calibri"/>
              </a:rPr>
              <a:t>narama</a:t>
            </a:r>
            <a:endParaRPr lang="pl-PL" sz="1800" b="1" err="1"/>
          </a:p>
          <a:p>
            <a:pPr marL="0" indent="0">
              <a:buNone/>
            </a:pPr>
            <a:endParaRPr lang="pl-PL" sz="1800">
              <a:latin typeface="Calibri"/>
              <a:ea typeface="Calibri"/>
              <a:cs typeface="Calibri"/>
            </a:endParaRPr>
          </a:p>
        </p:txBody>
      </p:sp>
      <p:pic>
        <p:nvPicPr>
          <p:cNvPr id="4" name="Obraz 3" descr="Obraz zawierający tekst, piłka, futbol, obuwie&#10;&#10;Zawartość wygenerowana przez AI może być niepoprawna.">
            <a:extLst>
              <a:ext uri="{FF2B5EF4-FFF2-40B4-BE49-F238E27FC236}">
                <a16:creationId xmlns:a16="http://schemas.microsoft.com/office/drawing/2014/main" id="{8BB14E29-260A-6279-FDB6-6AC7366725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0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8207B083-EAC0-A5BB-C369-C9589EC7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F11A1-96A3-A773-A17A-1C8EAD1C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603504"/>
            <a:ext cx="10872216" cy="1527048"/>
          </a:xfrm>
        </p:spPr>
        <p:txBody>
          <a:bodyPr anchor="b">
            <a:normAutofit/>
          </a:bodyPr>
          <a:lstStyle/>
          <a:p>
            <a:r>
              <a:rPr lang="pl-PL" sz="3100" cap="all" dirty="0">
                <a:latin typeface="Calibri"/>
                <a:ea typeface="Calibri"/>
                <a:cs typeface="Calibri"/>
              </a:rPr>
              <a:t>MAŁOPOLSKIE STOWARZYSZENIE ROZWOJU I SPORTU </a:t>
            </a:r>
            <a:br>
              <a:rPr lang="pl-PL" sz="3100" cap="all" dirty="0">
                <a:latin typeface="Calibri"/>
                <a:ea typeface="Calibri"/>
                <a:cs typeface="Calibri"/>
              </a:rPr>
            </a:br>
            <a:r>
              <a:rPr lang="pl-PL" sz="3100" cap="all" dirty="0">
                <a:latin typeface="Calibri"/>
                <a:ea typeface="Calibri"/>
                <a:cs typeface="Calibri"/>
              </a:rPr>
              <a:t>"Świat ruchu i zdrowia z iwanowicką akademią futbolu"</a:t>
            </a:r>
            <a:br>
              <a:rPr lang="pl-PL" sz="3100" cap="all" dirty="0">
                <a:latin typeface="Calibri"/>
                <a:ea typeface="Calibri"/>
                <a:cs typeface="Calibri"/>
              </a:rPr>
            </a:br>
            <a:r>
              <a:rPr lang="pl-PL" sz="3100" cap="all" dirty="0">
                <a:latin typeface="Calibri"/>
                <a:ea typeface="Calibri"/>
                <a:cs typeface="Calibri"/>
              </a:rPr>
              <a:t>(Kwota dofinansowania z budżetu gminy – 40.000,00 zł) </a:t>
            </a:r>
            <a:endParaRPr lang="pl-PL" sz="3100" dirty="0">
              <a:latin typeface="Calibri"/>
              <a:ea typeface="Calibri"/>
              <a:cs typeface="Calibri"/>
            </a:endParaRPr>
          </a:p>
          <a:p>
            <a:endParaRPr lang="pl-PL" sz="3100">
              <a:latin typeface="Calibri"/>
              <a:ea typeface="Calibri"/>
              <a:cs typeface="Calibri"/>
            </a:endParaRPr>
          </a:p>
        </p:txBody>
      </p:sp>
      <p:pic>
        <p:nvPicPr>
          <p:cNvPr id="9" name="Content Placeholder 3" descr="Obraz zawierający tekst, zrzut ekranu, projekt graficzny, Ulotka&#10;&#10;Zawartość wygenerowana przez AI może być niepoprawna.">
            <a:extLst>
              <a:ext uri="{FF2B5EF4-FFF2-40B4-BE49-F238E27FC236}">
                <a16:creationId xmlns:a16="http://schemas.microsoft.com/office/drawing/2014/main" id="{53C23FA8-49F6-6C09-B64B-038D6C371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78" y="2441274"/>
            <a:ext cx="5173647" cy="36474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FE1DA-AAF3-AFBA-BDED-1E27B1137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41273"/>
            <a:ext cx="5385816" cy="38179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300" cap="all" dirty="0">
                <a:latin typeface="Calibri"/>
                <a:ea typeface="Calibri"/>
                <a:cs typeface="Calibri"/>
              </a:rPr>
              <a:t>Realizacja zadania 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 od 10 kwietnia do 30 listopada 2025 roku</a:t>
            </a:r>
            <a:endParaRPr lang="pl-PL" sz="1300" dirty="0">
              <a:latin typeface="Aptos" panose="020B0004020202020204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1300" cap="all" dirty="0">
                <a:latin typeface="Calibri"/>
                <a:ea typeface="Calibri"/>
                <a:cs typeface="Calibri"/>
              </a:rPr>
              <a:t> </a:t>
            </a:r>
            <a:r>
              <a:rPr lang="pl-PL" sz="1300" u="sng" cap="all" dirty="0">
                <a:latin typeface="Calibri"/>
                <a:ea typeface="Calibri"/>
                <a:cs typeface="Calibri"/>
              </a:rPr>
              <a:t>w programie zaplanowano: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Treningi 2 razy w tygodniu 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Konkursy, turnieje sportowe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Zajęcia piłkarskie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Zajęcia integracyjne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warsztaty, wykłady, pogadanki na temat zdrowego odżywiania, skutków nadużywania alkoholu, narkotyków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Aktywny wypoczynek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Zakończenie roku szkolnego z </a:t>
            </a:r>
            <a:r>
              <a:rPr lang="pl-PL" sz="1300" cap="all" dirty="0" err="1">
                <a:latin typeface="Calibri"/>
                <a:ea typeface="Calibri"/>
                <a:cs typeface="Calibri"/>
              </a:rPr>
              <a:t>Iaf</a:t>
            </a:r>
            <a:endParaRPr lang="pl-PL" sz="1300" cap="all" dirty="0">
              <a:latin typeface="Calibri"/>
              <a:ea typeface="Calibri"/>
              <a:cs typeface="Calibri"/>
            </a:endParaRPr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Wyjazd na zawody </a:t>
            </a:r>
            <a:r>
              <a:rPr lang="pl-PL" sz="1300" cap="all" dirty="0" err="1">
                <a:latin typeface="Calibri"/>
                <a:ea typeface="Calibri"/>
                <a:cs typeface="Calibri"/>
              </a:rPr>
              <a:t>kraków</a:t>
            </a:r>
            <a:r>
              <a:rPr lang="pl-PL" sz="1300" cap="all" dirty="0">
                <a:latin typeface="Calibri"/>
                <a:ea typeface="Calibri"/>
                <a:cs typeface="Calibri"/>
              </a:rPr>
              <a:t> </a:t>
            </a:r>
            <a:r>
              <a:rPr lang="pl-PL" sz="1300" cap="all" dirty="0" err="1">
                <a:latin typeface="Calibri"/>
                <a:ea typeface="Calibri"/>
                <a:cs typeface="Calibri"/>
              </a:rPr>
              <a:t>cup</a:t>
            </a:r>
            <a:r>
              <a:rPr lang="pl-PL" sz="1300" cap="all" dirty="0">
                <a:latin typeface="Calibri"/>
                <a:ea typeface="Calibri"/>
                <a:cs typeface="Calibri"/>
              </a:rPr>
              <a:t> i </a:t>
            </a:r>
            <a:r>
              <a:rPr lang="pl-PL" sz="1300" cap="all" dirty="0" err="1">
                <a:latin typeface="Calibri"/>
                <a:ea typeface="Calibri"/>
                <a:cs typeface="Calibri"/>
              </a:rPr>
              <a:t>kinder</a:t>
            </a:r>
            <a:r>
              <a:rPr lang="pl-PL" sz="1300" cap="all" dirty="0">
                <a:latin typeface="Calibri"/>
                <a:ea typeface="Calibri"/>
                <a:cs typeface="Calibri"/>
              </a:rPr>
              <a:t> liga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obozy wakacyjne</a:t>
            </a:r>
            <a:endParaRPr lang="pl-PL" sz="1300" dirty="0"/>
          </a:p>
          <a:p>
            <a:endParaRPr lang="pl-PL" sz="13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05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31BA0-7AB3-1670-1BE8-D7E3223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pl-PL" sz="4000" b="1" cap="all">
                <a:latin typeface="Calibri"/>
                <a:ea typeface="Calibri"/>
                <a:cs typeface="Calibri"/>
              </a:rPr>
              <a:t>Oferty na zadanie nr 2:</a:t>
            </a:r>
            <a:endParaRPr lang="pl-PL" sz="4000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81A0E8-CB2A-B713-F7B7-A793AE89C4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368703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39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15B01-F92C-1E5E-99C0-C7F5EE12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529932"/>
          </a:xfrm>
        </p:spPr>
        <p:txBody>
          <a:bodyPr anchor="b">
            <a:normAutofit/>
          </a:bodyPr>
          <a:lstStyle/>
          <a:p>
            <a:r>
              <a:rPr lang="pl-PL" sz="1800" cap="all" dirty="0">
                <a:latin typeface="Calibri"/>
                <a:ea typeface="Calibri"/>
                <a:cs typeface="Calibri"/>
              </a:rPr>
              <a:t>Ochotnicza straż pożarna - </a:t>
            </a:r>
            <a:r>
              <a:rPr lang="pl-PL" sz="1800" cap="all" dirty="0" err="1">
                <a:latin typeface="Calibri"/>
                <a:ea typeface="Calibri"/>
                <a:cs typeface="Calibri"/>
              </a:rPr>
              <a:t>biskupice</a:t>
            </a:r>
            <a:r>
              <a:rPr lang="pl-PL" sz="1800" cap="all" dirty="0">
                <a:latin typeface="Calibri"/>
                <a:ea typeface="Calibri"/>
                <a:cs typeface="Calibri"/>
              </a:rPr>
              <a:t> 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GMINNY DZIEŃ DZIECKA 2025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"Moc tysiąca uśmiechów"</a:t>
            </a:r>
            <a:br>
              <a:rPr lang="pl-PL" sz="1800" cap="all" dirty="0">
                <a:latin typeface="Calibri"/>
                <a:ea typeface="Calibri"/>
                <a:cs typeface="Calibri"/>
              </a:rPr>
            </a:br>
            <a:r>
              <a:rPr lang="pl-PL" sz="1800" cap="all" dirty="0">
                <a:latin typeface="Calibri"/>
                <a:ea typeface="Calibri"/>
                <a:cs typeface="Calibri"/>
              </a:rPr>
              <a:t>(kwota dofinansowania z budżetu gminy 20.000,00 zł</a:t>
            </a:r>
            <a:r>
              <a:rPr lang="pl-PL" sz="1800" cap="all" dirty="0">
                <a:latin typeface="TW Cen MT"/>
                <a:ea typeface="Calibri"/>
                <a:cs typeface="Calibri"/>
              </a:rPr>
              <a:t>)</a:t>
            </a:r>
            <a:endParaRPr lang="pl-PL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74AD-755E-D574-1BE8-DC2BB2DB5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6035041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300" b="1" cap="all" dirty="0">
                <a:latin typeface="Calibri"/>
                <a:ea typeface="Calibri"/>
                <a:cs typeface="Calibri"/>
              </a:rPr>
              <a:t>„moc tysiąca uśmiechów”</a:t>
            </a:r>
            <a:endParaRPr lang="pl-PL" sz="1300" dirty="0"/>
          </a:p>
          <a:p>
            <a:r>
              <a:rPr lang="pl-PL" sz="1300" b="1" cap="all" dirty="0">
                <a:latin typeface="Calibri"/>
                <a:ea typeface="Calibri"/>
                <a:cs typeface="Calibri"/>
              </a:rPr>
              <a:t>Organizacja gminnego dnia dziecka formą edukacji skutków uzależnień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1 czerwca 2025 roku  centrum sportowo rekreacyjnym w </a:t>
            </a:r>
            <a:r>
              <a:rPr lang="pl-PL" sz="1300" cap="all" dirty="0" err="1">
                <a:latin typeface="Calibri"/>
                <a:ea typeface="Calibri"/>
                <a:cs typeface="Calibri"/>
              </a:rPr>
              <a:t>biskupicach</a:t>
            </a:r>
            <a:r>
              <a:rPr lang="pl-PL" sz="1300" cap="all" dirty="0">
                <a:latin typeface="Calibri"/>
                <a:ea typeface="Calibri"/>
                <a:cs typeface="Calibri"/>
              </a:rPr>
              <a:t> </a:t>
            </a:r>
            <a:endParaRPr lang="pl-PL" sz="1300" dirty="0"/>
          </a:p>
          <a:p>
            <a:r>
              <a:rPr lang="pl-PL" sz="1300" u="sng" cap="all" dirty="0">
                <a:latin typeface="Calibri"/>
                <a:ea typeface="Calibri"/>
                <a:cs typeface="Calibri"/>
              </a:rPr>
              <a:t>Dla uczestników były zapewnione: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darmowe atrakcje</a:t>
            </a:r>
            <a:endParaRPr lang="pl-PL" sz="1300" dirty="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Gry profilaktyczne </a:t>
            </a:r>
            <a:r>
              <a:rPr lang="pl-PL" sz="1300" cap="all" dirty="0" err="1">
                <a:latin typeface="Calibri"/>
                <a:ea typeface="Calibri"/>
                <a:cs typeface="Calibri"/>
              </a:rPr>
              <a:t>cuder</a:t>
            </a:r>
            <a:endParaRPr lang="pl-PL" sz="1300" dirty="0" err="1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gry, zabawy,  pokazy judo</a:t>
            </a:r>
            <a:endParaRPr lang="pl-PL" sz="1300"/>
          </a:p>
          <a:p>
            <a:r>
              <a:rPr lang="pl-PL" sz="1300" cap="all" dirty="0" err="1">
                <a:latin typeface="Calibri"/>
                <a:ea typeface="Calibri"/>
                <a:cs typeface="Calibri"/>
              </a:rPr>
              <a:t>dmuchańce</a:t>
            </a:r>
            <a:r>
              <a:rPr lang="pl-PL" sz="1300" cap="all" dirty="0">
                <a:latin typeface="Calibri"/>
                <a:ea typeface="Calibri"/>
                <a:cs typeface="Calibri"/>
              </a:rPr>
              <a:t>, </a:t>
            </a:r>
            <a:endParaRPr lang="pl-PL" sz="130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Kino plenerowe</a:t>
            </a:r>
            <a:endParaRPr lang="pl-PL" sz="130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Konkursy z nagrodami,</a:t>
            </a:r>
            <a:endParaRPr lang="pl-PL" sz="130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Rozgrywki w piłkę nożną</a:t>
            </a:r>
            <a:endParaRPr lang="pl-PL" sz="1300"/>
          </a:p>
          <a:p>
            <a:r>
              <a:rPr lang="pl-PL" sz="1300" cap="all" dirty="0">
                <a:latin typeface="Calibri"/>
                <a:ea typeface="Calibri"/>
                <a:cs typeface="Calibri"/>
              </a:rPr>
              <a:t>Poczęstunek dla uczestników pikniku.</a:t>
            </a:r>
            <a:endParaRPr lang="pl-PL" sz="1300"/>
          </a:p>
          <a:p>
            <a:endParaRPr lang="pl-PL" sz="1300">
              <a:latin typeface="Calibri"/>
              <a:ea typeface="Calibri"/>
              <a:cs typeface="Calibri"/>
            </a:endParaRPr>
          </a:p>
        </p:txBody>
      </p:sp>
      <p:pic>
        <p:nvPicPr>
          <p:cNvPr id="4" name="Obraz 3" descr="Obraz zawierający tekst, plakat, zrzut ekranu, Ulotka&#10;&#10;Zawartość wygenerowana przez AI może być niepoprawna.">
            <a:extLst>
              <a:ext uri="{FF2B5EF4-FFF2-40B4-BE49-F238E27FC236}">
                <a16:creationId xmlns:a16="http://schemas.microsoft.com/office/drawing/2014/main" id="{B379CFB4-CB98-7D95-8889-9100AF95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974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902</Words>
  <Application>Microsoft Office PowerPoint</Application>
  <PresentationFormat>Panoramiczny</PresentationFormat>
  <Paragraphs>117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Courier New</vt:lpstr>
      <vt:lpstr>Courier New,monospace</vt:lpstr>
      <vt:lpstr>TW Cen MT</vt:lpstr>
      <vt:lpstr>Wingdings</vt:lpstr>
      <vt:lpstr>Motyw pakietu Office</vt:lpstr>
      <vt:lpstr>Oferta wakacyjna dla dzieci   i młodzieży z terenu Gminy Iwanowice w roku 2025</vt:lpstr>
      <vt:lpstr>Oferty na realizację zadania publicznego Gminy Iwanowice  na rok 2025 z zakresu przeciwdziałania uzależnieniom  i patologiom społecznym ogłoszono 2 zadania:</vt:lpstr>
      <vt:lpstr>Wysokość środków przeznaczonych na realizację zadań ujętych w Uchwale Budżetowej wyniosła  185 000,00 zł:</vt:lpstr>
      <vt:lpstr>Oferty na zadanie nr 1:</vt:lpstr>
      <vt:lpstr>Ludowy Klub Sportowy „ORZEŁ” Iwanowice "Boisko zamiast uzależnień - aktywnie po lepsze jutro" (kwota dofinansowania z budżetu gminy – 40.000,00 zł)</vt:lpstr>
      <vt:lpstr>Ludowe Towarzystwo Sportowe „NOVI” Narama "Na sportowo po lekcjach IX" (Kwota dofinansowania z budżetu gminy – 40.000,00 zł) </vt:lpstr>
      <vt:lpstr>MAŁOPOLSKIE STOWARZYSZENIE ROZWOJU I SPORTU  "Świat ruchu i zdrowia z iwanowicką akademią futbolu" (Kwota dofinansowania z budżetu gminy – 40.000,00 zł)  </vt:lpstr>
      <vt:lpstr>Oferty na zadanie nr 2:</vt:lpstr>
      <vt:lpstr>Ochotnicza straż pożarna - biskupice  GMINNY DZIEŃ DZIECKA 2025 "Moc tysiąca uśmiechów" (kwota dofinansowania z budżetu gminy 20.000,00 zł)</vt:lpstr>
      <vt:lpstr>Poskwitowskie stowarzyszenie „nasze Błonia” (kwota dofinansowania z budżetu gminy 10.000,00 zł)  </vt:lpstr>
      <vt:lpstr>MAŁOPOLSKIE STOWARZYSZENIE ROZWOJU  I SPORTU – ŚWIAT RUCHU I ZDROWIA Z IAF "podsumowanie sezonu z iaf" (kwota dofinansowania z budżetu gminy – 20.000,00 zł) </vt:lpstr>
      <vt:lpstr>STOWARZYSZENIE ŻYCZLIWA DŁOŃ "SENIOR I JUNIOR OTWARCI NA ŚWIAT' (KWOTA DOFINANSOWANIA Z BUDŻETU GMINY – 15.000,00 ZŁ)</vt:lpstr>
      <vt:lpstr>Cele zadań :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GOPS Iwanowice</cp:lastModifiedBy>
  <cp:revision>482</cp:revision>
  <cp:lastPrinted>2025-06-25T08:33:31Z</cp:lastPrinted>
  <dcterms:created xsi:type="dcterms:W3CDTF">2025-06-13T06:13:11Z</dcterms:created>
  <dcterms:modified xsi:type="dcterms:W3CDTF">2025-06-25T08:36:14Z</dcterms:modified>
</cp:coreProperties>
</file>