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91" r:id="rId3"/>
    <p:sldId id="294" r:id="rId4"/>
    <p:sldId id="264" r:id="rId5"/>
    <p:sldId id="274" r:id="rId6"/>
    <p:sldId id="295" r:id="rId7"/>
    <p:sldId id="296" r:id="rId8"/>
    <p:sldId id="297" r:id="rId9"/>
    <p:sldId id="298" r:id="rId10"/>
    <p:sldId id="299" r:id="rId11"/>
    <p:sldId id="281" r:id="rId12"/>
    <p:sldId id="282" r:id="rId13"/>
    <p:sldId id="283" r:id="rId14"/>
    <p:sldId id="292" r:id="rId15"/>
    <p:sldId id="261" r:id="rId16"/>
    <p:sldId id="290" r:id="rId17"/>
    <p:sldId id="280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45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07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716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12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566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4146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74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5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76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29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61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97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61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8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14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52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E81DB-6F50-4F40-9315-A4D1A84265DF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F78CCB-755A-44C8-B89F-C022583D87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81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4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28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2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4" name="Isosceles Triangle 38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8" name="Isosceles Triangle 42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0" name="Freeform: Shape 44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7181723" y="609600"/>
            <a:ext cx="4512989" cy="28194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1700" b="1">
                <a:solidFill>
                  <a:srgbClr val="FFFFFF"/>
                </a:solidFill>
              </a:rPr>
            </a:br>
            <a:br>
              <a:rPr lang="en-US" sz="1700" b="1">
                <a:solidFill>
                  <a:srgbClr val="FFFFFF"/>
                </a:solidFill>
              </a:rPr>
            </a:br>
            <a:br>
              <a:rPr lang="en-US" sz="1700" b="1">
                <a:solidFill>
                  <a:srgbClr val="FFFFFF"/>
                </a:solidFill>
              </a:rPr>
            </a:br>
            <a:br>
              <a:rPr lang="en-US" sz="1700" b="1">
                <a:solidFill>
                  <a:srgbClr val="FFFFFF"/>
                </a:solidFill>
              </a:rPr>
            </a:br>
            <a:r>
              <a:rPr lang="en-US" sz="2700" b="1">
                <a:solidFill>
                  <a:srgbClr val="FFFFFF"/>
                </a:solidFill>
              </a:rPr>
              <a:t>Spółdzielnia Socjalna </a:t>
            </a:r>
            <a:br>
              <a:rPr lang="en-US" sz="2700" b="1">
                <a:solidFill>
                  <a:srgbClr val="FFFFFF"/>
                </a:solidFill>
              </a:rPr>
            </a:br>
            <a:r>
              <a:rPr lang="en-US" sz="2700" b="1">
                <a:solidFill>
                  <a:srgbClr val="FFFFFF"/>
                </a:solidFill>
              </a:rPr>
              <a:t>„Nad Dłubnią”.</a:t>
            </a:r>
            <a:br>
              <a:rPr lang="en-US" sz="2700">
                <a:solidFill>
                  <a:srgbClr val="FFFFFF"/>
                </a:solidFill>
              </a:rPr>
            </a:br>
            <a:br>
              <a:rPr lang="en-US" sz="2700">
                <a:solidFill>
                  <a:srgbClr val="FFFFFF"/>
                </a:solidFill>
              </a:rPr>
            </a:br>
            <a:r>
              <a:rPr lang="en-US" sz="2700">
                <a:solidFill>
                  <a:srgbClr val="FFFFFF"/>
                </a:solidFill>
              </a:rPr>
              <a:t>Sprawozdanie za okres </a:t>
            </a:r>
            <a:br>
              <a:rPr lang="en-US" sz="2700">
                <a:solidFill>
                  <a:srgbClr val="FFFFFF"/>
                </a:solidFill>
              </a:rPr>
            </a:br>
            <a:r>
              <a:rPr lang="en-US" sz="2700">
                <a:solidFill>
                  <a:srgbClr val="FFFFFF"/>
                </a:solidFill>
              </a:rPr>
              <a:t> 01.01.202</a:t>
            </a:r>
            <a:r>
              <a:rPr lang="pl-PL" sz="2700">
                <a:solidFill>
                  <a:srgbClr val="FFFFFF"/>
                </a:solidFill>
              </a:rPr>
              <a:t>4</a:t>
            </a:r>
            <a:r>
              <a:rPr lang="en-US" sz="2700">
                <a:solidFill>
                  <a:srgbClr val="FFFFFF"/>
                </a:solidFill>
              </a:rPr>
              <a:t> – 31.12.202</a:t>
            </a:r>
            <a:r>
              <a:rPr lang="pl-PL" sz="2700">
                <a:solidFill>
                  <a:srgbClr val="FFFFFF"/>
                </a:solidFill>
              </a:rPr>
              <a:t>4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8" name="Obraz 7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181725" y="4270159"/>
            <a:ext cx="4512988" cy="188510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>
                <a:solidFill>
                  <a:srgbClr val="FFFFFF"/>
                </a:solidFill>
              </a:rPr>
              <a:t>Adres</a:t>
            </a:r>
            <a:r>
              <a:rPr lang="en-US">
                <a:solidFill>
                  <a:srgbClr val="FFFFFF"/>
                </a:solidFill>
              </a:rPr>
              <a:t>: Grzegorzowice Wielkie 31 </a:t>
            </a:r>
            <a:endParaRPr lang="pl-PL">
              <a:solidFill>
                <a:srgbClr val="FFFFFF"/>
              </a:solidFill>
            </a:endParaRPr>
          </a:p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>
                <a:solidFill>
                  <a:srgbClr val="FFFFFF"/>
                </a:solidFill>
              </a:rPr>
              <a:t>32-095 Iwanowice</a:t>
            </a:r>
          </a:p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>
                <a:solidFill>
                  <a:srgbClr val="FFFFFF"/>
                </a:solidFill>
              </a:rPr>
              <a:t>Nr KRS</a:t>
            </a:r>
            <a:r>
              <a:rPr lang="en-US">
                <a:solidFill>
                  <a:srgbClr val="FFFFFF"/>
                </a:solidFill>
              </a:rPr>
              <a:t>: 0000716503</a:t>
            </a:r>
          </a:p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>
                <a:solidFill>
                  <a:srgbClr val="FFFFFF"/>
                </a:solidFill>
              </a:rPr>
              <a:t>REGON</a:t>
            </a:r>
            <a:r>
              <a:rPr lang="en-US">
                <a:solidFill>
                  <a:srgbClr val="FFFFFF"/>
                </a:solidFill>
              </a:rPr>
              <a:t>: 369375731, </a:t>
            </a:r>
          </a:p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>
                <a:solidFill>
                  <a:srgbClr val="FFFFFF"/>
                </a:solidFill>
              </a:rPr>
              <a:t>NIP</a:t>
            </a:r>
            <a:r>
              <a:rPr lang="en-US">
                <a:solidFill>
                  <a:srgbClr val="FFFFFF"/>
                </a:solidFill>
              </a:rPr>
              <a:t>: 6821776294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2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AE1E4-20DA-C15A-C946-F6813C678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FED9FA-8DBF-B318-2315-E20A7F1C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600074"/>
            <a:ext cx="8388177" cy="114300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</a:rPr>
              <a:t>Remonty wykonane przez spółdzielnie na terenie poszczególnych miejscowości naszej gminy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ED52198-A2F2-F66B-CF6D-7940E695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93734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C2480F-5AF8-5892-7956-A6666505F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62" y="1593807"/>
            <a:ext cx="9990666" cy="466411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3548E75-60CC-1C1B-7C65-24506A563FC0}"/>
              </a:ext>
            </a:extLst>
          </p:cNvPr>
          <p:cNvSpPr txBox="1"/>
          <p:nvPr/>
        </p:nvSpPr>
        <p:spPr>
          <a:xfrm>
            <a:off x="509060" y="1502303"/>
            <a:ext cx="8938726" cy="475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Władysław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wycinka drzew przy drodze gminnej.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Damice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montaż dwóch tablic  plan ulic w miejscowości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Damic.e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pl-PL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Domiarki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-wykonanie ogrodzenia panelowego wzdłuż chodnika przy drodze wojewódzkiej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Krasieniec Zakupny,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-wykonanie ogrodzenia panelowego na działce gminnej przeznaczonej pod świetlicę wiejską w miejscowości Krasieniec Zakupny.</a:t>
            </a:r>
          </a:p>
          <a:p>
            <a:pPr marL="90170"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04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BE4A72D-ECD6-19F7-4EF1-743A343A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90" y="66676"/>
            <a:ext cx="10124305" cy="7048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PRACE I REMONTY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3463F1D-077E-93DF-C582-4A3D006F394F}"/>
              </a:ext>
            </a:extLst>
          </p:cNvPr>
          <p:cNvSpPr txBox="1"/>
          <p:nvPr/>
        </p:nvSpPr>
        <p:spPr>
          <a:xfrm>
            <a:off x="8304276" y="6302323"/>
            <a:ext cx="368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BISKUPICE - KOSTKA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A3651B-DD41-CE3A-9B83-7846910DB44F}"/>
              </a:ext>
            </a:extLst>
          </p:cNvPr>
          <p:cNvSpPr txBox="1"/>
          <p:nvPr/>
        </p:nvSpPr>
        <p:spPr>
          <a:xfrm>
            <a:off x="929573" y="6302323"/>
            <a:ext cx="3997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NARAMA – PARK KIESZONKOWY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623B999-BE14-691E-76DD-F3DFCC04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36" y="1013935"/>
            <a:ext cx="3734436" cy="28008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E8BCEB-B30F-EF2E-6D4F-139741142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060" y="3048000"/>
            <a:ext cx="3913958" cy="26503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7A5FA39-0D5C-EB3C-3E4F-ED12E289F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661" y="1828800"/>
            <a:ext cx="4621584" cy="41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1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A533011-3316-4DFD-B545-CAAF85A5D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6F765C2-CFA0-43E2-B4AA-9B1A7E50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97EBBA5-9C98-41C0-8D3E-B8BF8BD8E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8C771D4E-1F4E-45D3-BA61-0D47390C2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4E870B5F-9A8A-41E5-B3BA-69025EC20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BE85410D-4D65-4C22-8938-1DFF919FB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9EED07E7-1F26-484A-9FA1-E822B46A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0570AEF5-6B4E-4F8D-BF1F-BC5C65452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E5C1811B-FFBE-435C-820F-DADEC25D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197FDC73-3DBB-44D0-8EE8-41F35CABB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BB5DE8BB-A829-45DC-AA9E-1138CFB10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4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6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7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8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0BD9C5-3D0F-B30C-CDC8-F79535BB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1" y="1089655"/>
            <a:ext cx="3415776" cy="2561832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875462B-E999-E559-0D02-2296427071AE}"/>
              </a:ext>
            </a:extLst>
          </p:cNvPr>
          <p:cNvSpPr txBox="1"/>
          <p:nvPr/>
        </p:nvSpPr>
        <p:spPr>
          <a:xfrm>
            <a:off x="7874000" y="4814595"/>
            <a:ext cx="3738672" cy="1563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KRASIENIEC ZAKUPNY –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 OGRODZENIE I UTWARDZENIE ALEJKI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BE4A72D-ECD6-19F7-4EF1-743A343A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dirty="0"/>
              <a:t>PRACE I REMONTY</a:t>
            </a:r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318DE5-AE1F-E31D-3048-F8956A06F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087871"/>
            <a:ext cx="3420534" cy="25654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350D90D-9DE9-FF16-C920-7C0789405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490" y="1091439"/>
            <a:ext cx="3411020" cy="25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C2A8CEB-6C37-426B-81F9-CC8BDBBB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7CCE2F5-6427-9261-7DE7-6C2A2101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89" r="2520"/>
          <a:stretch>
            <a:fillRect/>
          </a:stretch>
        </p:blipFill>
        <p:spPr>
          <a:xfrm>
            <a:off x="5576" y="-8467"/>
            <a:ext cx="7497313" cy="6857990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3A2F260-D080-447B-9A2D-11973C05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50779"/>
            <a:ext cx="6067887" cy="4515399"/>
          </a:xfrm>
          <a:custGeom>
            <a:avLst/>
            <a:gdLst>
              <a:gd name="connsiteX0" fmla="*/ 0 w 6067887"/>
              <a:gd name="connsiteY0" fmla="*/ 0 h 4515399"/>
              <a:gd name="connsiteX1" fmla="*/ 6067887 w 6067887"/>
              <a:gd name="connsiteY1" fmla="*/ 0 h 4515399"/>
              <a:gd name="connsiteX2" fmla="*/ 4705907 w 6067887"/>
              <a:gd name="connsiteY2" fmla="*/ 4515399 h 4515399"/>
              <a:gd name="connsiteX3" fmla="*/ 0 w 6067887"/>
              <a:gd name="connsiteY3" fmla="*/ 4515399 h 451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7887" h="4515399">
                <a:moveTo>
                  <a:pt x="0" y="0"/>
                </a:moveTo>
                <a:lnTo>
                  <a:pt x="6067887" y="0"/>
                </a:lnTo>
                <a:lnTo>
                  <a:pt x="4705907" y="4515399"/>
                </a:lnTo>
                <a:lnTo>
                  <a:pt x="0" y="4515399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BE4A72D-ECD6-19F7-4EF1-743A343A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6" y="1711250"/>
            <a:ext cx="4817660" cy="9773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200" dirty="0"/>
              <a:t>PRACE I REMONTY</a:t>
            </a:r>
            <a:endParaRPr lang="en-US" sz="32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DCDB22B-31DE-F3B7-104B-C1BBC75384DD}"/>
              </a:ext>
            </a:extLst>
          </p:cNvPr>
          <p:cNvSpPr txBox="1"/>
          <p:nvPr/>
        </p:nvSpPr>
        <p:spPr>
          <a:xfrm>
            <a:off x="573206" y="2879679"/>
            <a:ext cx="4257667" cy="1133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ALBORETRUM IWANOWICE- 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SCHODY ORAZ SIEDZISKA ŁAWEK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7247D8C-F98C-21B3-8FAF-CF14F28E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13" r="3" b="3"/>
          <a:stretch>
            <a:fillRect/>
          </a:stretch>
        </p:blipFill>
        <p:spPr>
          <a:xfrm>
            <a:off x="7497333" y="10"/>
            <a:ext cx="4694666" cy="34289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04D1047-4579-FE74-423E-4C4665CE63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4" r="-2" b="1119"/>
          <a:stretch>
            <a:fillRect/>
          </a:stretch>
        </p:blipFill>
        <p:spPr>
          <a:xfrm>
            <a:off x="7497333" y="3429000"/>
            <a:ext cx="46908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4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BE4A72D-ECD6-19F7-4EF1-743A343A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6" y="257452"/>
            <a:ext cx="11468100" cy="683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PRACE I REMONTY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DCDB22B-31DE-F3B7-104B-C1BBC75384DD}"/>
              </a:ext>
            </a:extLst>
          </p:cNvPr>
          <p:cNvSpPr txBox="1"/>
          <p:nvPr/>
        </p:nvSpPr>
        <p:spPr>
          <a:xfrm>
            <a:off x="-858417" y="3758604"/>
            <a:ext cx="5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SALA LEKCYJNA IWANOWICE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5B54964-81E8-CCCC-01DD-2B13D2473D31}"/>
              </a:ext>
            </a:extLst>
          </p:cNvPr>
          <p:cNvSpPr txBox="1"/>
          <p:nvPr/>
        </p:nvSpPr>
        <p:spPr>
          <a:xfrm>
            <a:off x="6666047" y="5766319"/>
            <a:ext cx="423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NASADZENIA KWIATÓW - IWANOWICE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7B4601D-CB12-0302-479D-910F9D81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7" y="1091681"/>
            <a:ext cx="3116425" cy="233731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83528E-B906-FCD0-5195-52CF0A8E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647" y="1091681"/>
            <a:ext cx="3488440" cy="233731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C26BF1C-7B3B-D3D9-E897-772470AB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747" y="2746257"/>
            <a:ext cx="2072519" cy="27633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697D2C8-6395-50C5-E658-CEA319B5004A}"/>
              </a:ext>
            </a:extLst>
          </p:cNvPr>
          <p:cNvSpPr txBox="1"/>
          <p:nvPr/>
        </p:nvSpPr>
        <p:spPr>
          <a:xfrm>
            <a:off x="354492" y="6415882"/>
            <a:ext cx="642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SCHODY – CENTRUM SPORTOWO – REKREACYJNE IWANOWICE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C3B1290-68EC-0004-6268-742646FF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244" y="4469082"/>
            <a:ext cx="3307750" cy="16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2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677333" y="400280"/>
            <a:ext cx="9455711" cy="637374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br>
              <a:rPr lang="pl-PL" sz="2800" dirty="0">
                <a:solidFill>
                  <a:schemeClr val="tx1"/>
                </a:solidFill>
              </a:rPr>
            </a:br>
            <a:r>
              <a:rPr lang="pl-PL" sz="2800" dirty="0">
                <a:solidFill>
                  <a:schemeClr val="tx1"/>
                </a:solidFill>
              </a:rPr>
              <a:t>               </a:t>
            </a: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Dodatkowe działania Spółdzielni:</a:t>
            </a:r>
            <a:br>
              <a:rPr lang="pl-PL" sz="2800" dirty="0">
                <a:solidFill>
                  <a:schemeClr val="tx1"/>
                </a:solidFill>
              </a:rPr>
            </a:b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pomocy non profit spółdzielnia wykonała następujące zadania: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pomoc przy organizacji spływu kajakowego na rzece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Dłubni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pomoc przy organizacji Młodzieżowych Gminnych Zawodów Strażackich w Biskupicach,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pomoc przy sadzeniu żonkili Szkolnym Kołom Caritas w ramach akcji wspierającej Hospicjum w Miechowie,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prace związane z montażem i demontażem lodowiska w Sieciechowicach, 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prace związane z transportem, montażem i demontażem namiotów z GCKiB na imprezy gminne, 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montaż iluminacji świetlnej świątecznej w Iwanowicach i Sieciechowicach,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pomoc przy organizacji Jarmarku Świątecznego w Iwanowicach,  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transport darów żywnościowych z remiz OSP z terenu naszej Gminy do punktu zbiórki  z przeznaczeniem dla osób bezdomnych mieszkających w domach prowadzonych przez siostrę Chmielewską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transport i zbiórka darów dla powodzian,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pomoc przy organizacji Gminnego Dnia Dziecka,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pomoc przy organizacji Dożynek Gminnych.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4947" cy="1293212"/>
          </a:xfrm>
          <a:prstGeom prst="rect">
            <a:avLst/>
          </a:prstGeom>
        </p:spPr>
      </p:pic>
      <p:sp>
        <p:nvSpPr>
          <p:cNvPr id="8" name="Prostokąt zaokrąglony 7"/>
          <p:cNvSpPr/>
          <p:nvPr/>
        </p:nvSpPr>
        <p:spPr>
          <a:xfrm>
            <a:off x="6400800" y="20453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423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BE4A72D-ECD6-19F7-4EF1-743A343A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79" y="341535"/>
            <a:ext cx="11468100" cy="6835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ZBIÓRKA, TRANSPORT I ZAŁADUNEK DARÓW DLA POWODZIAN </a:t>
            </a:r>
            <a:br>
              <a:rPr lang="pl-PL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ORAZ SPRZĄTANIE PO POWODZI NA NASZYM TERENIE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7EA1C21-A3CB-20B9-6EA6-AEDFA92E1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1" y="1178560"/>
            <a:ext cx="3169920" cy="237744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EB5DA32-0DAC-AE4D-1373-75E53DBDC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81" y="3709443"/>
            <a:ext cx="3698240" cy="27736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0636A1B-0343-C394-BFF7-6C9E4B15F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69" y="1178559"/>
            <a:ext cx="3169920" cy="237744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9F291EB-5E24-4D48-3DEE-33E222E56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207" y="3709443"/>
            <a:ext cx="3698241" cy="277368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977502F-E647-5985-77D2-71821CBDD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303" y="1178559"/>
            <a:ext cx="3045217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2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Błąd">
            <a:extLst>
              <a:ext uri="{FF2B5EF4-FFF2-40B4-BE49-F238E27FC236}">
                <a16:creationId xmlns:a16="http://schemas.microsoft.com/office/drawing/2014/main" id="{CC02B7E0-CA61-3AB4-D948-F6826517B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55" y="2043404"/>
            <a:ext cx="2494894" cy="2304661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75249" y="821094"/>
            <a:ext cx="8472196" cy="474928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8000" b="1" dirty="0">
                <a:solidFill>
                  <a:schemeClr val="accent1">
                    <a:lumMod val="50000"/>
                  </a:schemeClr>
                </a:solidFill>
              </a:rPr>
              <a:t>Podsumowanie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koniec 2024 roku Spółdzielnia Socjalna „Nad </a:t>
            </a:r>
            <a:r>
              <a:rPr lang="pl-PL" sz="72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Dłubnią</a:t>
            </a: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wywiązała się ze wszystkich umów jakie zawarła w trakcie okresu sprawozdawczego. Wszystkie prace zostały terminowo zakończone i odebrane. Na dzień 31.12.2024 roku  zobowiązania finansowe spółdzielni wynikające m.in należnych podatków zostały uregulowane.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Całkowite przychody ze sprzedaży wyniosły w roku 2024 - 1.106 975,46 zł netto.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Koszty utrzymania Spółdzielni za rok 2024   - 1. 114 554,11 zł netto.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Pozostałe przychody operacyjne w roku 2024  - 28 914,70 zł netto.</a:t>
            </a:r>
            <a:endParaRPr lang="pl-PL" sz="7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zysk (strata) netto  Spółdzielni w 2024 r. -   21 577,29zł.</a:t>
            </a:r>
            <a:endParaRPr lang="pl-PL" sz="7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l-PL" sz="4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l-PL" sz="4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pl-PL" sz="1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1812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3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DZIĘKUJĘ ZA UWAGĘ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244" y="2425287"/>
            <a:ext cx="2875547" cy="26055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982" y="2679701"/>
            <a:ext cx="20288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50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77334" y="245381"/>
            <a:ext cx="8308046" cy="1854008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Zatrudnienie i zakupy </a:t>
            </a:r>
            <a:br>
              <a:rPr lang="pl-PL" sz="28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pl-PL" sz="2800" dirty="0">
                <a:solidFill>
                  <a:schemeClr val="accent2">
                    <a:lumMod val="50000"/>
                  </a:schemeClr>
                </a:solidFill>
              </a:rPr>
            </a:br>
            <a:endParaRPr lang="pl-PL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9060" y="1292290"/>
            <a:ext cx="10006540" cy="5229808"/>
          </a:xfrm>
        </p:spPr>
        <p:txBody>
          <a:bodyPr numCol="2"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9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</a:t>
            </a:r>
            <a:endParaRPr lang="pl-PL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2024 roku średnie roczne zatrudnienie na umowę   o pracę wyniosło 6,458 etatów.</a:t>
            </a:r>
          </a:p>
          <a:p>
            <a:pPr marL="4000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tym na koniec 2024 roku zatrudnionych było 8 osób, w tym 1 osoba przebywała na urlopie bezpłatnym.  </a:t>
            </a: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pl-PL" sz="1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19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Zakupy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ze środków własnych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Przyczepę lekką specjalistyczną - rębak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GreenMech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Arborist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150 - 70.110 zł brutto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Przyczepę ciężarowo rolniczą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Marpol-Trailer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36.900 zł brutto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kosiarkę spalinową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Weibang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2.990,00 zł brutto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pilarkę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Stihl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MS 194T -  1.785 zł brutto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pilarkę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Stihl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MS 261 -  3.395 zł brutto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drobne wyposażenie warsztatowe -  1.401 zł.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Isosceles Triangle 22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Isosceles Triangle 26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4" name="Isosceles Triangle 27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Zakupy</a:t>
            </a:r>
            <a:br>
              <a:rPr lang="en-US" sz="2600"/>
            </a:br>
            <a:br>
              <a:rPr lang="en-US" sz="2600"/>
            </a:br>
            <a:endParaRPr lang="en-US" sz="26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FD32E4-AA56-00C6-1B34-DC4DA6C5CF8B}"/>
              </a:ext>
            </a:extLst>
          </p:cNvPr>
          <p:cNvSpPr txBox="1"/>
          <p:nvPr/>
        </p:nvSpPr>
        <p:spPr>
          <a:xfrm>
            <a:off x="609600" y="5702709"/>
            <a:ext cx="10923638" cy="521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RĘBAK DO GAŁĘZI ARBORIST 150D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A4DCB562-F6AD-BBEE-3436-F9C9DF26A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9831"/>
          <a:stretch>
            <a:fillRect/>
          </a:stretch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ED19B40-8AED-7550-D0D2-E6DCB7A607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9816"/>
          <a:stretch>
            <a:fillRect/>
          </a:stretch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1812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01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77334" y="204537"/>
            <a:ext cx="8596668" cy="121518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50000"/>
                  </a:schemeClr>
                </a:solidFill>
              </a:rPr>
              <a:t>W 2024 roku Spółdzielnia Socjalna realizowała następujące zlecenia stałe.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925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28DF3D-F10F-C5DD-809B-7AF7479CB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62065"/>
            <a:ext cx="9185123" cy="3797559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Utrzymanie dróg i placów gminnych - umowa została zawarta na okres 10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Koszenie poboczy dróg gminnych – 2 razy do roku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Utrzymanie obiektów sportowych i rekreacyjnych na terenie Gmina Iwanowice przez okres od 01.04.2024 – 30.10.2024.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Konserwacja budynku szkoły w Iwanowicach, Poskwitowie i  Grzegorzowicach oraz pomieszczeń przedszkola w Iwanowicach. Porządkowanie wiat przystankowych zlokalizowanych na terenie Gminy Iwanowice.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Odśnieżanie w sezonie zimowym chodników i parkingów w miejscowościach Iwanowice, Grzegorzowice Wielkie, Sieciechowice, Domiarki i Narama.</a:t>
            </a: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309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5824" y="600074"/>
            <a:ext cx="8388177" cy="114300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</a:rPr>
              <a:t>Remonty wykonane przez spółdzielnie na terenie poszczególnych miejscowości naszej gminy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93734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C5543CD-5DCE-2566-9815-34F55CDF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62" y="1593807"/>
            <a:ext cx="9990666" cy="466411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449C5D0-11AF-7B1B-6BA6-7FD1F00D3C15}"/>
              </a:ext>
            </a:extLst>
          </p:cNvPr>
          <p:cNvSpPr txBox="1"/>
          <p:nvPr/>
        </p:nvSpPr>
        <p:spPr>
          <a:xfrm>
            <a:off x="509060" y="1502303"/>
            <a:ext cx="8938726" cy="5355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Iwanowice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naprawa ogrodzenia , wykonanie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nasadzeń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krzewów i wykonanie schodów w Nowoczesnym Zapleczu Sportowo Rekreacyjnym w Iwanowicach,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naprawa uszkodzonego podestu z deski kompozytowej na terenie Nowoczesnego Zaplecza Sportowo Rekreacyjnego w Iwanowicach,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wykonanie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nasadzeń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kwiatów i krzewów ozdobnych  w Rynku w Iwanowicach ,na ternie Nowoczesnego Zaplecza Sportowo Rekreacyjnego w Iwanowicach, przy szkole oraz w donicach przy Urzędzie Gminy,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wykonanie remontu schodów wejściowych przy Gminnym Centrum Kultury i Bibliotek w Iwanowicach,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koszenie trawników przycinanie drzew i żywopłotów , pielęgnacja kwiatów i krzewów  na terenie GCKiB oraz Muzeum w Iwanowicach,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montaż  urządzeń fitness , wykonanie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nasadzeń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krzewów i kwiatów oraz posianie trawników w ramach rewitalizacji terenu po byłym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Pszoku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150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5B91-FD56-5C04-42D5-DB053F2F1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67CBED-F0C3-8FF5-16C4-335F7616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600074"/>
            <a:ext cx="8388177" cy="114300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</a:rPr>
              <a:t>Remonty wykonane przez spółdzielnie na terenie poszczególnych miejscowości naszej gminy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C6A1366-982C-281B-E89E-6DA6AF0B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93734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A62573-35B5-974A-49FF-74BAC1DB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62" y="1593807"/>
            <a:ext cx="9990666" cy="466411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8B88A6B-53E1-A8D1-885D-953362AA9A07}"/>
              </a:ext>
            </a:extLst>
          </p:cNvPr>
          <p:cNvSpPr txBox="1"/>
          <p:nvPr/>
        </p:nvSpPr>
        <p:spPr>
          <a:xfrm>
            <a:off x="509060" y="1502303"/>
            <a:ext cx="8938726" cy="387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Iwanowice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-wykonanie kompleksowego remontu pomieszczeń holu , dziennika podawczego, sekretariatu w Urzędzie Gminy Iwanowice,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utworzenie punktu obsługi mieszkańców w Urzędzie Gminy Iwanowice,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wykonanie remontu pomieszczenia biurowego z przeznaczeniem pod urząd stanu cywilnego w budynku Urzędu Gminy Iwanowice,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wykonanie remontu pomieszczenia biurowego w budynku Urzędu Gminy Iwanowice,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wykonanie remontu pomieszczenia (klasy) w Szkole Podstawowej w Iwanowicach,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malowanie dwóch przystanków.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773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61E51-E0E9-3433-74A6-9091FFDC6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FDC1BE-9406-7A07-1F03-C92A809C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600074"/>
            <a:ext cx="8388177" cy="114300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</a:rPr>
              <a:t>Remonty wykonane przez spółdzielnie na terenie poszczególnych miejscowości naszej gminy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B1C308-386E-8C76-1908-FC7AB78A2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93734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75358DD-13CA-B49D-DD51-E7385D6F8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62" y="1593807"/>
            <a:ext cx="9990666" cy="466411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A4F03E6-5B65-D741-A4EA-03509222E2B7}"/>
              </a:ext>
            </a:extLst>
          </p:cNvPr>
          <p:cNvSpPr txBox="1"/>
          <p:nvPr/>
        </p:nvSpPr>
        <p:spPr>
          <a:xfrm>
            <a:off x="509060" y="1502303"/>
            <a:ext cx="8938726" cy="405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Sieciechowice 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wymiana drzwi wewnętrznych oraz zabezpieczenie stolarki na strychu środkiem przeciwpożarowym w Przedszkolu w Sieciechowicach,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wycinka drzew przy drodze gminnej,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nasadzeń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kwiatów i krzewów ozdobnych na terenie Rynku w Sieciechowice.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Maszków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-przycinka pielęgnacyjna dwóch drzew oraz wycięcie jednego na terenie Nowoczesnego Zaplecza Sportowo Rekreacyjnego w Maszkowie,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-malowanie ławek na terenie Nowoczesnego Zaplecza Sportowo Rekreacyjnego w Maszkowie,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-malowanie trzech przystanków.</a:t>
            </a:r>
          </a:p>
        </p:txBody>
      </p:sp>
    </p:spTree>
    <p:extLst>
      <p:ext uri="{BB962C8B-B14F-4D97-AF65-F5344CB8AC3E}">
        <p14:creationId xmlns:p14="http://schemas.microsoft.com/office/powerpoint/2010/main" val="112393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5A218-A5F4-D694-3F3D-7FD647BF8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022F7-43AF-03CC-838A-F9CB6CA9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600074"/>
            <a:ext cx="8388177" cy="114300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</a:rPr>
              <a:t>Remonty wykonane przez spółdzielnie na terenie poszczególnych miejscowości naszej gminy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23C11B6-63B1-073A-7E1E-37834D841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93734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679A471-9098-3D98-B203-B841F52DA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62" y="1593807"/>
            <a:ext cx="9990666" cy="466411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68E2CF-9655-9360-CE19-15C1B0EFDE3E}"/>
              </a:ext>
            </a:extLst>
          </p:cNvPr>
          <p:cNvSpPr txBox="1"/>
          <p:nvPr/>
        </p:nvSpPr>
        <p:spPr>
          <a:xfrm>
            <a:off x="509060" y="1502303"/>
            <a:ext cx="8938726" cy="575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Celiny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-wycinka drzew i krzaków przy Szkole Podstawowej w Celinach,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-wykonanie ogrodzenia panelowego przy Szkole Podstawowej w Celinach.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Poskwitów Nowy</a:t>
            </a:r>
            <a:r>
              <a:rPr lang="pl-PL" sz="1800" b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-kompleksowa budowa placu zabaw dla żłobka Bajkowa Kraina w Poskwitowie,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-budowa siłowni zewnętrznej dla dzieci i młodzieży przy Szkole w Poskwitowie,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-montaż progu zwalniającego,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-wykonanie parkingu przy Szkole Podstawowej w Poskwitowie.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Narama</a:t>
            </a:r>
            <a:endParaRPr lang="pl-PL" b="1" dirty="0">
              <a:solidFill>
                <a:srgbClr val="2F549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wycinka drzew na działce gminnej,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wykonanie utwardzenia z kostki betonowej na terenie Parku Kieszonkowego w               Naramie.</a:t>
            </a:r>
          </a:p>
          <a:p>
            <a:pPr marL="318770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46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B0CE6-DE65-C503-1C36-00B1265E2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2F9B8-A93D-B366-A465-EFB40572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600074"/>
            <a:ext cx="8388177" cy="114300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</a:rPr>
              <a:t>Remonty wykonane przez spółdzielnie na terenie poszczególnych miejscowości naszej gminy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65448D3-D2A3-BB9D-48FC-E528F98F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120" cy="993734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B4A22D-5144-B855-A9FF-7A8E57BA2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62" y="1593807"/>
            <a:ext cx="9990666" cy="466411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A6E66FF-B9A0-73EF-4CA4-E06C7F39F7E8}"/>
              </a:ext>
            </a:extLst>
          </p:cNvPr>
          <p:cNvSpPr txBox="1"/>
          <p:nvPr/>
        </p:nvSpPr>
        <p:spPr>
          <a:xfrm>
            <a:off x="509060" y="1502303"/>
            <a:ext cx="8938726" cy="605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Biskupice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-wymiana piasku oraz mycie urządzeń i boiska ze sztuczną nawierzchnią na terenie                            Nowoczesnego Zaplecza Sportowo Rekreacyjnego w Biskupicach po powodzi,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-wykonanie utwardzenia z kostki betonowej parking przy OSP Biskupice,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-malowanie przystanku oraz naprawa siedzisk w ławkach.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Grzegorzowice Wielkie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-wykonanie oświetlenia zewnętrznego od strony zachodniej Dom Seniora.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Grzegorzowice Małe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-montaż stojaków na rowery przy budynku szatni obok boiska.</a:t>
            </a:r>
          </a:p>
          <a:p>
            <a:pPr marL="90170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l-P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Sułkowice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-wykonanie modernizacji instalacji elektrycznej przy źródełku w Sułkowicach.</a:t>
            </a:r>
          </a:p>
          <a:p>
            <a:pPr marL="90170"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5141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1230</TotalTime>
  <Words>1139</Words>
  <Application>Microsoft Office PowerPoint</Application>
  <PresentationFormat>Panoramiczny</PresentationFormat>
  <Paragraphs>148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</vt:lpstr>
      <vt:lpstr>Calibri</vt:lpstr>
      <vt:lpstr>Symbol</vt:lpstr>
      <vt:lpstr>Trebuchet MS</vt:lpstr>
      <vt:lpstr>Wingdings</vt:lpstr>
      <vt:lpstr>Wingdings 3</vt:lpstr>
      <vt:lpstr>Faseta</vt:lpstr>
      <vt:lpstr>    Spółdzielnia Socjalna  „Nad Dłubnią”.  Sprawozdanie za okres   01.01.2024 – 31.12.2024</vt:lpstr>
      <vt:lpstr>Zatrudnienie i zakupy   </vt:lpstr>
      <vt:lpstr>Zakupy  </vt:lpstr>
      <vt:lpstr>W 2024 roku Spółdzielnia Socjalna realizowała następujące zlecenia stałe. </vt:lpstr>
      <vt:lpstr>Remonty wykonane przez spółdzielnie na terenie poszczególnych miejscowości naszej gminy </vt:lpstr>
      <vt:lpstr>Remonty wykonane przez spółdzielnie na terenie poszczególnych miejscowości naszej gminy </vt:lpstr>
      <vt:lpstr>Remonty wykonane przez spółdzielnie na terenie poszczególnych miejscowości naszej gminy </vt:lpstr>
      <vt:lpstr>Remonty wykonane przez spółdzielnie na terenie poszczególnych miejscowości naszej gminy </vt:lpstr>
      <vt:lpstr>Remonty wykonane przez spółdzielnie na terenie poszczególnych miejscowości naszej gminy </vt:lpstr>
      <vt:lpstr>Remonty wykonane przez spółdzielnie na terenie poszczególnych miejscowości naszej gminy </vt:lpstr>
      <vt:lpstr>PRACE I REMONTY</vt:lpstr>
      <vt:lpstr>PRACE I REMONTY</vt:lpstr>
      <vt:lpstr>PRACE I REMONTY</vt:lpstr>
      <vt:lpstr>PRACE I REMONTY</vt:lpstr>
      <vt:lpstr>                Dodatkowe działania Spółdzielni:    W ramach pomocy non profit spółdzielnia wykonała następujące zadania: - pomoc przy organizacji spływu kajakowego na rzece Dłubni,  - pomoc przy organizacji Młodzieżowych Gminnych Zawodów Strażackich w Biskupicach, - pomoc przy sadzeniu żonkili Szkolnym Kołom Caritas w ramach akcji wspierającej Hospicjum w Miechowie, - prace związane z montażem i demontażem lodowiska w Sieciechowicach,  - prace związane z transportem, montażem i demontażem namiotów z GCKiB na imprezy gminne,  - montaż iluminacji świetlnej świątecznej w Iwanowicach i Sieciechowicach, - pomoc przy organizacji Jarmarku Świątecznego w Iwanowicach,   - transport darów żywnościowych z remiz OSP z terenu naszej Gminy do punktu zbiórki  z przeznaczeniem dla osób bezdomnych mieszkających w domach prowadzonych przez siostrę Chmielewską - transport i zbiórka darów dla powodzian, - pomoc przy organizacji Gminnego Dnia Dziecka, - pomoc przy organizacji Dożynek Gminnych.  </vt:lpstr>
      <vt:lpstr>ZBIÓRKA, TRANSPORT I ZAŁADUNEK DARÓW DLA POWODZIAN  ORAZ SPRZĄTANIE PO POWODZI NA NASZYM TERENIE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GCKiB-M-Swiatek</dc:creator>
  <cp:lastModifiedBy>Monika Świątek</cp:lastModifiedBy>
  <cp:revision>65</cp:revision>
  <dcterms:created xsi:type="dcterms:W3CDTF">2021-04-24T16:01:52Z</dcterms:created>
  <dcterms:modified xsi:type="dcterms:W3CDTF">2025-05-28T20:05:24Z</dcterms:modified>
</cp:coreProperties>
</file>