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2" r:id="rId8"/>
    <p:sldId id="262" r:id="rId9"/>
    <p:sldId id="30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18288000" cy="10287000"/>
  <p:notesSz cx="6858000" cy="9144000"/>
  <p:embeddedFontLst>
    <p:embeddedFont>
      <p:font typeface="Poppins" panose="00000500000000000000" pitchFamily="2" charset="-18"/>
      <p:regular r:id="rId49"/>
      <p:bold r:id="rId50"/>
      <p:italic r:id="rId51"/>
      <p:boldItalic r:id="rId52"/>
    </p:embeddedFont>
    <p:embeddedFont>
      <p:font typeface="Poppins Bold"/>
      <p:bold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766F4-02BA-4B49-B72B-99B427E45428}" v="1" dt="2025-04-25T09:16:04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22" autoAdjust="0"/>
  </p:normalViewPr>
  <p:slideViewPr>
    <p:cSldViewPr>
      <p:cViewPr>
        <p:scale>
          <a:sx n="90" d="100"/>
          <a:sy n="90" d="100"/>
        </p:scale>
        <p:origin x="66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PS Iwanowice" userId="a1fd0eede3848f7f" providerId="LiveId" clId="{2C9766F4-02BA-4B49-B72B-99B427E45428}"/>
    <pc:docChg chg="undo custSel modSld">
      <pc:chgData name="GOPS Iwanowice" userId="a1fd0eede3848f7f" providerId="LiveId" clId="{2C9766F4-02BA-4B49-B72B-99B427E45428}" dt="2025-04-25T09:27:28.293" v="246" actId="20577"/>
      <pc:docMkLst>
        <pc:docMk/>
      </pc:docMkLst>
      <pc:sldChg chg="modSp mod">
        <pc:chgData name="GOPS Iwanowice" userId="a1fd0eede3848f7f" providerId="LiveId" clId="{2C9766F4-02BA-4B49-B72B-99B427E45428}" dt="2025-04-25T07:51:48.301" v="2" actId="20577"/>
        <pc:sldMkLst>
          <pc:docMk/>
          <pc:sldMk cId="0" sldId="257"/>
        </pc:sldMkLst>
        <pc:spChg chg="mod">
          <ac:chgData name="GOPS Iwanowice" userId="a1fd0eede3848f7f" providerId="LiveId" clId="{2C9766F4-02BA-4B49-B72B-99B427E45428}" dt="2025-04-25T07:51:48.301" v="2" actId="20577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GOPS Iwanowice" userId="a1fd0eede3848f7f" providerId="LiveId" clId="{2C9766F4-02BA-4B49-B72B-99B427E45428}" dt="2025-04-25T08:19:07.099" v="4" actId="20577"/>
        <pc:sldMkLst>
          <pc:docMk/>
          <pc:sldMk cId="0" sldId="266"/>
        </pc:sldMkLst>
        <pc:spChg chg="mod">
          <ac:chgData name="GOPS Iwanowice" userId="a1fd0eede3848f7f" providerId="LiveId" clId="{2C9766F4-02BA-4B49-B72B-99B427E45428}" dt="2025-04-25T08:19:07.099" v="4" actId="20577"/>
          <ac:spMkLst>
            <pc:docMk/>
            <pc:sldMk cId="0" sldId="266"/>
            <ac:spMk id="2" creationId="{00000000-0000-0000-0000-000000000000}"/>
          </ac:spMkLst>
        </pc:spChg>
      </pc:sldChg>
      <pc:sldChg chg="modSp mod">
        <pc:chgData name="GOPS Iwanowice" userId="a1fd0eede3848f7f" providerId="LiveId" clId="{2C9766F4-02BA-4B49-B72B-99B427E45428}" dt="2025-04-25T08:20:57.426" v="12" actId="20577"/>
        <pc:sldMkLst>
          <pc:docMk/>
          <pc:sldMk cId="0" sldId="267"/>
        </pc:sldMkLst>
        <pc:spChg chg="mod">
          <ac:chgData name="GOPS Iwanowice" userId="a1fd0eede3848f7f" providerId="LiveId" clId="{2C9766F4-02BA-4B49-B72B-99B427E45428}" dt="2025-04-25T08:20:57.426" v="12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 mod">
        <pc:chgData name="GOPS Iwanowice" userId="a1fd0eede3848f7f" providerId="LiveId" clId="{2C9766F4-02BA-4B49-B72B-99B427E45428}" dt="2025-04-25T09:26:19.939" v="207" actId="20577"/>
        <pc:sldMkLst>
          <pc:docMk/>
          <pc:sldMk cId="0" sldId="270"/>
        </pc:sldMkLst>
        <pc:spChg chg="mod">
          <ac:chgData name="GOPS Iwanowice" userId="a1fd0eede3848f7f" providerId="LiveId" clId="{2C9766F4-02BA-4B49-B72B-99B427E45428}" dt="2025-04-25T09:26:19.939" v="207" actId="20577"/>
          <ac:spMkLst>
            <pc:docMk/>
            <pc:sldMk cId="0" sldId="270"/>
            <ac:spMk id="7" creationId="{00000000-0000-0000-0000-000000000000}"/>
          </ac:spMkLst>
        </pc:spChg>
      </pc:sldChg>
      <pc:sldChg chg="modSp mod">
        <pc:chgData name="GOPS Iwanowice" userId="a1fd0eede3848f7f" providerId="LiveId" clId="{2C9766F4-02BA-4B49-B72B-99B427E45428}" dt="2025-04-25T09:27:28.293" v="246" actId="20577"/>
        <pc:sldMkLst>
          <pc:docMk/>
          <pc:sldMk cId="0" sldId="278"/>
        </pc:sldMkLst>
        <pc:spChg chg="mod">
          <ac:chgData name="GOPS Iwanowice" userId="a1fd0eede3848f7f" providerId="LiveId" clId="{2C9766F4-02BA-4B49-B72B-99B427E45428}" dt="2025-04-25T09:27:28.293" v="246" actId="20577"/>
          <ac:spMkLst>
            <pc:docMk/>
            <pc:sldMk cId="0" sldId="278"/>
            <ac:spMk id="7" creationId="{00000000-0000-0000-0000-000000000000}"/>
          </ac:spMkLst>
        </pc:spChg>
      </pc:sldChg>
      <pc:sldChg chg="modSp mod">
        <pc:chgData name="GOPS Iwanowice" userId="a1fd0eede3848f7f" providerId="LiveId" clId="{2C9766F4-02BA-4B49-B72B-99B427E45428}" dt="2025-04-25T09:14:18.992" v="16" actId="207"/>
        <pc:sldMkLst>
          <pc:docMk/>
          <pc:sldMk cId="0" sldId="287"/>
        </pc:sldMkLst>
        <pc:spChg chg="mod">
          <ac:chgData name="GOPS Iwanowice" userId="a1fd0eede3848f7f" providerId="LiveId" clId="{2C9766F4-02BA-4B49-B72B-99B427E45428}" dt="2025-04-25T09:14:18.992" v="16" actId="207"/>
          <ac:spMkLst>
            <pc:docMk/>
            <pc:sldMk cId="0" sldId="287"/>
            <ac:spMk id="5" creationId="{00000000-0000-0000-0000-000000000000}"/>
          </ac:spMkLst>
        </pc:spChg>
        <pc:grpChg chg="mod">
          <ac:chgData name="GOPS Iwanowice" userId="a1fd0eede3848f7f" providerId="LiveId" clId="{2C9766F4-02BA-4B49-B72B-99B427E45428}" dt="2025-04-25T09:14:18.992" v="16" actId="207"/>
          <ac:grpSpMkLst>
            <pc:docMk/>
            <pc:sldMk cId="0" sldId="287"/>
            <ac:grpSpMk id="4" creationId="{00000000-0000-0000-0000-000000000000}"/>
          </ac:grpSpMkLst>
        </pc:grpChg>
      </pc:sldChg>
      <pc:sldChg chg="modSp mod">
        <pc:chgData name="GOPS Iwanowice" userId="a1fd0eede3848f7f" providerId="LiveId" clId="{2C9766F4-02BA-4B49-B72B-99B427E45428}" dt="2025-04-25T09:16:12.974" v="50" actId="20577"/>
        <pc:sldMkLst>
          <pc:docMk/>
          <pc:sldMk cId="0" sldId="292"/>
        </pc:sldMkLst>
        <pc:spChg chg="mod">
          <ac:chgData name="GOPS Iwanowice" userId="a1fd0eede3848f7f" providerId="LiveId" clId="{2C9766F4-02BA-4B49-B72B-99B427E45428}" dt="2025-04-25T09:16:12.974" v="50" actId="20577"/>
          <ac:spMkLst>
            <pc:docMk/>
            <pc:sldMk cId="0" sldId="292"/>
            <ac:spMk id="7" creationId="{00000000-0000-0000-0000-000000000000}"/>
          </ac:spMkLst>
        </pc:spChg>
      </pc:sldChg>
      <pc:sldChg chg="modSp mod">
        <pc:chgData name="GOPS Iwanowice" userId="a1fd0eede3848f7f" providerId="LiveId" clId="{2C9766F4-02BA-4B49-B72B-99B427E45428}" dt="2025-04-25T09:19:56.177" v="117" actId="20577"/>
        <pc:sldMkLst>
          <pc:docMk/>
          <pc:sldMk cId="0" sldId="297"/>
        </pc:sldMkLst>
        <pc:spChg chg="mod">
          <ac:chgData name="GOPS Iwanowice" userId="a1fd0eede3848f7f" providerId="LiveId" clId="{2C9766F4-02BA-4B49-B72B-99B427E45428}" dt="2025-04-25T09:19:56.177" v="117" actId="20577"/>
          <ac:spMkLst>
            <pc:docMk/>
            <pc:sldMk cId="0" sldId="297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1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5906294" y="2536348"/>
            <a:ext cx="23300020" cy="7015990"/>
            <a:chOff x="0" y="0"/>
            <a:chExt cx="7881735" cy="2373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2373310"/>
            </a:xfrm>
            <a:custGeom>
              <a:avLst/>
              <a:gdLst/>
              <a:ahLst/>
              <a:cxnLst/>
              <a:rect l="l" t="t" r="r" b="b"/>
              <a:pathLst>
                <a:path w="7881735" h="2373310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63853" y="3762630"/>
            <a:ext cx="23300020" cy="3958269"/>
            <a:chOff x="0" y="0"/>
            <a:chExt cx="7881735" cy="13389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28700" y="1028700"/>
            <a:ext cx="1036615" cy="1141227"/>
          </a:xfrm>
          <a:custGeom>
            <a:avLst/>
            <a:gdLst/>
            <a:ahLst/>
            <a:cxnLst/>
            <a:rect l="l" t="t" r="r" b="b"/>
            <a:pathLst>
              <a:path w="1036615" h="1141227">
                <a:moveTo>
                  <a:pt x="0" y="0"/>
                </a:moveTo>
                <a:lnTo>
                  <a:pt x="1036615" y="0"/>
                </a:lnTo>
                <a:lnTo>
                  <a:pt x="1036615" y="1141227"/>
                </a:lnTo>
                <a:lnTo>
                  <a:pt x="0" y="114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553286" y="8117073"/>
            <a:ext cx="706014" cy="1141227"/>
          </a:xfrm>
          <a:custGeom>
            <a:avLst/>
            <a:gdLst/>
            <a:ahLst/>
            <a:cxnLst/>
            <a:rect l="l" t="t" r="r" b="b"/>
            <a:pathLst>
              <a:path w="706014" h="1141227">
                <a:moveTo>
                  <a:pt x="0" y="0"/>
                </a:moveTo>
                <a:lnTo>
                  <a:pt x="706014" y="0"/>
                </a:lnTo>
                <a:lnTo>
                  <a:pt x="706014" y="1141227"/>
                </a:lnTo>
                <a:lnTo>
                  <a:pt x="0" y="11412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5173061"/>
            <a:ext cx="10579100" cy="3906358"/>
            <a:chOff x="0" y="-161925"/>
            <a:chExt cx="14105467" cy="5208476"/>
          </a:xfrm>
        </p:grpSpPr>
        <p:sp>
          <p:nvSpPr>
            <p:cNvPr id="9" name="TextBox 9"/>
            <p:cNvSpPr txBox="1"/>
            <p:nvPr/>
          </p:nvSpPr>
          <p:spPr>
            <a:xfrm>
              <a:off x="0" y="-161925"/>
              <a:ext cx="14105467" cy="2375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734"/>
                </a:lnSpc>
              </a:pPr>
              <a:r>
                <a:rPr lang="en-US" sz="10900" b="1" spc="-545" dirty="0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SPRAWOZDANIE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481746"/>
              <a:ext cx="14105467" cy="2564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en-US" sz="36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Z DZIAŁALNOŚCI OŚRODKA POMOCY SPOŁECZNEJ W IWANOWICACH</a:t>
              </a:r>
            </a:p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ZA ROK 2024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229725"/>
            <a:ext cx="825877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Zgodnie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 art. 110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ust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9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ustawy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dnia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12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marca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2004 r. o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pomocy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społecznej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(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t.j.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Dz. U. z 2024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poz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1283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ze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zm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5936403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59"/>
              </a:lnSpc>
            </a:pPr>
            <a:r>
              <a:rPr lang="en-US" sz="8799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Realizacja</a:t>
            </a:r>
            <a:endParaRPr lang="en-US" sz="8799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  <a:p>
            <a:pPr marL="0" lvl="0" indent="0" algn="l">
              <a:lnSpc>
                <a:spcPts val="10560"/>
              </a:lnSpc>
              <a:spcBef>
                <a:spcPct val="0"/>
              </a:spcBef>
            </a:pPr>
            <a:r>
              <a:rPr lang="en-US" sz="8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zadań</a:t>
            </a:r>
            <a:endParaRPr lang="en-US" sz="88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683" y="628161"/>
            <a:ext cx="12353036" cy="965955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2359" y="4366986"/>
            <a:ext cx="5592744" cy="3874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03"/>
              </a:lnSpc>
            </a:pP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1,62 %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mieszkańców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gminy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zostało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objętych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pomocą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Beneficjentami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pomocy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społecznej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były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głównie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osoby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znajdujące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się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trudnej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sytuacji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życiowej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,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osoby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wykluczone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lub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zagrożone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wykluczeniem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17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społecznym</a:t>
            </a:r>
            <a:r>
              <a:rPr lang="en-US" sz="2717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3057525"/>
            <a:ext cx="13762342" cy="408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59"/>
              </a:lnSpc>
            </a:pP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Świadczenia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pieniężne</a:t>
            </a:r>
            <a:endParaRPr lang="en-US" sz="87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niepieniężne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z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pomocy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społecznej</a:t>
            </a:r>
            <a:endParaRPr lang="en-US" sz="87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16230600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  <a:spcBef>
                <a:spcPct val="0"/>
              </a:spcBef>
            </a:pPr>
            <a:r>
              <a:rPr lang="en-US" sz="8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Zasiłek</a:t>
            </a:r>
            <a:r>
              <a:rPr lang="en-US" sz="8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8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stały</a:t>
            </a:r>
            <a:endParaRPr lang="en-US" sz="88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29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osób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pobierających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świadczenie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285.843,58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zł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  <a:endParaRPr lang="en-US" sz="3399" dirty="0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90600"/>
            <a:ext cx="16230600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Składki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na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ubezpieczenie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zdrowotne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opłacane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za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osoby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pobierające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niektóre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świadczenia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z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pomocy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społecznej</a:t>
            </a:r>
            <a:endParaRPr lang="en-US" sz="42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27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osób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pobierających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świadczenie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23.902,68 zł</a:t>
                </a: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  <a:endParaRPr lang="en-US" sz="3399" dirty="0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16230600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  <a:spcBef>
                <a:spcPct val="0"/>
              </a:spcBef>
            </a:pPr>
            <a:r>
              <a:rPr lang="en-US" sz="8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Zasiłk</a:t>
            </a:r>
            <a:r>
              <a:rPr lang="pl-PL" sz="8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i</a:t>
            </a:r>
            <a:r>
              <a:rPr lang="en-US" sz="8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8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okreso</a:t>
            </a:r>
            <a:r>
              <a:rPr lang="pl-PL" sz="8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we</a:t>
            </a:r>
            <a:endParaRPr lang="en-US" sz="88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14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osób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pobierających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świadczenie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28.440,41 zł</a:t>
                </a: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  <a:endParaRPr lang="en-US" sz="3399" dirty="0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025"/>
            <a:ext cx="162306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Zasiłki</a:t>
            </a:r>
            <a:r>
              <a:rPr lang="en-US" sz="60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60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celowe</a:t>
            </a:r>
            <a:r>
              <a:rPr lang="en-US" sz="60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60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i</a:t>
            </a:r>
            <a:r>
              <a:rPr lang="en-US" sz="60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60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specjalne</a:t>
            </a:r>
            <a:r>
              <a:rPr lang="en-US" sz="60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60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zasiłki</a:t>
            </a:r>
            <a:r>
              <a:rPr lang="en-US" sz="60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60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celowe</a:t>
            </a:r>
            <a:endParaRPr lang="en-US" sz="60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66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osób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pobierających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świadczenie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29.160,00 zł</a:t>
                </a: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  <a:endParaRPr lang="en-US" sz="3399" dirty="0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8495031"/>
            <a:ext cx="9559592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6" lvl="1" indent="-237493" algn="l">
              <a:lnSpc>
                <a:spcPts val="3080"/>
              </a:lnSpc>
              <a:buFont typeface="Arial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tymczasowe</a:t>
            </a:r>
            <a:r>
              <a:rPr lang="en-US" sz="2200" dirty="0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schronienie</a:t>
            </a:r>
            <a:r>
              <a:rPr lang="en-US" sz="2200" dirty="0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 w </a:t>
            </a:r>
            <a:r>
              <a:rPr lang="en-US" sz="2200" dirty="0" err="1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łącznej</a:t>
            </a:r>
            <a:r>
              <a:rPr lang="en-US" sz="2200" dirty="0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wysokości</a:t>
            </a:r>
            <a:r>
              <a:rPr lang="en-US" sz="2200" dirty="0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Poppins" pitchFamily="2" charset="-18"/>
                <a:ea typeface="Open Sans Bold"/>
                <a:cs typeface="Poppins" pitchFamily="2" charset="-18"/>
                <a:sym typeface="Open Sans Bold"/>
              </a:rPr>
              <a:t>17.717,01 </a:t>
            </a:r>
            <a:r>
              <a:rPr lang="en-US" sz="2200" b="1" dirty="0" err="1">
                <a:solidFill>
                  <a:srgbClr val="000000"/>
                </a:solidFill>
                <a:latin typeface="Poppins" pitchFamily="2" charset="-18"/>
                <a:ea typeface="Open Sans Bold"/>
                <a:cs typeface="Poppins" pitchFamily="2" charset="-18"/>
                <a:sym typeface="Open Sans Bold"/>
              </a:rPr>
              <a:t>zł</a:t>
            </a:r>
            <a:r>
              <a:rPr lang="en-US" sz="2200" dirty="0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dla</a:t>
            </a:r>
            <a:r>
              <a:rPr lang="en-US" sz="2200" dirty="0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 5 </a:t>
            </a:r>
            <a:r>
              <a:rPr lang="en-US" sz="2200" dirty="0" err="1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osób</a:t>
            </a:r>
            <a:endParaRPr lang="en-US" sz="2200" dirty="0">
              <a:solidFill>
                <a:srgbClr val="000000"/>
              </a:solidFill>
              <a:latin typeface="Poppins" pitchFamily="2" charset="-18"/>
              <a:ea typeface="Open Sans"/>
              <a:cs typeface="Poppins" pitchFamily="2" charset="-18"/>
              <a:sym typeface="Open Sans"/>
            </a:endParaRPr>
          </a:p>
          <a:p>
            <a:pPr marL="474986" lvl="1" indent="-237493" algn="l">
              <a:lnSpc>
                <a:spcPts val="3080"/>
              </a:lnSpc>
              <a:buFont typeface="Arial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pochówek</a:t>
            </a:r>
            <a:r>
              <a:rPr lang="en-US" sz="2200" dirty="0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szczątek</a:t>
            </a:r>
            <a:r>
              <a:rPr lang="en-US" sz="2200" dirty="0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ludzkich</a:t>
            </a:r>
            <a:r>
              <a:rPr lang="en-US" sz="2200" dirty="0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 w </a:t>
            </a:r>
            <a:r>
              <a:rPr lang="en-US" sz="2200" dirty="0" err="1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kwocie</a:t>
            </a:r>
            <a:r>
              <a:rPr lang="en-US" sz="2200" dirty="0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Poppins" pitchFamily="2" charset="-18"/>
                <a:ea typeface="Open Sans Bold"/>
                <a:cs typeface="Poppins" pitchFamily="2" charset="-18"/>
                <a:sym typeface="Open Sans Bold"/>
              </a:rPr>
              <a:t>1.404,00 </a:t>
            </a:r>
            <a:r>
              <a:rPr lang="en-US" sz="2200" b="1" dirty="0" err="1">
                <a:solidFill>
                  <a:srgbClr val="000000"/>
                </a:solidFill>
                <a:latin typeface="Poppins" pitchFamily="2" charset="-18"/>
                <a:ea typeface="Open Sans Bold"/>
                <a:cs typeface="Poppins" pitchFamily="2" charset="-18"/>
                <a:sym typeface="Open Sans Bold"/>
              </a:rPr>
              <a:t>zł</a:t>
            </a:r>
            <a:r>
              <a:rPr lang="en-US" sz="2200" dirty="0">
                <a:solidFill>
                  <a:srgbClr val="00000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90600"/>
            <a:ext cx="16230600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0"/>
              </a:lnSpc>
              <a:spcBef>
                <a:spcPct val="0"/>
              </a:spcBef>
            </a:pP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Usługi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opiekuńcze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i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specjalistyczne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usługi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opiekuńcze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w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miejscu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zamieszkania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osób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, z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wyłączeniem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specjalistycznych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usług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opiekuńczych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dla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osób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chorych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psychicznie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,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oraz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usługi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sąsiedzkie</a:t>
            </a:r>
            <a:endParaRPr lang="en-US" sz="31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4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osób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pobierających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świadczenie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19.163,83 zł</a:t>
                </a: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  <a:endParaRPr lang="en-US" sz="3399" dirty="0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7289819"/>
            <a:ext cx="13352735" cy="1543050"/>
            <a:chOff x="0" y="0"/>
            <a:chExt cx="17803647" cy="2057400"/>
          </a:xfrm>
        </p:grpSpPr>
        <p:grpSp>
          <p:nvGrpSpPr>
            <p:cNvPr id="19" name="Group 19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3AD10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635</a:t>
                </a: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Ilość świadczeń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025"/>
            <a:ext cx="162306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 b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Kierowanie do domu pomocy społecznej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10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77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osób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pl-PL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przebywających w ośrodku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462.506,30 zł</a:t>
                </a: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7289819"/>
            <a:ext cx="13352735" cy="1543050"/>
            <a:chOff x="0" y="0"/>
            <a:chExt cx="17803647" cy="2057400"/>
          </a:xfrm>
        </p:grpSpPr>
        <p:grpSp>
          <p:nvGrpSpPr>
            <p:cNvPr id="19" name="Group 19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3AD10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6</a:t>
                </a: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Ilość domów pomocy społecznej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81075"/>
            <a:ext cx="16230600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Wieloletni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program 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wspierania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finansowego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gmin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w 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zakresie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dożywiania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„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Posiłek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w 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szkole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i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w 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domu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”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32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77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 osób pobierających świadczenie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53.247,00 zł</a:t>
                </a: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77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2390775"/>
            <a:ext cx="13762342" cy="541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Świadczenia rodzinne, fundusz alimentacyjny, świadczenia wychowawcze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838551" y="4155618"/>
            <a:ext cx="23300020" cy="3427853"/>
            <a:chOff x="0" y="0"/>
            <a:chExt cx="7881735" cy="11595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159545"/>
            </a:xfrm>
            <a:custGeom>
              <a:avLst/>
              <a:gdLst/>
              <a:ahLst/>
              <a:cxnLst/>
              <a:rect l="l" t="t" r="r" b="b"/>
              <a:pathLst>
                <a:path w="7881735" h="1159545">
                  <a:moveTo>
                    <a:pt x="0" y="0"/>
                  </a:moveTo>
                  <a:lnTo>
                    <a:pt x="7881735" y="0"/>
                  </a:lnTo>
                  <a:lnTo>
                    <a:pt x="7881735" y="1159545"/>
                  </a:lnTo>
                  <a:lnTo>
                    <a:pt x="0" y="1159545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4763200" y="2552754"/>
            <a:ext cx="23300020" cy="7015990"/>
            <a:chOff x="0" y="0"/>
            <a:chExt cx="7881735" cy="2373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2373310"/>
            </a:xfrm>
            <a:custGeom>
              <a:avLst/>
              <a:gdLst/>
              <a:ahLst/>
              <a:cxnLst/>
              <a:rect l="l" t="t" r="r" b="b"/>
              <a:pathLst>
                <a:path w="7881735" h="2373310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2621083" y="-65151"/>
            <a:ext cx="5666917" cy="5657850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1802901"/>
            <a:ext cx="9416950" cy="7116658"/>
            <a:chOff x="0" y="-57150"/>
            <a:chExt cx="12555934" cy="9488877"/>
          </a:xfrm>
        </p:grpSpPr>
        <p:sp>
          <p:nvSpPr>
            <p:cNvPr id="9" name="TextBox 9"/>
            <p:cNvSpPr txBox="1"/>
            <p:nvPr/>
          </p:nvSpPr>
          <p:spPr>
            <a:xfrm>
              <a:off x="0" y="-57150"/>
              <a:ext cx="12555934" cy="1289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320"/>
                </a:lnSpc>
                <a:spcBef>
                  <a:spcPct val="0"/>
                </a:spcBef>
              </a:pPr>
              <a:r>
                <a:rPr lang="en-US" sz="6100" b="1" dirty="0">
                  <a:solidFill>
                    <a:srgbClr val="B2101F"/>
                  </a:solidFill>
                  <a:latin typeface="Poppins" pitchFamily="2" charset="-18"/>
                  <a:ea typeface="Poppins Semi-Bold"/>
                  <a:cs typeface="Poppins" pitchFamily="2" charset="-18"/>
                  <a:sym typeface="Poppins Semi-Bold"/>
                </a:rPr>
                <a:t>Realizowane </a:t>
              </a:r>
              <a:r>
                <a:rPr lang="en-US" sz="6100" b="1" dirty="0" err="1">
                  <a:solidFill>
                    <a:srgbClr val="B2101F"/>
                  </a:solidFill>
                  <a:latin typeface="Poppins" pitchFamily="2" charset="-18"/>
                  <a:ea typeface="Poppins Semi-Bold"/>
                  <a:cs typeface="Poppins" pitchFamily="2" charset="-18"/>
                  <a:sym typeface="Poppins Semi-Bold"/>
                </a:rPr>
                <a:t>zada</a:t>
              </a:r>
              <a:r>
                <a:rPr lang="pl-PL" sz="6100" b="1" dirty="0">
                  <a:solidFill>
                    <a:srgbClr val="B2101F"/>
                  </a:solidFill>
                  <a:latin typeface="Poppins" pitchFamily="2" charset="-18"/>
                  <a:ea typeface="Poppins Semi-Bold"/>
                  <a:cs typeface="Poppins" pitchFamily="2" charset="-18"/>
                  <a:sym typeface="Poppins Semi-Bold"/>
                </a:rPr>
                <a:t>n</a:t>
              </a:r>
              <a:r>
                <a:rPr lang="en-US" sz="6100" b="1" dirty="0" err="1">
                  <a:solidFill>
                    <a:srgbClr val="B2101F"/>
                  </a:solidFill>
                  <a:latin typeface="Poppins" pitchFamily="2" charset="-18"/>
                  <a:ea typeface="Poppins Semi-Bold"/>
                  <a:cs typeface="Poppins" pitchFamily="2" charset="-18"/>
                  <a:sym typeface="Poppins Semi-Bold"/>
                </a:rPr>
                <a:t>ia</a:t>
              </a:r>
              <a:endParaRPr lang="en-US" sz="6100" b="1" dirty="0">
                <a:solidFill>
                  <a:srgbClr val="B2101F"/>
                </a:solidFill>
                <a:latin typeface="Poppins" pitchFamily="2" charset="-18"/>
                <a:ea typeface="Poppins Semi-Bold"/>
                <a:cs typeface="Poppins" pitchFamily="2" charset="-18"/>
                <a:sym typeface="Poppins Semi-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28055"/>
              <a:ext cx="12555934" cy="8103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Pomoc</a:t>
              </a:r>
              <a:r>
                <a:rPr lang="en-US" sz="22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społeczna</a:t>
              </a:r>
              <a:endParaRPr lang="en-US" sz="2299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Świadczenia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1004987" lvl="2" indent="-342900" algn="l">
                <a:lnSpc>
                  <a:spcPts val="3449"/>
                </a:lnSpc>
                <a:buFont typeface="Arial" pitchFamily="34" charset="0"/>
                <a:buChar char="•"/>
              </a:pP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wychowawcze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1004987" lvl="2" indent="-342900" algn="l">
                <a:lnSpc>
                  <a:spcPts val="3449"/>
                </a:lnSpc>
                <a:buFont typeface="Arial" pitchFamily="34" charset="0"/>
                <a:buChar char="•"/>
              </a:pP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rodzinne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1004987" lvl="2" indent="-342900" algn="l">
                <a:lnSpc>
                  <a:spcPts val="3449"/>
                </a:lnSpc>
                <a:buFont typeface="Arial" pitchFamily="34" charset="0"/>
                <a:buChar char="•"/>
              </a:pP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funduszu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alimentacyjnego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Zasiłki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dla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opiekuna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Przeciwdziałanie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przemocy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domowej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Wsparcie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rodziny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Karta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Dużej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Rodziny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Pomoc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materialna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dla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uczniów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Dodatek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osłonowy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Refundacja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paliw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gazowych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podatku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VAT</a:t>
              </a: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Świadczenia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dla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obywatelów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Ukrainy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inne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zadania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zlecone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71550"/>
            <a:ext cx="1623060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80"/>
              </a:lnSpc>
              <a:spcBef>
                <a:spcPct val="0"/>
              </a:spcBef>
            </a:pPr>
            <a:r>
              <a:rPr lang="en-US" sz="54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Świadczenia</a:t>
            </a:r>
            <a:r>
              <a:rPr lang="en-US" sz="54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54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rodzinne</a:t>
            </a:r>
            <a:r>
              <a:rPr lang="en-US" sz="54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, </a:t>
            </a:r>
            <a:r>
              <a:rPr lang="en-US" sz="54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fundusz</a:t>
            </a:r>
            <a:r>
              <a:rPr lang="en-US" sz="54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54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alimentacyjny</a:t>
            </a:r>
            <a:endParaRPr lang="en-US" sz="54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416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osób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pobierających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świadczenie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7289819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2.778.563,46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zł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  <a:endParaRPr lang="en-US" sz="3399" dirty="0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9" name="Group 19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3AD10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5</a:t>
                </a: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rodziny</a:t>
              </a:r>
              <a:r>
                <a:rPr lang="en-US" sz="3399" dirty="0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z </a:t>
              </a:r>
              <a:r>
                <a:rPr lang="en-US" sz="3399" dirty="0" err="1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Ukrainy</a:t>
              </a:r>
              <a:endParaRPr lang="en-US" sz="3399" dirty="0">
                <a:solidFill>
                  <a:srgbClr val="B3AD1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16230600" cy="1335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Świadczenie</a:t>
            </a:r>
            <a:r>
              <a:rPr lang="en-US" sz="8799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8799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wychowawcze</a:t>
            </a:r>
            <a:endParaRPr lang="en-US" sz="8799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4" name="Group 4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1028700" y="2677675"/>
            <a:ext cx="13557157" cy="637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6"/>
              </a:lnSpc>
            </a:pP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Realizacja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zadania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zakresie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wypłaty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świadczeń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począwszy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od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czerwca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2022 r.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została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przekazana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do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Zakładu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Ubezpieczeń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Społecznych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Obecnie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Ośrodek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we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współpracy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Małopolskim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Urzędem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Wojewódzkim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Krakowie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zajmuje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się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jedynie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sprawami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dotyczącymi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koordynacji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systemów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pomocy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społecznej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</a:t>
            </a:r>
          </a:p>
          <a:p>
            <a:pPr algn="l">
              <a:lnSpc>
                <a:spcPts val="4996"/>
              </a:lnSpc>
            </a:pPr>
            <a:endParaRPr lang="en-US" sz="3568" dirty="0">
              <a:solidFill>
                <a:srgbClr val="000000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algn="l">
              <a:lnSpc>
                <a:spcPts val="4996"/>
              </a:lnSpc>
            </a:pP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ramach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zadania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dokonano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zwrotu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dotacji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wykorzystanej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niezgodnie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przeznaczeniem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lata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ubiegłe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wysokości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7.463,01 </a:t>
            </a:r>
            <a:r>
              <a:rPr lang="en-US" sz="3568" b="1" dirty="0" err="1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zł</a:t>
            </a:r>
            <a:r>
              <a:rPr lang="en-US" sz="3568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wraz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odsetkami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kwocie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1.451,65 </a:t>
            </a:r>
            <a:r>
              <a:rPr lang="en-US" sz="3568" b="1" dirty="0" err="1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zł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3057525"/>
            <a:ext cx="13762342" cy="408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Inne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zadania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realizowane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przez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ośrodek</a:t>
            </a:r>
            <a:endParaRPr lang="en-US" sz="87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71550"/>
            <a:ext cx="162306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  <a:spcBef>
                <a:spcPct val="0"/>
              </a:spcBef>
            </a:pPr>
            <a:r>
              <a:rPr lang="en-US" sz="55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Refundacja</a:t>
            </a:r>
            <a:r>
              <a:rPr lang="en-US" sz="55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55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podatku</a:t>
            </a:r>
            <a:r>
              <a:rPr lang="en-US" sz="55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VAT </a:t>
            </a:r>
            <a:r>
              <a:rPr lang="en-US" sz="55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</a:t>
            </a:r>
            <a:r>
              <a:rPr lang="en-US" sz="55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55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paliwa</a:t>
            </a:r>
            <a:r>
              <a:rPr lang="en-US" sz="55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55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gazowe</a:t>
            </a:r>
            <a:endParaRPr lang="en-US" sz="55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28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osób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pobierających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świadczenie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25.031,32 zł</a:t>
                </a: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77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16230600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Dodatki</a:t>
            </a:r>
            <a:r>
              <a:rPr lang="en-US" sz="8799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8799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osłonowe</a:t>
            </a:r>
            <a:endParaRPr lang="en-US" sz="8799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4" name="Group 4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9" name="Group 9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120.308,70 zł</a:t>
                </a: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  <a:endParaRPr lang="en-US" sz="3399" dirty="0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86040" y="4791111"/>
            <a:ext cx="306143" cy="30614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>
                <a:latin typeface="Poppins" pitchFamily="2" charset="-18"/>
                <a:cs typeface="Poppins" pitchFamily="2" charset="-18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259290" y="4466187"/>
            <a:ext cx="12122145" cy="890229"/>
            <a:chOff x="0" y="-104775"/>
            <a:chExt cx="16162860" cy="118697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104775"/>
              <a:ext cx="16162860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0"/>
                </a:lnSpc>
              </a:pPr>
              <a:r>
                <a:rPr lang="en-US" sz="35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dla</a:t>
              </a:r>
              <a:r>
                <a:rPr lang="en-US" sz="35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rodzin</a:t>
              </a:r>
              <a:r>
                <a:rPr lang="en-US" sz="35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jednoosobowych</a:t>
              </a:r>
              <a:r>
                <a:rPr lang="en-US" sz="35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35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kwocie</a:t>
              </a:r>
              <a:r>
                <a:rPr lang="en-US" sz="35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500" b="1" dirty="0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24.840,52 </a:t>
              </a:r>
              <a:r>
                <a:rPr lang="en-US" sz="3500" b="1" dirty="0" err="1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r>
                <a:rPr lang="en-US" sz="3500" b="1" dirty="0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71829"/>
              <a:ext cx="16162860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8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(z </a:t>
              </a:r>
              <a:r>
                <a:rPr lang="en-US" sz="17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czego</a:t>
              </a:r>
              <a:r>
                <a:rPr lang="en-US" sz="17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22.040,51 </a:t>
              </a:r>
              <a:r>
                <a:rPr lang="en-US" sz="17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zł</a:t>
              </a:r>
              <a:r>
                <a:rPr lang="en-US" sz="17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dla</a:t>
              </a:r>
              <a:r>
                <a:rPr lang="en-US" sz="17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gospodarstw</a:t>
              </a:r>
              <a:r>
                <a:rPr lang="en-US" sz="17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opalających</a:t>
              </a:r>
              <a:r>
                <a:rPr lang="en-US" sz="17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węglem</a:t>
              </a:r>
              <a:r>
                <a:rPr lang="en-US" sz="17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)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259290" y="5636490"/>
            <a:ext cx="12122145" cy="890229"/>
            <a:chOff x="0" y="-104775"/>
            <a:chExt cx="16162860" cy="118697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04775"/>
              <a:ext cx="16162860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0"/>
                </a:lnSpc>
              </a:pPr>
              <a:r>
                <a:rPr lang="en-US" sz="35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dla</a:t>
              </a:r>
              <a:r>
                <a:rPr lang="en-US" sz="35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rodzin</a:t>
              </a:r>
              <a:r>
                <a:rPr lang="en-US" sz="35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2-3 </a:t>
              </a:r>
              <a:r>
                <a:rPr lang="en-US" sz="35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osobowych</a:t>
              </a:r>
              <a:r>
                <a:rPr lang="en-US" sz="35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35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kwocie</a:t>
              </a:r>
              <a:r>
                <a:rPr lang="en-US" sz="35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500" b="1" dirty="0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26.711,62 </a:t>
              </a:r>
              <a:r>
                <a:rPr lang="en-US" sz="3500" b="1" dirty="0" err="1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endParaRPr lang="en-US" sz="3500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671829"/>
              <a:ext cx="16162860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8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(z </a:t>
              </a:r>
              <a:r>
                <a:rPr lang="en-US" sz="17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czego</a:t>
              </a:r>
              <a:r>
                <a:rPr lang="en-US" sz="17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22.758,53 </a:t>
              </a:r>
              <a:r>
                <a:rPr lang="en-US" sz="17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zł</a:t>
              </a:r>
              <a:r>
                <a:rPr lang="en-US" sz="17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dla</a:t>
              </a:r>
              <a:r>
                <a:rPr lang="en-US" sz="17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gospodarstw</a:t>
              </a:r>
              <a:r>
                <a:rPr lang="en-US" sz="17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opalających</a:t>
              </a:r>
              <a:r>
                <a:rPr lang="en-US" sz="17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węglem</a:t>
              </a:r>
              <a:r>
                <a:rPr lang="en-US" sz="17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)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259290" y="6806793"/>
            <a:ext cx="12122145" cy="890229"/>
            <a:chOff x="0" y="-104775"/>
            <a:chExt cx="16162860" cy="1186973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104775"/>
              <a:ext cx="16162860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0"/>
                </a:lnSpc>
              </a:pPr>
              <a:r>
                <a:rPr lang="en-US" sz="350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dla rodzin 4-5 osobowych w kwocie </a:t>
              </a:r>
              <a:r>
                <a:rPr lang="en-US" sz="3500" b="1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46.488,89 zł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671829"/>
              <a:ext cx="16162860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(z czego 34.116,63 zł dla gospodarstw opalających węglem)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259290" y="7977096"/>
            <a:ext cx="12122145" cy="890229"/>
            <a:chOff x="0" y="-104775"/>
            <a:chExt cx="16162860" cy="1186973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104775"/>
              <a:ext cx="16162860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0"/>
                </a:lnSpc>
              </a:pPr>
              <a:r>
                <a:rPr lang="en-US" sz="350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dla rodzin 6 i więcej osobowych w kwocie </a:t>
              </a:r>
              <a:r>
                <a:rPr lang="en-US" sz="3500" b="1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19.908,68 zł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671829"/>
              <a:ext cx="16162860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(z czego 16.321,22 zł dla gospodarstw opalających węglem)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86040" y="5961414"/>
            <a:ext cx="306143" cy="306143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>
                <a:latin typeface="Poppins" pitchFamily="2" charset="-18"/>
                <a:cs typeface="Poppins" pitchFamily="2" charset="-18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86040" y="7131717"/>
            <a:ext cx="306143" cy="306143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>
                <a:latin typeface="Poppins" pitchFamily="2" charset="-18"/>
                <a:cs typeface="Poppins" pitchFamily="2" charset="-18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86040" y="8302020"/>
            <a:ext cx="306143" cy="306143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>
                <a:latin typeface="Poppins" pitchFamily="2" charset="-18"/>
                <a:cs typeface="Poppins" pitchFamily="2" charset="-1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16230600" cy="1335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Rodziny zastępcze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3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77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osób</a:t>
              </a:r>
              <a:r>
                <a:rPr lang="pl-PL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pl-PL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przebywająch</a:t>
              </a:r>
              <a:r>
                <a:rPr lang="pl-PL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w rodzinach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81.546,56 zł</a:t>
                </a: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77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025"/>
            <a:ext cx="1623060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40"/>
              </a:lnSpc>
              <a:spcBef>
                <a:spcPct val="0"/>
              </a:spcBef>
            </a:pPr>
            <a:r>
              <a:rPr lang="en-US" sz="5700" b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Ogólnopolski program Karty Dużej Rodziny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89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 wniosków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797,00 zł</a:t>
                </a: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90600"/>
            <a:ext cx="1623060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4999" b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Przeciwdziałanie przemocy domowej oraz ochrona ofiar przemocy domowej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21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 niebieskich kart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15.116,39 zł</a:t>
                </a: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90600"/>
            <a:ext cx="1623060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4999" b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Wynagrodzenie opiekuna z tytułu sprawowania opieki przyznanej przez sąd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1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 opiekunów prawnych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5.772,72 zł</a:t>
                </a: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90600"/>
            <a:ext cx="1623060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4999" b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Zakup programu informatycznego z pomocy społecznej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4" name="Group 4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1028700" y="3237216"/>
            <a:ext cx="12220863" cy="4277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ramach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zadania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dokonano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zakupu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systemu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informatycznego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HELIOS,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służącego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do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obsługi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zagadnień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związanych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obszarem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pomocy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społecznej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, w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tym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do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realizacji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zadań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zawartych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ustawie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o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pomocy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społecznej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Zadanie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całości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zostało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sfinansowane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ze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środków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pozyskanych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ramach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dofinansowania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wysokości</a:t>
            </a:r>
            <a:r>
              <a:rPr lang="en-US" sz="3399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2.499,00 </a:t>
            </a:r>
            <a:r>
              <a:rPr lang="en-US" sz="3399" b="1" dirty="0" err="1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zł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47186" y="2847236"/>
            <a:ext cx="2023769" cy="2152945"/>
          </a:xfrm>
          <a:custGeom>
            <a:avLst/>
            <a:gdLst/>
            <a:ahLst/>
            <a:cxnLst/>
            <a:rect l="l" t="t" r="r" b="b"/>
            <a:pathLst>
              <a:path w="2023769" h="2152945">
                <a:moveTo>
                  <a:pt x="0" y="0"/>
                </a:moveTo>
                <a:lnTo>
                  <a:pt x="2023768" y="0"/>
                </a:lnTo>
                <a:lnTo>
                  <a:pt x="2023768" y="2152946"/>
                </a:lnTo>
                <a:lnTo>
                  <a:pt x="0" y="2152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60353" y="2847236"/>
            <a:ext cx="2312734" cy="2152945"/>
          </a:xfrm>
          <a:custGeom>
            <a:avLst/>
            <a:gdLst/>
            <a:ahLst/>
            <a:cxnLst/>
            <a:rect l="l" t="t" r="r" b="b"/>
            <a:pathLst>
              <a:path w="2312734" h="2152945">
                <a:moveTo>
                  <a:pt x="0" y="0"/>
                </a:moveTo>
                <a:lnTo>
                  <a:pt x="2312734" y="0"/>
                </a:lnTo>
                <a:lnTo>
                  <a:pt x="2312734" y="2152946"/>
                </a:lnTo>
                <a:lnTo>
                  <a:pt x="0" y="21529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54657" y="2847236"/>
            <a:ext cx="2039427" cy="2152945"/>
          </a:xfrm>
          <a:custGeom>
            <a:avLst/>
            <a:gdLst/>
            <a:ahLst/>
            <a:cxnLst/>
            <a:rect l="l" t="t" r="r" b="b"/>
            <a:pathLst>
              <a:path w="2039427" h="2152945">
                <a:moveTo>
                  <a:pt x="0" y="0"/>
                </a:moveTo>
                <a:lnTo>
                  <a:pt x="2039426" y="0"/>
                </a:lnTo>
                <a:lnTo>
                  <a:pt x="2039426" y="2152946"/>
                </a:lnTo>
                <a:lnTo>
                  <a:pt x="0" y="21529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16035" y="2847236"/>
            <a:ext cx="2225789" cy="2152945"/>
          </a:xfrm>
          <a:custGeom>
            <a:avLst/>
            <a:gdLst/>
            <a:ahLst/>
            <a:cxnLst/>
            <a:rect l="l" t="t" r="r" b="b"/>
            <a:pathLst>
              <a:path w="2225789" h="2152945">
                <a:moveTo>
                  <a:pt x="0" y="0"/>
                </a:moveTo>
                <a:lnTo>
                  <a:pt x="2225790" y="0"/>
                </a:lnTo>
                <a:lnTo>
                  <a:pt x="2225790" y="2152946"/>
                </a:lnTo>
                <a:lnTo>
                  <a:pt x="0" y="21529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01625" y="962025"/>
            <a:ext cx="13284749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Struktura</a:t>
            </a:r>
            <a:r>
              <a:rPr lang="en-US" sz="7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7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ośrodka</a:t>
            </a:r>
            <a:endParaRPr lang="en-US" sz="72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18540" y="5698935"/>
            <a:ext cx="3711660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Dział</a:t>
            </a:r>
            <a:r>
              <a:rPr lang="en-US" sz="3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Świadczeń</a:t>
            </a:r>
            <a:r>
              <a:rPr lang="en-US" sz="3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rodzinnych</a:t>
            </a:r>
            <a:r>
              <a:rPr lang="en-US" sz="3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i</a:t>
            </a:r>
            <a:r>
              <a:rPr lang="en-US" sz="3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wychowawczych</a:t>
            </a:r>
            <a:endParaRPr lang="en-US" sz="32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318540" y="7292877"/>
            <a:ext cx="37116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Inspektor</a:t>
            </a:r>
            <a:endParaRPr lang="en-US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Referent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60890" y="5695507"/>
            <a:ext cx="371166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B3AD1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Dział</a:t>
            </a:r>
            <a:r>
              <a:rPr lang="en-US" sz="3200" b="1" dirty="0">
                <a:solidFill>
                  <a:srgbClr val="B3AD1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200" b="1" dirty="0" err="1">
                <a:solidFill>
                  <a:srgbClr val="B3AD1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Pomocy</a:t>
            </a:r>
            <a:r>
              <a:rPr lang="en-US" sz="3200" b="1" dirty="0">
                <a:solidFill>
                  <a:srgbClr val="B3AD1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200" b="1" dirty="0" err="1">
                <a:solidFill>
                  <a:srgbClr val="B3AD1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społecznej</a:t>
            </a:r>
            <a:endParaRPr lang="en-US" sz="3200" b="1" dirty="0">
              <a:solidFill>
                <a:srgbClr val="B3AD10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60890" y="7264937"/>
            <a:ext cx="3711660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Asystent</a:t>
            </a:r>
            <a:r>
              <a:rPr lang="en-US" sz="22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rodziny</a:t>
            </a:r>
            <a:endParaRPr lang="en-US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Pracownicy</a:t>
            </a:r>
            <a:r>
              <a:rPr lang="en-US" sz="22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socjalni</a:t>
            </a:r>
            <a:endParaRPr lang="en-US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Inspektor</a:t>
            </a:r>
            <a:endParaRPr lang="en-US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Referent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3240" y="5698935"/>
            <a:ext cx="371166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107CB3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Kierownictwo</a:t>
            </a:r>
            <a:endParaRPr lang="en-US" sz="3200" b="1" dirty="0">
              <a:solidFill>
                <a:srgbClr val="107CB3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06330" y="7292877"/>
            <a:ext cx="37116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Kierownik</a:t>
            </a:r>
            <a:endParaRPr lang="en-US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Główny</a:t>
            </a:r>
            <a:r>
              <a:rPr lang="en-US" sz="22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Księgowy</a:t>
            </a:r>
            <a:endParaRPr lang="en-US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373100" y="5695507"/>
            <a:ext cx="371166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Door-to-door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373100" y="7460200"/>
            <a:ext cx="3711660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Kierowcy</a:t>
            </a:r>
            <a:endParaRPr lang="en-US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</a:t>
            </a:r>
            <a:r>
              <a:rPr lang="en-US" sz="22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administracyjna</a:t>
            </a:r>
            <a:r>
              <a:rPr lang="en-US" sz="22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/</a:t>
            </a: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asystent</a:t>
            </a:r>
            <a:endParaRPr lang="en-US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3724275"/>
            <a:ext cx="13762342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59"/>
              </a:lnSpc>
            </a:pP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Ośrodki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wsparcia</a:t>
            </a:r>
            <a:endParaRPr lang="en-US" sz="87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Gminie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Iwanowice</a:t>
            </a:r>
            <a:endParaRPr lang="en-US" sz="87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475596">
            <a:off x="5121889" y="2771952"/>
            <a:ext cx="13442039" cy="4743097"/>
            <a:chOff x="0" y="0"/>
            <a:chExt cx="4547060" cy="1604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7060" cy="1604455"/>
            </a:xfrm>
            <a:custGeom>
              <a:avLst/>
              <a:gdLst/>
              <a:ahLst/>
              <a:cxnLst/>
              <a:rect l="l" t="t" r="r" b="b"/>
              <a:pathLst>
                <a:path w="4547060" h="1604455">
                  <a:moveTo>
                    <a:pt x="0" y="0"/>
                  </a:moveTo>
                  <a:lnTo>
                    <a:pt x="4547060" y="0"/>
                  </a:lnTo>
                  <a:lnTo>
                    <a:pt x="4547060" y="1604455"/>
                  </a:lnTo>
                  <a:lnTo>
                    <a:pt x="0" y="1604455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11726" y="0"/>
            <a:ext cx="13716000" cy="10287000"/>
            <a:chOff x="0" y="0"/>
            <a:chExt cx="812800" cy="609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blipFill>
              <a:blip r:embed="rId2"/>
              <a:stretch>
                <a:fillRect t="-16060" b="-1606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996315"/>
            <a:ext cx="7627064" cy="6149913"/>
            <a:chOff x="0" y="0"/>
            <a:chExt cx="10169418" cy="8199883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10169418" cy="291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00"/>
                </a:lnSpc>
                <a:spcBef>
                  <a:spcPct val="0"/>
                </a:spcBef>
              </a:pPr>
              <a:r>
                <a:rPr lang="en-US" sz="70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Dz</a:t>
              </a:r>
              <a:r>
                <a:rPr lang="en-US" sz="7000" b="1" u="none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ienny</a:t>
              </a:r>
              <a:r>
                <a:rPr lang="en-US" sz="7000" b="1" u="none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Dom „Senior+”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344462"/>
              <a:ext cx="10169418" cy="4855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 b="1" dirty="0" err="1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Zabezpieczone</a:t>
              </a:r>
              <a:r>
                <a:rPr lang="en-US" sz="2600" b="1" dirty="0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środki</a:t>
              </a:r>
              <a:r>
                <a:rPr lang="en-US" sz="2600" b="1" dirty="0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budżecie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na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finansowanie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zadania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wyniosły</a:t>
              </a:r>
              <a:r>
                <a:rPr lang="en-US" sz="2600" b="1" dirty="0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439 960,00 </a:t>
              </a:r>
              <a:r>
                <a:rPr lang="en-US" sz="2600" b="1" dirty="0" err="1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, (w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tym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: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środki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z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dotacji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: 65.520,00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zł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,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środki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własne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: 374.440,00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zł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), a </a:t>
              </a:r>
              <a:r>
                <a:rPr lang="en-US" sz="2600" b="1" dirty="0" err="1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wykonanie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od 1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stycznia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2024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roku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do 31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grudnia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2024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roku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wyniosło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600" b="1" dirty="0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430 000,00 </a:t>
              </a:r>
              <a:r>
                <a:rPr lang="en-US" sz="2600" b="1" dirty="0" err="1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.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Realizacja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wydatków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wyniosła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97,74%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planowanych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wydatków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.</a:t>
              </a:r>
            </a:p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Dotacja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tzw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.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małe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granty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- </a:t>
              </a:r>
              <a:r>
                <a:rPr lang="en-US" sz="2600" b="1" dirty="0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20.000,00 </a:t>
              </a:r>
              <a:r>
                <a:rPr lang="en-US" sz="2600" b="1" dirty="0" err="1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r>
                <a:rPr lang="en-US" sz="2600" b="1" dirty="0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7728966"/>
            <a:ext cx="5783164" cy="984816"/>
            <a:chOff x="0" y="0"/>
            <a:chExt cx="7710886" cy="1313088"/>
          </a:xfrm>
        </p:grpSpPr>
        <p:grpSp>
          <p:nvGrpSpPr>
            <p:cNvPr id="10" name="Group 10"/>
            <p:cNvGrpSpPr/>
            <p:nvPr/>
          </p:nvGrpSpPr>
          <p:grpSpPr>
            <a:xfrm>
              <a:off x="5084709" y="0"/>
              <a:ext cx="2626177" cy="1313088"/>
              <a:chOff x="0" y="0"/>
              <a:chExt cx="812800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32422" tIns="32422" rIns="32422" bIns="32422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 b="1" dirty="0">
                    <a:solidFill>
                      <a:srgbClr val="FFFFFF"/>
                    </a:solidFill>
                    <a:latin typeface="Poppins" pitchFamily="2" charset="-18"/>
                    <a:ea typeface="Poppins Bold"/>
                    <a:cs typeface="Poppins" pitchFamily="2" charset="-18"/>
                    <a:sym typeface="Poppins Bold"/>
                  </a:rPr>
                  <a:t>31</a:t>
                </a: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329096"/>
              <a:ext cx="4602079" cy="58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 b="1" dirty="0" err="1">
                  <a:solidFill>
                    <a:srgbClr val="107CB3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Liczba</a:t>
              </a:r>
              <a:r>
                <a:rPr lang="en-US" sz="2600" b="1" dirty="0">
                  <a:solidFill>
                    <a:srgbClr val="107CB3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2600" b="1" dirty="0" err="1">
                  <a:solidFill>
                    <a:srgbClr val="107CB3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uczestników</a:t>
              </a:r>
              <a:endParaRPr lang="en-US" sz="2600" b="1" dirty="0">
                <a:solidFill>
                  <a:srgbClr val="107CB3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16230600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Kluby</a:t>
            </a:r>
            <a:r>
              <a:rPr lang="en-US" sz="8799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8799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seniora</a:t>
            </a:r>
            <a:endParaRPr lang="en-US" sz="8799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157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uczestników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7289819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111.000,00 zł</a:t>
                </a: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9" name="Group 19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3AD10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7</a:t>
                </a: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klubów</a:t>
              </a:r>
              <a:endParaRPr lang="en-US" sz="3399" dirty="0">
                <a:solidFill>
                  <a:srgbClr val="B3AD1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10416" y="3373475"/>
            <a:ext cx="3711660" cy="4042917"/>
            <a:chOff x="0" y="0"/>
            <a:chExt cx="4948880" cy="539055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3646" b="13646"/>
            <a:stretch>
              <a:fillRect/>
            </a:stretch>
          </p:blipFill>
          <p:spPr>
            <a:xfrm>
              <a:off x="0" y="0"/>
              <a:ext cx="4948880" cy="539055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8091843" y="3373475"/>
            <a:ext cx="3711660" cy="4042917"/>
            <a:chOff x="0" y="0"/>
            <a:chExt cx="4948880" cy="539055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13646" b="13646"/>
            <a:stretch>
              <a:fillRect/>
            </a:stretch>
          </p:blipFill>
          <p:spPr>
            <a:xfrm>
              <a:off x="0" y="0"/>
              <a:ext cx="4948880" cy="539055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28700" y="971550"/>
            <a:ext cx="16230600" cy="1872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83"/>
              </a:lnSpc>
              <a:spcBef>
                <a:spcPct val="0"/>
              </a:spcBef>
            </a:pPr>
            <a:r>
              <a:rPr lang="en-US" sz="5986" b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</a:t>
            </a:r>
            <a:r>
              <a:rPr lang="en-US" sz="5986" b="1" u="none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rogram „Korpus Wsparcia Seniorów” edycja 2024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610416" y="7803737"/>
            <a:ext cx="3364925" cy="1520782"/>
            <a:chOff x="0" y="-9525"/>
            <a:chExt cx="4486566" cy="2027709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>
                  <a:solidFill>
                    <a:srgbClr val="B2101F"/>
                  </a:solidFill>
                  <a:latin typeface="Poppins" pitchFamily="2" charset="-18"/>
                  <a:ea typeface="Josefin Sans Bold"/>
                  <a:cs typeface="Poppins" pitchFamily="2" charset="-18"/>
                  <a:sym typeface="Josefin Sans Bold"/>
                </a:rPr>
                <a:t>Moduł 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55472"/>
              <a:ext cx="4486566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65212A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13</a:t>
              </a:r>
              <a:r>
                <a:rPr lang="en-US" sz="2400" u="none">
                  <a:solidFill>
                    <a:srgbClr val="65212A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.446,02 zł </a:t>
              </a:r>
            </a:p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u="none">
                  <a:solidFill>
                    <a:srgbClr val="65212A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dla 3 osób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091843" y="7803737"/>
            <a:ext cx="3364925" cy="1520782"/>
            <a:chOff x="0" y="-9525"/>
            <a:chExt cx="4486566" cy="202770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 dirty="0" err="1">
                  <a:solidFill>
                    <a:srgbClr val="B2101F"/>
                  </a:solidFill>
                  <a:latin typeface="Poppins" pitchFamily="2" charset="-18"/>
                  <a:ea typeface="Josefin Sans Bold"/>
                  <a:cs typeface="Poppins" pitchFamily="2" charset="-18"/>
                  <a:sym typeface="Josefin Sans Bold"/>
                </a:rPr>
                <a:t>Moduł</a:t>
              </a:r>
              <a:r>
                <a:rPr lang="en-US" sz="3099" b="1" dirty="0">
                  <a:solidFill>
                    <a:srgbClr val="B2101F"/>
                  </a:solidFill>
                  <a:latin typeface="Poppins" pitchFamily="2" charset="-18"/>
                  <a:ea typeface="Josefin Sans Bold"/>
                  <a:cs typeface="Poppins" pitchFamily="2" charset="-18"/>
                  <a:sym typeface="Josefin Sans Bold"/>
                </a:rPr>
                <a:t> II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5472"/>
              <a:ext cx="4486566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dirty="0">
                  <a:solidFill>
                    <a:srgbClr val="65212A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17.734,69 </a:t>
              </a:r>
              <a:r>
                <a:rPr lang="en-US" sz="2400" dirty="0" err="1">
                  <a:solidFill>
                    <a:srgbClr val="65212A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zł</a:t>
              </a:r>
              <a:endParaRPr lang="en-US" sz="24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endParaRPr>
            </a:p>
            <a:p>
              <a:pPr marL="0" lvl="0" indent="0" algn="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 err="1">
                  <a:solidFill>
                    <a:srgbClr val="65212A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dla</a:t>
              </a:r>
              <a:r>
                <a:rPr lang="en-US" sz="2399" dirty="0">
                  <a:solidFill>
                    <a:srgbClr val="65212A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 25 </a:t>
              </a:r>
              <a:r>
                <a:rPr lang="en-US" sz="2399" dirty="0" err="1">
                  <a:solidFill>
                    <a:srgbClr val="65212A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osób</a:t>
              </a:r>
              <a:endParaRPr lang="en-US" sz="2399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93739" y="3287750"/>
            <a:ext cx="2245153" cy="247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9"/>
              </a:lnSpc>
            </a:pPr>
            <a:r>
              <a:rPr lang="en-US" sz="2792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 ramach zadania realizowane były usługi sąsiedzkie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75028" y="3287750"/>
            <a:ext cx="4684272" cy="5463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9"/>
              </a:lnSpc>
            </a:pP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Środki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zostały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przeznaczone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na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zakup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opasek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bezpieczeństwa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,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opłatę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abonamentową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tj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usługę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całodobowej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opieki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na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odległość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nad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seniorami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przez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Centrum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Telemedyczne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,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oraz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wypłatę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dodatków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specjalnych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dla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pracowników</a:t>
            </a:r>
            <a:r>
              <a:rPr lang="en-US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socjalnych</a:t>
            </a:r>
            <a:endParaRPr lang="en-US" sz="2792" dirty="0">
              <a:solidFill>
                <a:srgbClr val="000000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11786714" y="2861787"/>
            <a:ext cx="23300020" cy="3958269"/>
            <a:chOff x="0" y="0"/>
            <a:chExt cx="7881735" cy="1338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107CB3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-7763896" y="2798505"/>
            <a:ext cx="23300020" cy="3006024"/>
            <a:chOff x="0" y="0"/>
            <a:chExt cx="7881735" cy="10168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B3AD1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697118" y="4388302"/>
            <a:ext cx="9562182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Wsparcie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finansowe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dla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obywateli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Ukrainy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związku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realizacją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ustawy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o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pomocy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obywatelom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Ukrainy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: </a:t>
            </a:r>
            <a:r>
              <a:rPr lang="en-US" sz="3499" b="1" u="none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600,00 </a:t>
            </a:r>
            <a:r>
              <a:rPr lang="en-US" sz="3499" b="1" u="none" dirty="0" err="1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zł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dla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2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osób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97118" y="1209675"/>
            <a:ext cx="9562182" cy="259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Wsparcie finansowe dla obywateli Ukrainy w związku z realizacją ustawy o pomocy obywatelom Ukrainy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97118" y="6541801"/>
            <a:ext cx="9562182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Świ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adczenie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pieniężne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zapewnienie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zakwaterowania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i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wyżywienia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dla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obywateli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Ukrainy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: </a:t>
            </a:r>
            <a:r>
              <a:rPr lang="en-US" sz="3499" b="1" u="none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15.080,00 </a:t>
            </a:r>
            <a:r>
              <a:rPr lang="en-US" sz="3499" b="1" u="none" dirty="0" err="1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zł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dla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2 </a:t>
            </a:r>
            <a:r>
              <a:rPr lang="en-US" sz="3499" u="none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osób</a:t>
            </a:r>
            <a:r>
              <a:rPr lang="en-US" sz="3499" u="none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90667" y="-37442"/>
            <a:ext cx="6194665" cy="10324442"/>
            <a:chOff x="0" y="0"/>
            <a:chExt cx="3810000" cy="6350000"/>
          </a:xfrm>
        </p:grpSpPr>
        <p:sp>
          <p:nvSpPr>
            <p:cNvPr id="3" name="Freeform 3"/>
            <p:cNvSpPr/>
            <p:nvPr/>
          </p:nvSpPr>
          <p:spPr>
            <a:xfrm>
              <a:off x="71882" y="0"/>
              <a:ext cx="3666236" cy="6350000"/>
            </a:xfrm>
            <a:custGeom>
              <a:avLst/>
              <a:gdLst/>
              <a:ahLst/>
              <a:cxnLst/>
              <a:rect l="l" t="t" r="r" b="b"/>
              <a:pathLst>
                <a:path w="3666236" h="6350000">
                  <a:moveTo>
                    <a:pt x="1833118" y="0"/>
                  </a:moveTo>
                  <a:lnTo>
                    <a:pt x="0" y="3175000"/>
                  </a:lnTo>
                  <a:lnTo>
                    <a:pt x="1833118" y="6350000"/>
                  </a:lnTo>
                  <a:lnTo>
                    <a:pt x="3666236" y="3175000"/>
                  </a:lnTo>
                  <a:close/>
                </a:path>
              </a:pathLst>
            </a:custGeom>
            <a:solidFill>
              <a:srgbClr val="65212A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5886433" cy="10386112"/>
            <a:chOff x="0" y="0"/>
            <a:chExt cx="3598926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98926" cy="6350000"/>
            </a:xfrm>
            <a:custGeom>
              <a:avLst/>
              <a:gdLst/>
              <a:ahLst/>
              <a:cxnLst/>
              <a:rect l="l" t="t" r="r" b="b"/>
              <a:pathLst>
                <a:path w="3598926" h="6350000">
                  <a:moveTo>
                    <a:pt x="2206625" y="3175000"/>
                  </a:moveTo>
                  <a:lnTo>
                    <a:pt x="3598926" y="6350000"/>
                  </a:lnTo>
                  <a:lnTo>
                    <a:pt x="0" y="6350000"/>
                  </a:lnTo>
                  <a:lnTo>
                    <a:pt x="0" y="0"/>
                  </a:lnTo>
                  <a:lnTo>
                    <a:pt x="3598926" y="0"/>
                  </a:lnTo>
                  <a:lnTo>
                    <a:pt x="2206625" y="3175000"/>
                  </a:lnTo>
                  <a:close/>
                </a:path>
              </a:pathLst>
            </a:custGeom>
            <a:solidFill>
              <a:srgbClr val="65212A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5886433" y="981075"/>
            <a:ext cx="8766104" cy="4211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58"/>
              </a:lnSpc>
            </a:pPr>
            <a:r>
              <a:rPr lang="en-US" sz="5465" b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Prowadzenie placówki wsparcia dziennego dla dzieci i młodzieży – „Planeta Marzeń” </a:t>
            </a:r>
          </a:p>
          <a:p>
            <a:pPr algn="l">
              <a:lnSpc>
                <a:spcPts val="6558"/>
              </a:lnSpc>
            </a:pPr>
            <a:r>
              <a:rPr lang="en-US" sz="5465" b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w gminie Iwanowice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86433" y="5800725"/>
            <a:ext cx="9624208" cy="345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W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ramach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wydatków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bieżących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udzielono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dotacji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dla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stowarzyszenia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w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wysokości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</a:t>
            </a:r>
            <a:r>
              <a:rPr lang="en-US" sz="3000" b="1" dirty="0">
                <a:solidFill>
                  <a:srgbClr val="65212A"/>
                </a:solidFill>
                <a:latin typeface="Poppins" pitchFamily="2" charset="-18"/>
                <a:ea typeface="Garet Bold"/>
                <a:cs typeface="Poppins" pitchFamily="2" charset="-18"/>
                <a:sym typeface="Garet Bold"/>
              </a:rPr>
              <a:t>50.000,00 </a:t>
            </a:r>
            <a:r>
              <a:rPr lang="en-US" sz="3000" b="1" dirty="0" err="1">
                <a:solidFill>
                  <a:srgbClr val="65212A"/>
                </a:solidFill>
                <a:latin typeface="Poppins" pitchFamily="2" charset="-18"/>
                <a:ea typeface="Garet Bold"/>
                <a:cs typeface="Poppins" pitchFamily="2" charset="-18"/>
                <a:sym typeface="Garet Bold"/>
              </a:rPr>
              <a:t>zł</a:t>
            </a:r>
            <a:r>
              <a:rPr lang="en-US" sz="3000" b="1" dirty="0">
                <a:solidFill>
                  <a:srgbClr val="65212A"/>
                </a:solidFill>
                <a:latin typeface="Poppins" pitchFamily="2" charset="-18"/>
                <a:ea typeface="Garet Bold"/>
                <a:cs typeface="Poppins" pitchFamily="2" charset="-18"/>
                <a:sym typeface="Garet Bold"/>
              </a:rPr>
              <a:t>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na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realizację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projektu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pod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nazwą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,,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Szukaj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własnych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dróg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’’.</a:t>
            </a:r>
          </a:p>
          <a:p>
            <a:pPr algn="l">
              <a:lnSpc>
                <a:spcPts val="3900"/>
              </a:lnSpc>
            </a:pPr>
            <a:endParaRPr lang="en-US" sz="3000" dirty="0">
              <a:solidFill>
                <a:srgbClr val="65212A"/>
              </a:solidFill>
              <a:latin typeface="Poppins" pitchFamily="2" charset="-18"/>
              <a:ea typeface="Garet"/>
              <a:cs typeface="Poppins" pitchFamily="2" charset="-18"/>
              <a:sym typeface="Garet"/>
            </a:endParaRPr>
          </a:p>
          <a:p>
            <a:pPr algn="l">
              <a:lnSpc>
                <a:spcPts val="3900"/>
              </a:lnSpc>
            </a:pP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Realizacja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zadania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odbyła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się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 w </a:t>
            </a:r>
            <a:r>
              <a:rPr lang="en-US" sz="3000" dirty="0" err="1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okresie</a:t>
            </a:r>
            <a:r>
              <a:rPr lang="en-US" sz="3000" dirty="0">
                <a:solidFill>
                  <a:srgbClr val="65212A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rPr>
              <a:t>: 01.01.2024 r. – 31.12.2024 r.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297683" y="-99112"/>
            <a:ext cx="5886433" cy="10386112"/>
            <a:chOff x="0" y="0"/>
            <a:chExt cx="3598926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98926" cy="6350000"/>
            </a:xfrm>
            <a:custGeom>
              <a:avLst/>
              <a:gdLst/>
              <a:ahLst/>
              <a:cxnLst/>
              <a:rect l="l" t="t" r="r" b="b"/>
              <a:pathLst>
                <a:path w="3598926" h="6350000">
                  <a:moveTo>
                    <a:pt x="2206625" y="3175000"/>
                  </a:moveTo>
                  <a:lnTo>
                    <a:pt x="3598926" y="6350000"/>
                  </a:lnTo>
                  <a:lnTo>
                    <a:pt x="0" y="6350000"/>
                  </a:lnTo>
                  <a:lnTo>
                    <a:pt x="0" y="0"/>
                  </a:lnTo>
                  <a:lnTo>
                    <a:pt x="3598926" y="0"/>
                  </a:lnTo>
                  <a:lnTo>
                    <a:pt x="2206625" y="3175000"/>
                  </a:lnTo>
                  <a:close/>
                </a:path>
              </a:pathLst>
            </a:custGeom>
            <a:solidFill>
              <a:srgbClr val="B2101F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569720"/>
          </a:xfrm>
          <a:custGeom>
            <a:avLst/>
            <a:gdLst/>
            <a:ahLst/>
            <a:cxnLst/>
            <a:rect l="l" t="t" r="r" b="b"/>
            <a:pathLst>
              <a:path w="18288000" h="1569720">
                <a:moveTo>
                  <a:pt x="0" y="0"/>
                </a:moveTo>
                <a:lnTo>
                  <a:pt x="18288000" y="0"/>
                </a:lnTo>
                <a:lnTo>
                  <a:pt x="18288000" y="1569720"/>
                </a:lnTo>
                <a:lnTo>
                  <a:pt x="0" y="1569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376981"/>
            <a:ext cx="18288000" cy="10287000"/>
            <a:chOff x="0" y="0"/>
            <a:chExt cx="17786455" cy="100048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786455" cy="10004881"/>
            </a:xfrm>
            <a:custGeom>
              <a:avLst/>
              <a:gdLst/>
              <a:ahLst/>
              <a:cxnLst/>
              <a:rect l="l" t="t" r="r" b="b"/>
              <a:pathLst>
                <a:path w="17786455" h="10004881">
                  <a:moveTo>
                    <a:pt x="0" y="0"/>
                  </a:moveTo>
                  <a:lnTo>
                    <a:pt x="17786455" y="0"/>
                  </a:lnTo>
                  <a:lnTo>
                    <a:pt x="17786455" y="10004881"/>
                  </a:lnTo>
                  <a:lnTo>
                    <a:pt x="0" y="10004881"/>
                  </a:lnTo>
                  <a:close/>
                </a:path>
              </a:pathLst>
            </a:custGeom>
            <a:solidFill>
              <a:srgbClr val="1184F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7786455" cy="10004881"/>
            </a:xfrm>
            <a:prstGeom prst="rect">
              <a:avLst/>
            </a:prstGeom>
          </p:spPr>
          <p:txBody>
            <a:bodyPr lIns="13236" tIns="13236" rIns="13236" bIns="13236" rtlCol="0" anchor="ctr"/>
            <a:lstStyle/>
            <a:p>
              <a:pPr algn="ctr">
                <a:lnSpc>
                  <a:spcPts val="292"/>
                </a:lnSpc>
              </a:pPr>
              <a:endParaRPr>
                <a:latin typeface="Poppins" pitchFamily="2" charset="-18"/>
                <a:cs typeface="Poppins" pitchFamily="2" charset="-18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816917" y="1376981"/>
            <a:ext cx="9608559" cy="10026665"/>
            <a:chOff x="0" y="0"/>
            <a:chExt cx="12811412" cy="13368887"/>
          </a:xfrm>
        </p:grpSpPr>
        <p:grpSp>
          <p:nvGrpSpPr>
            <p:cNvPr id="7" name="Group 7"/>
            <p:cNvGrpSpPr/>
            <p:nvPr/>
          </p:nvGrpSpPr>
          <p:grpSpPr>
            <a:xfrm rot="-10800000">
              <a:off x="352272" y="7802709"/>
              <a:ext cx="5164852" cy="4519246"/>
              <a:chOff x="0" y="0"/>
              <a:chExt cx="812800" cy="711200"/>
            </a:xfrm>
          </p:grpSpPr>
          <p:sp>
            <p:nvSpPr>
              <p:cNvPr id="8" name="Freeform 8"/>
              <p:cNvSpPr/>
              <p:nvPr/>
            </p:nvSpPr>
            <p:spPr>
              <a:xfrm rot="-10800000"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0" y="0"/>
                    </a:lnTo>
                    <a:lnTo>
                      <a:pt x="81280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31332"/>
                </a:stretch>
              </a:blipFill>
            </p:spPr>
          </p:sp>
        </p:grpSp>
        <p:grpSp>
          <p:nvGrpSpPr>
            <p:cNvPr id="9" name="Group 9"/>
            <p:cNvGrpSpPr/>
            <p:nvPr/>
          </p:nvGrpSpPr>
          <p:grpSpPr>
            <a:xfrm rot="-10800000">
              <a:off x="3922403" y="4066644"/>
              <a:ext cx="5164852" cy="4519246"/>
              <a:chOff x="0" y="0"/>
              <a:chExt cx="812800" cy="711200"/>
            </a:xfrm>
          </p:grpSpPr>
          <p:sp>
            <p:nvSpPr>
              <p:cNvPr id="10" name="Freeform 10"/>
              <p:cNvSpPr/>
              <p:nvPr/>
            </p:nvSpPr>
            <p:spPr>
              <a:xfrm rot="-10800000"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0" y="0"/>
                    </a:lnTo>
                    <a:lnTo>
                      <a:pt x="81280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20072" t="-18431" r="-123043"/>
                </a:stretch>
              </a:blip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4646592" y="8046716"/>
              <a:ext cx="2303561" cy="2015616"/>
              <a:chOff x="0" y="0"/>
              <a:chExt cx="812800" cy="7112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42105" r="-42105"/>
                </a:stretch>
              </a:blip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6719094" y="4793852"/>
              <a:ext cx="4736321" cy="4144281"/>
              <a:chOff x="0" y="0"/>
              <a:chExt cx="812800" cy="7112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4869" r="-26462"/>
                </a:stretch>
              </a:blipFill>
            </p:spPr>
          </p:sp>
        </p:grpSp>
        <p:grpSp>
          <p:nvGrpSpPr>
            <p:cNvPr id="15" name="Group 15"/>
            <p:cNvGrpSpPr/>
            <p:nvPr/>
          </p:nvGrpSpPr>
          <p:grpSpPr>
            <a:xfrm rot="-10800000">
              <a:off x="6892448" y="9207500"/>
              <a:ext cx="2342661" cy="2049829"/>
              <a:chOff x="0" y="0"/>
              <a:chExt cx="812800" cy="711200"/>
            </a:xfrm>
          </p:grpSpPr>
          <p:sp>
            <p:nvSpPr>
              <p:cNvPr id="16" name="Freeform 16"/>
              <p:cNvSpPr/>
              <p:nvPr/>
            </p:nvSpPr>
            <p:spPr>
              <a:xfrm rot="-10800000"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0" y="0"/>
                    </a:lnTo>
                    <a:lnTo>
                      <a:pt x="81280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-31086"/>
                </a:stretch>
              </a:blip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2749917" y="10232414"/>
              <a:ext cx="3584541" cy="3136473"/>
              <a:chOff x="0" y="0"/>
              <a:chExt cx="812800" cy="7112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1F283">
                  <a:alpha val="29804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"/>
                  </a:lnSpc>
                </a:pPr>
                <a:endParaRPr>
                  <a:latin typeface="Poppins" pitchFamily="2" charset="-18"/>
                  <a:cs typeface="Poppins" pitchFamily="2" charset="-18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-10800000">
              <a:off x="4879672" y="10274638"/>
              <a:ext cx="2070481" cy="1811671"/>
              <a:chOff x="0" y="0"/>
              <a:chExt cx="812800" cy="7112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1CBF2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"/>
                  </a:lnSpc>
                </a:pPr>
                <a:endParaRPr>
                  <a:latin typeface="Poppins" pitchFamily="2" charset="-18"/>
                  <a:cs typeface="Poppins" pitchFamily="2" charset="-18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 rot="-10800000">
              <a:off x="9235109" y="4569186"/>
              <a:ext cx="2851839" cy="2495359"/>
              <a:chOff x="0" y="0"/>
              <a:chExt cx="812800" cy="7112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1F2D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"/>
                  </a:lnSpc>
                </a:pPr>
                <a:endParaRPr>
                  <a:latin typeface="Poppins" pitchFamily="2" charset="-18"/>
                  <a:cs typeface="Poppins" pitchFamily="2" charset="-18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0896183" y="5716194"/>
              <a:ext cx="1915228" cy="1675825"/>
              <a:chOff x="0" y="0"/>
              <a:chExt cx="812800" cy="7112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FF5AD">
                  <a:alpha val="54902"/>
                </a:srgbClr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"/>
                  </a:lnSpc>
                </a:pPr>
                <a:endParaRPr>
                  <a:latin typeface="Poppins" pitchFamily="2" charset="-18"/>
                  <a:cs typeface="Poppins" pitchFamily="2" charset="-18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3922403" y="0"/>
              <a:ext cx="4351047" cy="3807166"/>
              <a:chOff x="0" y="0"/>
              <a:chExt cx="812800" cy="7112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1CBF2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"/>
                  </a:lnSpc>
                </a:pPr>
                <a:endParaRPr>
                  <a:latin typeface="Poppins" pitchFamily="2" charset="-18"/>
                  <a:cs typeface="Poppins" pitchFamily="2" charset="-18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8402897" y="10223002"/>
              <a:ext cx="1182088" cy="1034327"/>
              <a:chOff x="0" y="0"/>
              <a:chExt cx="812800" cy="7112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1F2D0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"/>
                  </a:lnSpc>
                </a:pPr>
                <a:endParaRPr>
                  <a:latin typeface="Poppins" pitchFamily="2" charset="-18"/>
                  <a:cs typeface="Poppins" pitchFamily="2" charset="-18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2822720"/>
              <a:ext cx="5517125" cy="4827484"/>
              <a:chOff x="0" y="0"/>
              <a:chExt cx="812800" cy="7112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FF5AD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"/>
                  </a:lnSpc>
                </a:pPr>
                <a:endParaRPr>
                  <a:latin typeface="Poppins" pitchFamily="2" charset="-18"/>
                  <a:cs typeface="Poppins" pitchFamily="2" charset="-18"/>
                </a:endParaRP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10800000">
              <a:off x="2758562" y="2102979"/>
              <a:ext cx="1783625" cy="1560672"/>
              <a:chOff x="0" y="0"/>
              <a:chExt cx="812800" cy="7112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1F2D0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"/>
                  </a:lnSpc>
                </a:pPr>
                <a:endParaRPr>
                  <a:latin typeface="Poppins" pitchFamily="2" charset="-18"/>
                  <a:cs typeface="Poppins" pitchFamily="2" charset="-18"/>
                </a:endParaRPr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8679441" y="1376981"/>
            <a:ext cx="9608559" cy="8910019"/>
            <a:chOff x="0" y="0"/>
            <a:chExt cx="9345046" cy="866566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345046" cy="8665663"/>
            </a:xfrm>
            <a:custGeom>
              <a:avLst/>
              <a:gdLst/>
              <a:ahLst/>
              <a:cxnLst/>
              <a:rect l="l" t="t" r="r" b="b"/>
              <a:pathLst>
                <a:path w="9345046" h="8665663">
                  <a:moveTo>
                    <a:pt x="0" y="0"/>
                  </a:moveTo>
                  <a:lnTo>
                    <a:pt x="9345046" y="0"/>
                  </a:lnTo>
                  <a:lnTo>
                    <a:pt x="9345046" y="8665663"/>
                  </a:lnTo>
                  <a:lnTo>
                    <a:pt x="0" y="8665663"/>
                  </a:lnTo>
                  <a:close/>
                </a:path>
              </a:pathLst>
            </a:custGeom>
            <a:solidFill>
              <a:srgbClr val="1184F2">
                <a:alpha val="83922"/>
              </a:srgb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0"/>
              <a:ext cx="9345046" cy="8665664"/>
            </a:xfrm>
            <a:prstGeom prst="rect">
              <a:avLst/>
            </a:prstGeom>
          </p:spPr>
          <p:txBody>
            <a:bodyPr lIns="13236" tIns="13236" rIns="13236" bIns="13236" rtlCol="0" anchor="ctr"/>
            <a:lstStyle/>
            <a:p>
              <a:pPr algn="ctr">
                <a:lnSpc>
                  <a:spcPts val="292"/>
                </a:lnSpc>
              </a:pPr>
              <a:endParaRPr>
                <a:latin typeface="Poppins" pitchFamily="2" charset="-18"/>
                <a:cs typeface="Poppins" pitchFamily="2" charset="-18"/>
              </a:endParaRP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9282215" y="2247218"/>
            <a:ext cx="7977085" cy="398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605"/>
              </a:lnSpc>
            </a:pPr>
            <a:r>
              <a:rPr lang="en-US" sz="11146" b="1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SZANSA NA ZMIANĘ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82215" y="6743593"/>
            <a:ext cx="79770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1"/>
              </a:lnSpc>
              <a:spcBef>
                <a:spcPct val="0"/>
              </a:spcBef>
            </a:pP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Projekt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finansowany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Europejskich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Funduszy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Społecznych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Plus w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ramach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„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Funduszy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Europejskich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dla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Małopolski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2021-2027”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oraz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Budżetu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Państwa</a:t>
            </a:r>
            <a:endParaRPr lang="en-US" sz="1208" dirty="0">
              <a:solidFill>
                <a:srgbClr val="FFFFFF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028700" y="2494868"/>
            <a:ext cx="7788217" cy="640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8"/>
              </a:lnSpc>
            </a:pP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Okres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realizacji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projektu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wynosi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od 01.08.2024 r. do 30.06.2029 r.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Zaplanowane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budżecie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gminy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wydatki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bieżące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ogółem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na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2024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rok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wynosiły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b="1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440.570,74 </a:t>
            </a:r>
            <a:r>
              <a:rPr lang="en-US" sz="2591" b="1" dirty="0" err="1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zł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tym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dla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Gminnego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Ośrodka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Pomocy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Społecznej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168.213,25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zł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,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natomiast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dla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Partnera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272.357,49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zł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Realizacja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wydatków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ogółem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wyniosła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b="1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57.196,83 </a:t>
            </a:r>
            <a:r>
              <a:rPr lang="en-US" sz="2591" b="1" dirty="0" err="1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zł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tym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wydatki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GOPS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wyniosły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0,00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zł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,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natomiast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wydatki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Partnera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wyniosły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57.196,83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zł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i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dotyczyły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wypłaty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wynagrodzeń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dla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Trenera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Zatrudnienia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Wspieranego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i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Pośrednika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Pracy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oraz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koszt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delegacji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dla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Pośrednika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Pracy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Realizacja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wydatków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ogółem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wyniosła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12,98%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wykonania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planu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na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2024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rok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11786714" y="2861787"/>
            <a:ext cx="23300020" cy="3958269"/>
            <a:chOff x="0" y="0"/>
            <a:chExt cx="7881735" cy="1338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-7763896" y="2798505"/>
            <a:ext cx="23300020" cy="3006024"/>
            <a:chOff x="0" y="0"/>
            <a:chExt cx="7881735" cy="10168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122908" y="1202531"/>
            <a:ext cx="9136392" cy="7141369"/>
            <a:chOff x="0" y="-47625"/>
            <a:chExt cx="12181856" cy="9521825"/>
          </a:xfrm>
        </p:grpSpPr>
        <p:sp>
          <p:nvSpPr>
            <p:cNvPr id="7" name="TextBox 7"/>
            <p:cNvSpPr txBox="1"/>
            <p:nvPr/>
          </p:nvSpPr>
          <p:spPr>
            <a:xfrm>
              <a:off x="0" y="4524375"/>
              <a:ext cx="12181856" cy="4949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budżec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ie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Gminy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Iwanowice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2024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roku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na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realizację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usługi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transportowej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zabezpieczono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kwotę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na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wydatki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wysokości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231.879,00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zł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, a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wykonanie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okresie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sprawozdawczym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od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tj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. od 1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stycznia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2024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roku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do 31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grudnia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2024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roku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wyniosło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b="1" u="none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208.872,98 </a:t>
              </a:r>
              <a:r>
                <a:rPr lang="en-US" sz="3000" b="1" u="none" dirty="0" err="1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.</a:t>
              </a:r>
            </a:p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endParaRPr lang="en-US" sz="3000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2181856" cy="4357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360"/>
                </a:lnSpc>
                <a:spcBef>
                  <a:spcPct val="0"/>
                </a:spcBef>
              </a:pP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Projekt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„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Usługi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indywidualnego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transportu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door-to-door w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gminie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Iwanowice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11786714" y="2861787"/>
            <a:ext cx="23300020" cy="3958269"/>
            <a:chOff x="0" y="0"/>
            <a:chExt cx="7881735" cy="1338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-7763896" y="2798505"/>
            <a:ext cx="23300020" cy="3006024"/>
            <a:chOff x="0" y="0"/>
            <a:chExt cx="7881735" cy="10168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484223" y="1202531"/>
            <a:ext cx="9775077" cy="6363686"/>
            <a:chOff x="0" y="-47625"/>
            <a:chExt cx="13033435" cy="8484914"/>
          </a:xfrm>
        </p:grpSpPr>
        <p:sp>
          <p:nvSpPr>
            <p:cNvPr id="7" name="TextBox 7"/>
            <p:cNvSpPr txBox="1"/>
            <p:nvPr/>
          </p:nvSpPr>
          <p:spPr>
            <a:xfrm>
              <a:off x="0" y="5600700"/>
              <a:ext cx="13033435" cy="2836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okresie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sprawozdawczym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zaplanowano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wydatki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wysokości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10.000,00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zł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, a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wykonanie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wyniosło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b="1" u="none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6.969,00 </a:t>
              </a:r>
              <a:r>
                <a:rPr lang="en-US" sz="2999" b="1" u="none" dirty="0" err="1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dla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rodziny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(w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sumie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3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osoby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niepełnosprawne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).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3033435" cy="5451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360"/>
                </a:lnSpc>
                <a:spcBef>
                  <a:spcPct val="0"/>
                </a:spcBef>
              </a:pP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Program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osłonowy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wsparcia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osób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niepełnosprawnych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i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ich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rodzin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w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gminie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Iwanowice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na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lata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2024-2025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11786714" y="2861787"/>
            <a:ext cx="23300020" cy="3958269"/>
            <a:chOff x="0" y="0"/>
            <a:chExt cx="7881735" cy="1338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-7763896" y="2798505"/>
            <a:ext cx="23300020" cy="3006024"/>
            <a:chOff x="0" y="0"/>
            <a:chExt cx="7881735" cy="10168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446292" y="1202531"/>
            <a:ext cx="8813008" cy="6379376"/>
            <a:chOff x="0" y="-47625"/>
            <a:chExt cx="11750678" cy="8505834"/>
          </a:xfrm>
        </p:grpSpPr>
        <p:sp>
          <p:nvSpPr>
            <p:cNvPr id="7" name="TextBox 7"/>
            <p:cNvSpPr txBox="1"/>
            <p:nvPr/>
          </p:nvSpPr>
          <p:spPr>
            <a:xfrm>
              <a:off x="0" y="3467100"/>
              <a:ext cx="11750678" cy="4991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 b="1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5.172,82 </a:t>
              </a:r>
              <a:r>
                <a:rPr lang="en-US" sz="2999" b="1" dirty="0" err="1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całości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wydatki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ze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środków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własnych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budżetu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gminy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:</a:t>
              </a:r>
            </a:p>
            <a:p>
              <a:pPr marL="647700" lvl="1" indent="-323850" algn="l">
                <a:lnSpc>
                  <a:spcPts val="42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zakup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usługi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wywozu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nieczystości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oraz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zakup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energii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elektrycznej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-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Kluby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Seniora</a:t>
              </a:r>
              <a:endParaRPr lang="en-US" sz="3000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pl-PL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koszt zawarcia u</a:t>
              </a:r>
              <a:r>
                <a:rPr lang="pl-PL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mowy o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partnerstwo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pl-PL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ramach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programu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Gmina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Przyjazna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Seniorom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–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Ogólnopolska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Karta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Seniora</a:t>
              </a:r>
              <a:endParaRPr lang="en-US" sz="3000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1750678" cy="3248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360"/>
                </a:lnSpc>
                <a:spcBef>
                  <a:spcPct val="0"/>
                </a:spcBef>
              </a:pP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Realizacja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innych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usług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w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obszarze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pomocy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społecznej</a:t>
              </a:r>
              <a:endParaRPr lang="en-US" sz="53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057" y="1044760"/>
            <a:ext cx="8933719" cy="82148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4463838">
            <a:off x="-8978055" y="566563"/>
            <a:ext cx="23300020" cy="11038888"/>
            <a:chOff x="0" y="0"/>
            <a:chExt cx="7881735" cy="37341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881735" cy="3734142"/>
            </a:xfrm>
            <a:custGeom>
              <a:avLst/>
              <a:gdLst/>
              <a:ahLst/>
              <a:cxnLst/>
              <a:rect l="l" t="t" r="r" b="b"/>
              <a:pathLst>
                <a:path w="7881735" h="3734142">
                  <a:moveTo>
                    <a:pt x="0" y="0"/>
                  </a:moveTo>
                  <a:lnTo>
                    <a:pt x="7881735" y="0"/>
                  </a:lnTo>
                  <a:lnTo>
                    <a:pt x="7881735" y="3734142"/>
                  </a:lnTo>
                  <a:lnTo>
                    <a:pt x="0" y="3734142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153336"/>
            <a:ext cx="7086600" cy="7994029"/>
            <a:chOff x="0" y="-66675"/>
            <a:chExt cx="9448800" cy="10658705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9448800" cy="2378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840"/>
                </a:lnSpc>
                <a:spcBef>
                  <a:spcPct val="0"/>
                </a:spcBef>
              </a:pPr>
              <a:r>
                <a:rPr lang="en-US" sz="5700" b="1" dirty="0" err="1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Koszty</a:t>
              </a:r>
              <a:r>
                <a:rPr lang="en-US" sz="5700" b="1" dirty="0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700" b="1" dirty="0" err="1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utrzymania</a:t>
              </a:r>
              <a:r>
                <a:rPr lang="en-US" sz="5700" b="1" dirty="0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700" b="1" dirty="0" err="1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Ośrodka</a:t>
              </a:r>
              <a:endParaRPr lang="en-US" sz="5700" b="1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28339"/>
              <a:ext cx="9448800" cy="7863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Zabezpieczona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kwota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 z </a:t>
              </a: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budżetu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Gminy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:</a:t>
              </a:r>
            </a:p>
            <a:p>
              <a:pPr algn="l">
                <a:lnSpc>
                  <a:spcPts val="4200"/>
                </a:lnSpc>
              </a:pPr>
              <a:r>
                <a:rPr lang="en-US" sz="3000" b="1" dirty="0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1.124.359,00 </a:t>
              </a:r>
              <a:r>
                <a:rPr lang="en-US" sz="3000" b="1" dirty="0" err="1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zł</a:t>
              </a:r>
              <a:endParaRPr lang="en-US" sz="3000" b="1" dirty="0">
                <a:solidFill>
                  <a:srgbClr val="FFFFFF"/>
                </a:solidFill>
                <a:latin typeface="Poppins" pitchFamily="2" charset="-18"/>
                <a:ea typeface="Garet Bold"/>
                <a:cs typeface="Poppins" pitchFamily="2" charset="-18"/>
                <a:sym typeface="Garet Bold"/>
              </a:endParaRP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wykonanie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:</a:t>
              </a:r>
            </a:p>
            <a:p>
              <a:pPr algn="l">
                <a:lnSpc>
                  <a:spcPts val="4200"/>
                </a:lnSpc>
              </a:pPr>
              <a:r>
                <a:rPr lang="en-US" sz="3000" b="1" dirty="0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1.019.484,76 </a:t>
              </a:r>
              <a:r>
                <a:rPr lang="en-US" sz="3000" b="1" dirty="0" err="1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zł</a:t>
              </a:r>
              <a:endParaRPr lang="en-US" sz="3000" b="1" dirty="0">
                <a:solidFill>
                  <a:srgbClr val="FFFFFF"/>
                </a:solidFill>
                <a:latin typeface="Poppins" pitchFamily="2" charset="-18"/>
                <a:ea typeface="Garet Bold"/>
                <a:cs typeface="Poppins" pitchFamily="2" charset="-18"/>
                <a:sym typeface="Garet Bold"/>
              </a:endParaRPr>
            </a:p>
            <a:p>
              <a:pPr algn="l">
                <a:lnSpc>
                  <a:spcPts val="4200"/>
                </a:lnSpc>
              </a:pPr>
              <a:endParaRPr lang="en-US" sz="3000" b="1" dirty="0">
                <a:solidFill>
                  <a:srgbClr val="FFFFFF"/>
                </a:solidFill>
                <a:latin typeface="Poppins" pitchFamily="2" charset="-18"/>
                <a:ea typeface="Garet Bold"/>
                <a:cs typeface="Poppins" pitchFamily="2" charset="-18"/>
                <a:sym typeface="Garet Bold"/>
              </a:endParaRP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Otrzymana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dotacja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 z </a:t>
              </a: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Budżetu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Państwa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:</a:t>
              </a:r>
            </a:p>
            <a:p>
              <a:pPr algn="l">
                <a:lnSpc>
                  <a:spcPts val="4200"/>
                </a:lnSpc>
              </a:pPr>
              <a:r>
                <a:rPr lang="en-US" sz="3000" b="1" dirty="0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165.466,00 </a:t>
              </a:r>
              <a:r>
                <a:rPr lang="en-US" sz="3000" b="1" dirty="0" err="1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zł</a:t>
              </a:r>
              <a:endParaRPr lang="en-US" sz="3000" b="1" dirty="0">
                <a:solidFill>
                  <a:srgbClr val="FFFFFF"/>
                </a:solidFill>
                <a:latin typeface="Poppins" pitchFamily="2" charset="-18"/>
                <a:ea typeface="Garet Bold"/>
                <a:cs typeface="Poppins" pitchFamily="2" charset="-18"/>
                <a:sym typeface="Garet Bold"/>
              </a:endParaRP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wykonanie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: </a:t>
              </a:r>
            </a:p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 dirty="0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142.100,49 </a:t>
              </a:r>
              <a:r>
                <a:rPr lang="en-US" sz="3000" b="1" dirty="0" err="1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zł</a:t>
              </a:r>
              <a:endParaRPr lang="en-US" sz="3000" b="1" dirty="0">
                <a:solidFill>
                  <a:srgbClr val="FFFFFF"/>
                </a:solidFill>
                <a:latin typeface="Poppins" pitchFamily="2" charset="-18"/>
                <a:ea typeface="Garet Bold"/>
                <a:cs typeface="Poppins" pitchFamily="2" charset="-18"/>
                <a:sym typeface="Garet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11786714" y="2861787"/>
            <a:ext cx="23300020" cy="3958269"/>
            <a:chOff x="0" y="0"/>
            <a:chExt cx="7881735" cy="1338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-7763896" y="2798505"/>
            <a:ext cx="23300020" cy="3006024"/>
            <a:chOff x="0" y="0"/>
            <a:chExt cx="7881735" cy="10168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446292" y="1202531"/>
            <a:ext cx="8813008" cy="8484394"/>
            <a:chOff x="0" y="-47625"/>
            <a:chExt cx="11750678" cy="11312525"/>
          </a:xfrm>
        </p:grpSpPr>
        <p:sp>
          <p:nvSpPr>
            <p:cNvPr id="7" name="TextBox 7"/>
            <p:cNvSpPr txBox="1"/>
            <p:nvPr/>
          </p:nvSpPr>
          <p:spPr>
            <a:xfrm>
              <a:off x="0" y="5591175"/>
              <a:ext cx="11750678" cy="567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Udzielono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dotacji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dla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Chrześcijańskiego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Stowarzyszenia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Osób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Niepełnosprawnych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,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Ich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Rodzin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i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Przyjaciół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„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Ognisko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” –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przyznana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kwota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dotacji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wyniosła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b="1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30.000,00 </a:t>
              </a:r>
              <a:r>
                <a:rPr lang="en-US" sz="3000" b="1" dirty="0" err="1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na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realizację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projektu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pod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nazwą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„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Dowóz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mieszkańców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Gminy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Iwanowice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do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Środowiskowego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Domu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Samopomocy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Miłocicach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”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1750678" cy="5451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360"/>
                </a:lnSpc>
                <a:spcBef>
                  <a:spcPct val="0"/>
                </a:spcBef>
              </a:pP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Zapewnienie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dowozu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mieszkańców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gminy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Iwanowice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do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Środowiskowego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Domu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Samopomocy</a:t>
              </a:r>
              <a:endParaRPr lang="en-US" sz="53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10620541" y="-1002002"/>
            <a:ext cx="13442039" cy="4743097"/>
            <a:chOff x="0" y="0"/>
            <a:chExt cx="4547060" cy="1604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7060" cy="1604455"/>
            </a:xfrm>
            <a:custGeom>
              <a:avLst/>
              <a:gdLst/>
              <a:ahLst/>
              <a:cxnLst/>
              <a:rect l="l" t="t" r="r" b="b"/>
              <a:pathLst>
                <a:path w="4547060" h="1604455">
                  <a:moveTo>
                    <a:pt x="0" y="0"/>
                  </a:moveTo>
                  <a:lnTo>
                    <a:pt x="4547060" y="0"/>
                  </a:lnTo>
                  <a:lnTo>
                    <a:pt x="4547060" y="1604455"/>
                  </a:lnTo>
                  <a:lnTo>
                    <a:pt x="0" y="1604455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181869" y="104669"/>
            <a:ext cx="10182331" cy="1018233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2"/>
              <a:stretch>
                <a:fillRect l="-25958" r="-71205" b="-1583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022434"/>
            <a:ext cx="10698720" cy="6957856"/>
            <a:chOff x="0" y="0"/>
            <a:chExt cx="14264959" cy="9277142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14264959" cy="5039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770"/>
                </a:lnSpc>
                <a:spcBef>
                  <a:spcPct val="0"/>
                </a:spcBef>
              </a:pPr>
              <a:r>
                <a:rPr lang="en-US" sz="8141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R</a:t>
              </a:r>
              <a:r>
                <a:rPr lang="en-US" sz="8141" b="1" u="none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ealizacja</a:t>
              </a:r>
              <a:r>
                <a:rPr lang="en-US" sz="8141" b="1" u="none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8141" b="1" u="none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zadań</a:t>
              </a:r>
              <a:r>
                <a:rPr lang="en-US" sz="8141" b="1" u="none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8141" b="1" u="none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przez</a:t>
              </a:r>
              <a:r>
                <a:rPr lang="en-US" sz="8141" b="1" u="none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8141" b="1" u="none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Asystenta</a:t>
              </a:r>
              <a:r>
                <a:rPr lang="en-US" sz="8141" b="1" u="none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8141" b="1" u="none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Rodziny</a:t>
              </a:r>
              <a:endParaRPr lang="en-US" sz="8141" b="1" u="none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808829"/>
              <a:ext cx="14264959" cy="3468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9"/>
                </a:lnSpc>
              </a:pP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Poniesiono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łącznie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wydatki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wysokości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b="1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97.924,46 </a:t>
              </a:r>
              <a:r>
                <a:rPr lang="en-US" sz="2964" b="1" dirty="0" err="1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endParaRPr lang="en-US" sz="2964" b="1" dirty="0">
                <a:solidFill>
                  <a:srgbClr val="65212A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  <a:p>
              <a:pPr marL="0" lvl="0" indent="0" algn="l">
                <a:lnSpc>
                  <a:spcPts val="4149"/>
                </a:lnSpc>
                <a:spcBef>
                  <a:spcPct val="0"/>
                </a:spcBef>
              </a:pP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a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źródłem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ich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finansowania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były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środki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z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funduszu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pracy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wysokości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: 21.729,06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zł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,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środki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własne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samorządu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wysokości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69.414,10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zł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,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środki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ramach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rządowego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programu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kwocie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6.781,30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zł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353352">
            <a:off x="2873458" y="-1885550"/>
            <a:ext cx="23300020" cy="10434897"/>
            <a:chOff x="0" y="0"/>
            <a:chExt cx="7881735" cy="3529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3529829"/>
            </a:xfrm>
            <a:custGeom>
              <a:avLst/>
              <a:gdLst/>
              <a:ahLst/>
              <a:cxnLst/>
              <a:rect l="l" t="t" r="r" b="b"/>
              <a:pathLst>
                <a:path w="7881735" h="3529829">
                  <a:moveTo>
                    <a:pt x="0" y="0"/>
                  </a:moveTo>
                  <a:lnTo>
                    <a:pt x="7881735" y="0"/>
                  </a:lnTo>
                  <a:lnTo>
                    <a:pt x="7881735" y="3529829"/>
                  </a:lnTo>
                  <a:lnTo>
                    <a:pt x="0" y="3529829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333882" y="1028700"/>
            <a:ext cx="3086100" cy="1543050"/>
            <a:chOff x="0" y="0"/>
            <a:chExt cx="812800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07CB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191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333882" y="5581650"/>
            <a:ext cx="3086100" cy="1543050"/>
            <a:chOff x="0" y="0"/>
            <a:chExt cx="812800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2101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czerwiec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2024 r. - </a:t>
              </a:r>
              <a:r>
                <a:rPr lang="en-US" sz="2200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sierpień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2024 r.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6468" y="3305175"/>
            <a:ext cx="3086100" cy="1543050"/>
            <a:chOff x="0" y="0"/>
            <a:chExt cx="812800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3AD1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374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028700" y="8030682"/>
            <a:ext cx="8708059" cy="1227618"/>
          </a:xfrm>
          <a:custGeom>
            <a:avLst/>
            <a:gdLst/>
            <a:ahLst/>
            <a:cxnLst/>
            <a:rect l="l" t="t" r="r" b="b"/>
            <a:pathLst>
              <a:path w="8708059" h="1227618">
                <a:moveTo>
                  <a:pt x="0" y="0"/>
                </a:moveTo>
                <a:lnTo>
                  <a:pt x="8708059" y="0"/>
                </a:lnTo>
                <a:lnTo>
                  <a:pt x="8708059" y="1227618"/>
                </a:lnTo>
                <a:lnTo>
                  <a:pt x="0" y="1227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172700" y="2376488"/>
            <a:ext cx="7086600" cy="5540127"/>
            <a:chOff x="0" y="-76200"/>
            <a:chExt cx="9448800" cy="738683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76200"/>
              <a:ext cx="9448800" cy="4686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9120"/>
                </a:lnSpc>
                <a:spcBef>
                  <a:spcPct val="0"/>
                </a:spcBef>
              </a:pPr>
              <a:r>
                <a:rPr lang="en-US" sz="7600" b="1" dirty="0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</a:t>
              </a:r>
              <a:r>
                <a:rPr lang="en-US" sz="7600" b="1" u="none" dirty="0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rogram </a:t>
              </a:r>
              <a:r>
                <a:rPr lang="en-US" sz="7600" b="1" u="none" dirty="0" err="1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pomocy</a:t>
              </a:r>
              <a:r>
                <a:rPr lang="en-US" sz="7600" b="1" u="none" dirty="0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7600" b="1" u="none" dirty="0" err="1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żywnościowej</a:t>
              </a:r>
              <a:endParaRPr lang="en-US" sz="7600" b="1" u="none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156200"/>
              <a:ext cx="9448800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1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 </a:t>
              </a:r>
              <a:r>
                <a:rPr lang="en-US" sz="2999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ramach</a:t>
              </a: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Programu</a:t>
              </a: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Fundusze</a:t>
              </a: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Europejskie</a:t>
              </a: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na</a:t>
              </a: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Pomoc</a:t>
              </a: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Żywnościową</a:t>
              </a: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2021-2027 </a:t>
              </a:r>
              <a:r>
                <a:rPr lang="en-US" sz="2999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Podprogram</a:t>
              </a: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2023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1476692"/>
            <a:ext cx="386043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Liczba uczestników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6029642"/>
            <a:ext cx="386043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Okres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3753167"/>
            <a:ext cx="386043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B3AD1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Liczba</a:t>
            </a:r>
            <a:r>
              <a:rPr lang="en-US" sz="3399" dirty="0">
                <a:solidFill>
                  <a:srgbClr val="B3AD1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 </a:t>
            </a:r>
            <a:r>
              <a:rPr lang="en-US" sz="3399" dirty="0" err="1">
                <a:solidFill>
                  <a:srgbClr val="B3AD1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paczek</a:t>
            </a:r>
            <a:endParaRPr lang="en-US" sz="3399" dirty="0">
              <a:solidFill>
                <a:srgbClr val="B3AD10"/>
              </a:solidFill>
              <a:latin typeface="Poppins" pitchFamily="2" charset="-18"/>
              <a:ea typeface="Open Sans"/>
              <a:cs typeface="Poppins" pitchFamily="2" charset="-18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11786714" y="2861787"/>
            <a:ext cx="23300020" cy="3958269"/>
            <a:chOff x="0" y="0"/>
            <a:chExt cx="7881735" cy="1338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-7763896" y="2798505"/>
            <a:ext cx="23300020" cy="3006024"/>
            <a:chOff x="0" y="0"/>
            <a:chExt cx="7881735" cy="10168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446292" y="1238250"/>
            <a:ext cx="8813008" cy="5781675"/>
            <a:chOff x="0" y="0"/>
            <a:chExt cx="11750678" cy="7708900"/>
          </a:xfrm>
        </p:grpSpPr>
        <p:sp>
          <p:nvSpPr>
            <p:cNvPr id="8" name="TextBox 8"/>
            <p:cNvSpPr txBox="1"/>
            <p:nvPr/>
          </p:nvSpPr>
          <p:spPr>
            <a:xfrm>
              <a:off x="0" y="3457575"/>
              <a:ext cx="11750678" cy="4251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Wykonanie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wyniosło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b="1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20.928,00 </a:t>
              </a:r>
              <a:r>
                <a:rPr lang="en-US" sz="3000" b="1" dirty="0" err="1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endParaRPr lang="en-US" sz="3000" b="1" dirty="0">
                <a:solidFill>
                  <a:srgbClr val="65212A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tym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z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dotacji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– 16.742,40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zł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,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środki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własne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– 4.185,60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zł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.</a:t>
              </a:r>
            </a:p>
            <a:p>
              <a:pPr algn="l">
                <a:lnSpc>
                  <a:spcPts val="4200"/>
                </a:lnSpc>
              </a:pPr>
              <a:endParaRPr lang="en-US" sz="30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Pomocy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formie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stypendium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szkolnego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udzielono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8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rodzinom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(17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uczniów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).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1750678" cy="3248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60"/>
                </a:lnSpc>
              </a:pP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Pomoc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materialna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</a:p>
            <a:p>
              <a:pPr marL="0" lvl="0" indent="0" algn="l">
                <a:lnSpc>
                  <a:spcPts val="6360"/>
                </a:lnSpc>
                <a:spcBef>
                  <a:spcPct val="0"/>
                </a:spcBef>
              </a:pP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o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charakterze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socjalnym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dla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uczniów</a:t>
              </a:r>
              <a:endParaRPr lang="en-US" sz="53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45571"/>
            <a:ext cx="6400800" cy="5590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2880574" y="4698397"/>
            <a:ext cx="23300020" cy="3958269"/>
            <a:chOff x="0" y="0"/>
            <a:chExt cx="7881735" cy="1338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6903393" y="4635114"/>
            <a:ext cx="23300020" cy="3006024"/>
            <a:chOff x="0" y="0"/>
            <a:chExt cx="7881735" cy="10168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985837"/>
            <a:ext cx="12192470" cy="4136491"/>
            <a:chOff x="0" y="-57150"/>
            <a:chExt cx="16256627" cy="5515321"/>
          </a:xfrm>
        </p:grpSpPr>
        <p:sp>
          <p:nvSpPr>
            <p:cNvPr id="8" name="TextBox 8"/>
            <p:cNvSpPr txBox="1"/>
            <p:nvPr/>
          </p:nvSpPr>
          <p:spPr>
            <a:xfrm>
              <a:off x="0" y="1479475"/>
              <a:ext cx="16256627" cy="39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20"/>
                </a:lnSpc>
              </a:pP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 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ramach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programu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„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Czyste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Powietrze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” 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Gminny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Ośrodek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Pomocy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Społecznej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roku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2024 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wydał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170 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zaświadczeń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. </a:t>
              </a:r>
              <a:r>
                <a:rPr lang="pl-PL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Zadanie nie jest finansowane, realizacja we własnym zakresie.</a:t>
              </a:r>
              <a:endParaRPr lang="en-US" sz="3371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algn="l">
                <a:lnSpc>
                  <a:spcPts val="4720"/>
                </a:lnSpc>
              </a:pPr>
              <a:endParaRPr lang="en-US" sz="3371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6256627" cy="125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147"/>
                </a:lnSpc>
                <a:spcBef>
                  <a:spcPct val="0"/>
                </a:spcBef>
              </a:pPr>
              <a:r>
                <a:rPr lang="en-US" sz="5956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Program „</a:t>
              </a:r>
              <a:r>
                <a:rPr lang="en-US" sz="5956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Czyste</a:t>
              </a:r>
              <a:r>
                <a:rPr lang="en-US" sz="5956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956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powietrze</a:t>
              </a:r>
              <a:r>
                <a:rPr lang="en-US" sz="5956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”</a:t>
              </a: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4506107"/>
            <a:ext cx="10058400" cy="6485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736901"/>
            <a:ext cx="4057650" cy="2314129"/>
            <a:chOff x="0" y="-9071"/>
            <a:chExt cx="812800" cy="4635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107CB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071"/>
              <a:ext cx="6985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Śniadanie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Wielkanocne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dla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samotnych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mieszkańców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Gminy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Iwanowi</a:t>
              </a:r>
              <a:endParaRPr lang="en-US" sz="2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6350" y="5782185"/>
            <a:ext cx="4057650" cy="2028825"/>
            <a:chOff x="0" y="0"/>
            <a:chExt cx="81280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AC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karnawałowy BAL SENIORA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942975"/>
            <a:ext cx="5059131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59"/>
              </a:lnSpc>
            </a:pPr>
            <a:r>
              <a:rPr lang="en-US" sz="8799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Praca</a:t>
            </a:r>
            <a:r>
              <a:rPr lang="en-US" sz="8799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8799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socjalna</a:t>
            </a:r>
            <a:endParaRPr lang="en-US" sz="8799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87438" y="1158240"/>
            <a:ext cx="10420888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 2024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roku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wsparciem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pomocą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objętych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zostało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159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rodzin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, w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których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żyło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290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osób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Pomocą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wyłącznie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postaci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pracy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socjalnej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zostało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objętych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84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rodzin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, w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których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żyło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84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osób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</a:t>
            </a:r>
          </a:p>
          <a:p>
            <a:pPr algn="l">
              <a:lnSpc>
                <a:spcPts val="3120"/>
              </a:lnSpc>
            </a:pPr>
            <a:endParaRPr lang="en-US" sz="2400" dirty="0">
              <a:solidFill>
                <a:srgbClr val="000000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algn="l">
              <a:lnSpc>
                <a:spcPts val="3120"/>
              </a:lnSpc>
            </a:pP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Pracownicy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socjalni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Ośrodka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przeprowadzili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191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wywiadów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środowiskowych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144000" y="5782185"/>
            <a:ext cx="4057650" cy="2028825"/>
            <a:chOff x="0" y="0"/>
            <a:chExt cx="812800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7CB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Wigilia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dla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starszych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i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samotnych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osób</a:t>
              </a:r>
              <a:endParaRPr lang="en-US" sz="2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201650" y="5782185"/>
            <a:ext cx="4057650" cy="2028825"/>
            <a:chOff x="0" y="0"/>
            <a:chExt cx="812800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ACD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Świadoma młodzież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086350" y="8069580"/>
            <a:ext cx="2948279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100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seniorów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</a:p>
          <a:p>
            <a:pPr algn="l">
              <a:lnSpc>
                <a:spcPts val="3120"/>
              </a:lnSpc>
            </a:pP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terenu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Gminy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Iwanowice</a:t>
            </a:r>
            <a:endParaRPr lang="en-US" sz="2400" dirty="0">
              <a:solidFill>
                <a:srgbClr val="000000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4288665"/>
            <a:ext cx="2948279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Uczestnicy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DDS+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oraz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samotni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mieszkańcy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gminy</a:t>
            </a:r>
            <a:endParaRPr lang="en-US" sz="2400" dirty="0">
              <a:solidFill>
                <a:srgbClr val="000000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144000" y="4288665"/>
            <a:ext cx="2948279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31 osób – samotnych i starszych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201650" y="8069580"/>
            <a:ext cx="2948279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rodzice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młodzieży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ze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szkół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terenie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Gminy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Iwanowice</a:t>
            </a:r>
            <a:endParaRPr lang="en-US" sz="2400" dirty="0">
              <a:solidFill>
                <a:srgbClr val="000000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3724275"/>
            <a:ext cx="13762342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Potrzeby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w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zakresie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pomocy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społecznej</a:t>
            </a:r>
            <a:endParaRPr lang="en-US" sz="87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30397"/>
            <a:ext cx="6748302" cy="273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8800" b="1" dirty="0" err="1">
                <a:solidFill>
                  <a:srgbClr val="B2101F"/>
                </a:solidFill>
                <a:latin typeface="Poppins Bold"/>
                <a:ea typeface="Poppins Bold"/>
                <a:cs typeface="Poppins Bold"/>
                <a:sym typeface="Poppins Bold"/>
              </a:rPr>
              <a:t>Dziękuję</a:t>
            </a:r>
            <a:r>
              <a:rPr lang="en-US" sz="8800" b="1" dirty="0">
                <a:solidFill>
                  <a:srgbClr val="B2101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800" b="1" dirty="0" err="1">
                <a:solidFill>
                  <a:srgbClr val="B2101F"/>
                </a:solidFill>
                <a:latin typeface="Poppins Bold"/>
                <a:ea typeface="Poppins Bold"/>
                <a:cs typeface="Poppins Bold"/>
                <a:sym typeface="Poppins Bold"/>
              </a:rPr>
              <a:t>za</a:t>
            </a:r>
            <a:r>
              <a:rPr lang="en-US" sz="8800" b="1" dirty="0">
                <a:solidFill>
                  <a:srgbClr val="B2101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800" b="1" dirty="0" err="1">
                <a:solidFill>
                  <a:srgbClr val="B2101F"/>
                </a:solidFill>
                <a:latin typeface="Poppins Bold"/>
                <a:ea typeface="Poppins Bold"/>
                <a:cs typeface="Poppins Bold"/>
                <a:sym typeface="Poppins Bold"/>
              </a:rPr>
              <a:t>uwagę</a:t>
            </a:r>
            <a:endParaRPr lang="en-US" sz="8800" b="1" dirty="0">
              <a:solidFill>
                <a:srgbClr val="B2101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5" name="Group 5"/>
          <p:cNvGrpSpPr/>
          <p:nvPr/>
        </p:nvGrpSpPr>
        <p:grpSpPr>
          <a:xfrm rot="-3910131">
            <a:off x="-1079240" y="3779037"/>
            <a:ext cx="23300020" cy="3958269"/>
            <a:chOff x="0" y="0"/>
            <a:chExt cx="7881735" cy="13389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7" name="Group 7"/>
          <p:cNvGrpSpPr/>
          <p:nvPr/>
        </p:nvGrpSpPr>
        <p:grpSpPr>
          <a:xfrm rot="-3910131">
            <a:off x="4763200" y="2552754"/>
            <a:ext cx="23300020" cy="7015990"/>
            <a:chOff x="0" y="0"/>
            <a:chExt cx="7881735" cy="23733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881735" cy="2373310"/>
            </a:xfrm>
            <a:custGeom>
              <a:avLst/>
              <a:gdLst/>
              <a:ahLst/>
              <a:cxnLst/>
              <a:rect l="l" t="t" r="r" b="b"/>
              <a:pathLst>
                <a:path w="7881735" h="2373310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353352">
            <a:off x="2891571" y="-1871874"/>
            <a:ext cx="23300020" cy="10397233"/>
            <a:chOff x="0" y="0"/>
            <a:chExt cx="7881735" cy="3517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3517089"/>
            </a:xfrm>
            <a:custGeom>
              <a:avLst/>
              <a:gdLst/>
              <a:ahLst/>
              <a:cxnLst/>
              <a:rect l="l" t="t" r="r" b="b"/>
              <a:pathLst>
                <a:path w="7881735" h="3517089">
                  <a:moveTo>
                    <a:pt x="0" y="0"/>
                  </a:moveTo>
                  <a:lnTo>
                    <a:pt x="7881735" y="0"/>
                  </a:lnTo>
                  <a:lnTo>
                    <a:pt x="7881735" y="3517089"/>
                  </a:lnTo>
                  <a:lnTo>
                    <a:pt x="0" y="3517089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172700" y="2333625"/>
            <a:ext cx="7086600" cy="408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560"/>
              </a:lnSpc>
              <a:spcBef>
                <a:spcPct val="0"/>
              </a:spcBef>
            </a:pPr>
            <a:r>
              <a:rPr lang="en-US" sz="8800" b="1" dirty="0" err="1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Realizacja</a:t>
            </a:r>
            <a:r>
              <a:rPr lang="en-US" sz="8800" b="1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8800" b="1" dirty="0" err="1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budżetu</a:t>
            </a:r>
            <a:r>
              <a:rPr lang="en-US" sz="8800" b="1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8800" b="1" dirty="0" err="1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Ośrodka</a:t>
            </a:r>
            <a:endParaRPr lang="en-US" sz="8800" b="1" dirty="0">
              <a:solidFill>
                <a:srgbClr val="FFFFF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454191" y="909525"/>
            <a:ext cx="6366494" cy="8467950"/>
            <a:chOff x="0" y="0"/>
            <a:chExt cx="8488659" cy="1129060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488659" cy="2057400"/>
              <a:chOff x="0" y="0"/>
              <a:chExt cx="1676772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67677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676772" h="406400">
                    <a:moveTo>
                      <a:pt x="1473572" y="0"/>
                    </a:moveTo>
                    <a:cubicBezTo>
                      <a:pt x="1585796" y="0"/>
                      <a:pt x="1676772" y="90976"/>
                      <a:pt x="1676772" y="203200"/>
                    </a:cubicBezTo>
                    <a:cubicBezTo>
                      <a:pt x="1676772" y="315424"/>
                      <a:pt x="1585796" y="406400"/>
                      <a:pt x="147357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676772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Budżet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Gminy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Iwanowice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2305200"/>
              <a:ext cx="8488659" cy="2057400"/>
              <a:chOff x="0" y="0"/>
              <a:chExt cx="1676772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7677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676772" h="406400">
                    <a:moveTo>
                      <a:pt x="1473572" y="0"/>
                    </a:moveTo>
                    <a:cubicBezTo>
                      <a:pt x="1585796" y="0"/>
                      <a:pt x="1676772" y="90976"/>
                      <a:pt x="1676772" y="203200"/>
                    </a:cubicBezTo>
                    <a:cubicBezTo>
                      <a:pt x="1676772" y="315424"/>
                      <a:pt x="1585796" y="406400"/>
                      <a:pt x="147357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47ACD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1676772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Budżet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Państwa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4616600"/>
              <a:ext cx="8488659" cy="2057400"/>
              <a:chOff x="0" y="0"/>
              <a:chExt cx="1676772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7677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676772" h="406400">
                    <a:moveTo>
                      <a:pt x="1473572" y="0"/>
                    </a:moveTo>
                    <a:cubicBezTo>
                      <a:pt x="1585796" y="0"/>
                      <a:pt x="1676772" y="90976"/>
                      <a:pt x="1676772" y="203200"/>
                    </a:cubicBezTo>
                    <a:cubicBezTo>
                      <a:pt x="1676772" y="315424"/>
                      <a:pt x="1585796" y="406400"/>
                      <a:pt x="147357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1676772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Dotacje z Funduszy Europejskich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6921801"/>
              <a:ext cx="8488659" cy="2057400"/>
              <a:chOff x="0" y="0"/>
              <a:chExt cx="1676772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67677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676772" h="406400">
                    <a:moveTo>
                      <a:pt x="1473572" y="0"/>
                    </a:moveTo>
                    <a:cubicBezTo>
                      <a:pt x="1585796" y="0"/>
                      <a:pt x="1676772" y="90976"/>
                      <a:pt x="1676772" y="203200"/>
                    </a:cubicBezTo>
                    <a:cubicBezTo>
                      <a:pt x="1676772" y="315424"/>
                      <a:pt x="1585796" y="406400"/>
                      <a:pt x="147357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47ACDF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57150"/>
                <a:ext cx="1676772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Dotacje z Funduszu Pomocy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9233201"/>
              <a:ext cx="8488659" cy="2057400"/>
              <a:chOff x="0" y="0"/>
              <a:chExt cx="1676772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67677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676772" h="406400">
                    <a:moveTo>
                      <a:pt x="1473572" y="0"/>
                    </a:moveTo>
                    <a:cubicBezTo>
                      <a:pt x="1585796" y="0"/>
                      <a:pt x="1676772" y="90976"/>
                      <a:pt x="1676772" y="203200"/>
                    </a:cubicBezTo>
                    <a:cubicBezTo>
                      <a:pt x="1676772" y="315424"/>
                      <a:pt x="1585796" y="406400"/>
                      <a:pt x="147357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57150"/>
                <a:ext cx="1676772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Dotacje z Funduszu Pracy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3724275"/>
            <a:ext cx="16230600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Plan </a:t>
            </a:r>
            <a:r>
              <a:rPr lang="en-US" sz="8799" b="1" dirty="0" err="1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finansowy</a:t>
            </a:r>
            <a:r>
              <a:rPr lang="en-US" sz="8799" b="1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i</a:t>
            </a:r>
            <a:r>
              <a:rPr lang="en-US" sz="8799" b="1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wykonanie</a:t>
            </a:r>
            <a:r>
              <a:rPr lang="en-US" sz="8799" b="1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budżetu</a:t>
            </a:r>
            <a:endParaRPr lang="en-US" sz="8799" b="1" dirty="0">
              <a:solidFill>
                <a:srgbClr val="FFFFF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272994"/>
              </p:ext>
            </p:extLst>
          </p:nvPr>
        </p:nvGraphicFramePr>
        <p:xfrm>
          <a:off x="857251" y="301866"/>
          <a:ext cx="16573499" cy="9641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9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0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9665">
                <a:tc gridSpan="2">
                  <a:txBody>
                    <a:bodyPr/>
                    <a:lstStyle/>
                    <a:p>
                      <a:pPr marL="889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Poppins" pitchFamily="2" charset="-18"/>
                          <a:cs typeface="Poppins" pitchFamily="2" charset="-18"/>
                        </a:rPr>
                        <a:t>Nazwa zadania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Poppins" pitchFamily="2" charset="-18"/>
                          <a:cs typeface="Poppins" pitchFamily="2" charset="-18"/>
                        </a:rPr>
                        <a:t>Plan 2024 r.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Poppins" pitchFamily="2" charset="-18"/>
                          <a:cs typeface="Poppins" pitchFamily="2" charset="-18"/>
                        </a:rPr>
                        <a:t>Łączne wykonanie 2024 r.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317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Poppins" pitchFamily="2" charset="-18"/>
                          <a:cs typeface="Poppins" pitchFamily="2" charset="-18"/>
                        </a:rPr>
                        <a:t>Wykonanie z dotacji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Poppins" pitchFamily="2" charset="-18"/>
                          <a:cs typeface="Poppins" pitchFamily="2" charset="-18"/>
                        </a:rPr>
                        <a:t>Wykonanie środki własne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16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85195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8890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Świadczeniobiorcy inni niż ubezpieczeni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492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048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marL="889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85202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indent="444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Domy pomocy społecznej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480.000,00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462.506,30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048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462.506,30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397">
                <a:tc>
                  <a:txBody>
                    <a:bodyPr/>
                    <a:lstStyle/>
                    <a:p>
                      <a:pPr marL="889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85205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indent="444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Zadania w zakresie przeciwdziałania przemocy domowej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6.000,00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5.332,47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048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5.332,47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521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85213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indent="444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Składki na ubezpieczenie zdrowotne za osoby pobierające niektóre świadczenia z pomocy społecznej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24.063,68 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23.902,68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492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23.902,68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048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85214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" indent="-444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Zasiłki i pomoc w naturze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>
                          <a:effectLst/>
                          <a:latin typeface="Poppins" pitchFamily="2" charset="-18"/>
                          <a:cs typeface="Poppins" pitchFamily="2" charset="-18"/>
                        </a:rPr>
                        <a:t>103.440,41 zł</a:t>
                      </a:r>
                      <a:endParaRPr lang="pl-PL" sz="1400" kern="15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>
                          <a:effectLst/>
                          <a:latin typeface="Poppins" pitchFamily="2" charset="-18"/>
                          <a:cs typeface="Poppins" pitchFamily="2" charset="-18"/>
                        </a:rPr>
                        <a:t>76.721,42 zł</a:t>
                      </a:r>
                      <a:endParaRPr lang="pl-PL" sz="1400" kern="15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492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28.052,41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48.669,01 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85216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Zasiłki stałe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289.528,58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285.843,58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492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>
                          <a:effectLst/>
                          <a:latin typeface="Poppins" pitchFamily="2" charset="-18"/>
                          <a:cs typeface="Poppins" pitchFamily="2" charset="-18"/>
                        </a:rPr>
                        <a:t>285.843,58 zł</a:t>
                      </a:r>
                      <a:endParaRPr lang="pl-PL" sz="1400" kern="15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048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780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85219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4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Ośrodek pomocy społecznej (łącznie z przemocą i wynagrodzeniem dla opiekuna)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>
                          <a:effectLst/>
                          <a:latin typeface="Poppins" pitchFamily="2" charset="-18"/>
                          <a:cs typeface="Poppins" pitchFamily="2" charset="-18"/>
                        </a:rPr>
                        <a:t>1.163.331,72 zł</a:t>
                      </a:r>
                      <a:endParaRPr lang="pl-PL" sz="1400" kern="15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1.040.373,87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492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147.873,21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892.500,66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2046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85228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Usługi opiekuńcze i specjalistyczne usługi opiekuńcze (w tym Korpus Wsparcia Seniorów Moduł I – usługi sąsiedzkie)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45.280,00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32.609,85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492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10.760,82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21.849,03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85230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4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Pomoc w zakresie dożywiania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>
                          <a:effectLst/>
                          <a:latin typeface="Poppins" pitchFamily="2" charset="-18"/>
                          <a:cs typeface="Poppins" pitchFamily="2" charset="-18"/>
                        </a:rPr>
                        <a:t>53.247,00 zł</a:t>
                      </a:r>
                      <a:endParaRPr lang="pl-PL" sz="1400" kern="15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>
                          <a:effectLst/>
                          <a:latin typeface="Poppins" pitchFamily="2" charset="-18"/>
                          <a:cs typeface="Poppins" pitchFamily="2" charset="-18"/>
                        </a:rPr>
                        <a:t>43.133,70 zł</a:t>
                      </a:r>
                      <a:endParaRPr lang="pl-PL" sz="1400" kern="15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937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34.337,76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8.795,94 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85278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4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Usuwanie skutków klęsk żywiołowych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2.409,60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937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2576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85295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4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Pozostała działalność (realizacja projektów: Szansa na zmianę; Wsparcie finansowe zadań – system informatyczny; </a:t>
                      </a:r>
                      <a:r>
                        <a:rPr lang="pl-PL" sz="1400" kern="150" dirty="0" err="1">
                          <a:effectLst/>
                          <a:latin typeface="Poppins" pitchFamily="2" charset="-18"/>
                          <a:cs typeface="Poppins" pitchFamily="2" charset="-18"/>
                        </a:rPr>
                        <a:t>Door</a:t>
                      </a: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 to </a:t>
                      </a:r>
                      <a:r>
                        <a:rPr lang="pl-PL" sz="1400" kern="150" dirty="0" err="1">
                          <a:effectLst/>
                          <a:latin typeface="Poppins" pitchFamily="2" charset="-18"/>
                          <a:cs typeface="Poppins" pitchFamily="2" charset="-18"/>
                        </a:rPr>
                        <a:t>door</a:t>
                      </a: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; Korpus Wsparcia Seniorów – Moduł II; Dodatki osłonowe)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340 744,30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683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 318 075,75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937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44 850,29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937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273 225,46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50645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85395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4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Pomoc dla obywateli Ukrainy (wypłata świadczenia jednorazowego 300,00 zł, dofinansowanie do zakwaterowania 40,00 zł, oraz dodatki gazowe)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59.463,91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683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40.711,32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937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40.711,32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937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85415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4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Pomoc materialna dla uczniów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30.520,00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683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20.928,00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492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16.742,40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4.185,60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85501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4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Świadczenia wychowawcze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492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22046"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85502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4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Świadczenia rodzinne, fundusz alimentacyjny (w tym świadczenia rodzinne wypłacane obywatelom Ukrainy)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2.851.388,94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683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2.778.563,46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2.678.919,47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99.643,99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85503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Karta Dużej Rodziny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1.151,00 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683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797,00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937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797,00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937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6695"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85504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444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Wspieranie rodziny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107.552,26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683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97.924,46 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937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28.510,36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69.414,10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274"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85508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Rodziny zastępcze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95.000,00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683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81.546,56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937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 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81.546,56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16780"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85513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Składki na ubezpieczenie zdrowotne od osób pobierających niektóre świadczenia rodzinne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117.065,19 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683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116.471,55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937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>
                          <a:effectLst/>
                          <a:latin typeface="Poppins" pitchFamily="2" charset="-18"/>
                          <a:cs typeface="Poppins" pitchFamily="2" charset="-18"/>
                        </a:rPr>
                        <a:t>116.471,55 zł</a:t>
                      </a:r>
                      <a:endParaRPr lang="pl-PL" sz="1400" kern="15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 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30397"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90005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Wydawanie zaświadczeń z zakresu „Czyste powietrze”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683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937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4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10717" marR="8695" marT="107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8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4391025"/>
            <a:ext cx="16230600" cy="141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Dochody</a:t>
            </a:r>
            <a:endParaRPr lang="en-US" sz="87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16952"/>
              </p:ext>
            </p:extLst>
          </p:nvPr>
        </p:nvGraphicFramePr>
        <p:xfrm>
          <a:off x="2740819" y="2324164"/>
          <a:ext cx="12806363" cy="5216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4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9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380"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chemeClr val="bg1"/>
                          </a:solidFill>
                          <a:effectLst/>
                          <a:latin typeface="Poppins" pitchFamily="2" charset="-18"/>
                          <a:cs typeface="Poppins" pitchFamily="2" charset="-18"/>
                        </a:rPr>
                        <a:t>Lp.</a:t>
                      </a:r>
                      <a:endParaRPr lang="pl-PL" sz="1800" b="1" kern="150" dirty="0">
                        <a:solidFill>
                          <a:schemeClr val="bg1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chemeClr val="bg1"/>
                          </a:solidFill>
                          <a:effectLst/>
                          <a:latin typeface="Poppins" pitchFamily="2" charset="-18"/>
                          <a:cs typeface="Poppins" pitchFamily="2" charset="-18"/>
                        </a:rPr>
                        <a:t>Zadanie</a:t>
                      </a:r>
                      <a:endParaRPr lang="pl-PL" sz="1800" b="1" kern="150" dirty="0">
                        <a:solidFill>
                          <a:schemeClr val="bg1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chemeClr val="bg1"/>
                          </a:solidFill>
                          <a:effectLst/>
                          <a:latin typeface="Poppins" pitchFamily="2" charset="-18"/>
                          <a:cs typeface="Poppins" pitchFamily="2" charset="-18"/>
                        </a:rPr>
                        <a:t>Kwota dochodu</a:t>
                      </a:r>
                      <a:endParaRPr lang="pl-PL" sz="1800" b="1" kern="150" dirty="0">
                        <a:solidFill>
                          <a:schemeClr val="bg1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 marL="1397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1 .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Odpłatność za usługi opiekuńcze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13.175,38 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2.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Zwrot do budżetu państwa nienależnie pobranych świadczeń rodzinnych, wychowawczych oraz dodatku osłonowego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17.774,23  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889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3.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139700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Zwrot przez dłużników alimentacyjnych zaległości z tytułu wypłaconych świadczeń w tym do budżetu państwa z tytułu odsetek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115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90.799,44 zł</a:t>
                      </a:r>
                    </a:p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62.544,15 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889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4.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139700" indent="-1905" algn="l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Zwrot nienależnie pobranego zasiłku stałego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115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776,00 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5.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Odsetki od środków na rachunkach bankowych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273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984,70 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6.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Odsetki od nienależnie pobranych świadczeń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3.059,59 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7.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Opłata zastępcza za pobyt w Domu Pomocy Społecznej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7.792,44 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Zwrot nienależnie pobranego stypendium – pomoc materialna dla uczniów o charakterze socjalnym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720,00 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9.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Odpłatność za pobyt w Dziennym Domu „Senior+”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81.847,81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10.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Wpłaty i należności z tytułu Karty Dużej Rodziny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30,00</a:t>
                      </a:r>
                      <a:r>
                        <a:rPr lang="en-US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 </a:t>
                      </a: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11.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Koszty upomnienia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 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12.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Zwrot kosztów pobytu w pieczy zastępczej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  <a:latin typeface="Poppins" pitchFamily="2" charset="-18"/>
                          <a:cs typeface="Poppins" pitchFamily="2" charset="-18"/>
                        </a:rPr>
                        <a:t>0,00 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8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1960</Words>
  <Application>Microsoft Office PowerPoint</Application>
  <PresentationFormat>Niestandardowy</PresentationFormat>
  <Paragraphs>393</Paragraphs>
  <Slides>47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52" baseType="lpstr">
      <vt:lpstr>Arial</vt:lpstr>
      <vt:lpstr>Calibri</vt:lpstr>
      <vt:lpstr>Poppins Bold</vt:lpstr>
      <vt:lpstr>Poppins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działalności ośrodka za 2024 r.</dc:title>
  <cp:lastModifiedBy>GOPS Iwanowice</cp:lastModifiedBy>
  <cp:revision>5</cp:revision>
  <dcterms:created xsi:type="dcterms:W3CDTF">2006-08-16T00:00:00Z</dcterms:created>
  <dcterms:modified xsi:type="dcterms:W3CDTF">2025-04-25T09:27:34Z</dcterms:modified>
  <dc:identifier>DAGlbj5pvpg</dc:identifier>
</cp:coreProperties>
</file>