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8288000" cy="10287000"/>
  <p:notesSz cx="6858000" cy="9144000"/>
  <p:embeddedFontLst>
    <p:embeddedFont>
      <p:font typeface="Muli Ultra-Bold" charset="1" panose="00000900000000000000"/>
      <p:regular r:id="rId15"/>
    </p:embeddedFont>
    <p:embeddedFont>
      <p:font typeface="Muli" charset="1" panose="00000500000000000000"/>
      <p:regular r:id="rId16"/>
    </p:embeddedFont>
    <p:embeddedFont>
      <p:font typeface="Muli Bold" charset="1" panose="00000800000000000000"/>
      <p:regular r:id="rId17"/>
    </p:embeddedFont>
    <p:embeddedFont>
      <p:font typeface="Muli Semi-Bold" charset="1" panose="0000070000000000000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jpe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3.png" Type="http://schemas.openxmlformats.org/officeDocument/2006/relationships/image"/><Relationship Id="rId3" Target="../media/image24.svg" Type="http://schemas.openxmlformats.org/officeDocument/2006/relationships/image"/><Relationship Id="rId4" Target="../media/image25.png" Type="http://schemas.openxmlformats.org/officeDocument/2006/relationships/image"/><Relationship Id="rId5" Target="../media/image26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7.jpe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4856031" y="5143500"/>
            <a:ext cx="3433286" cy="5143500"/>
          </a:xfrm>
          <a:prstGeom prst="rect">
            <a:avLst/>
          </a:prstGeom>
          <a:solidFill>
            <a:srgbClr val="000000"/>
          </a:solidFill>
        </p:spPr>
      </p:sp>
      <p:sp>
        <p:nvSpPr>
          <p:cNvPr name="AutoShape 3" id="3"/>
          <p:cNvSpPr/>
          <p:nvPr/>
        </p:nvSpPr>
        <p:spPr>
          <a:xfrm rot="0">
            <a:off x="14854714" y="0"/>
            <a:ext cx="3433286" cy="5143500"/>
          </a:xfrm>
          <a:prstGeom prst="rect">
            <a:avLst/>
          </a:prstGeom>
          <a:solidFill>
            <a:srgbClr val="343434"/>
          </a:solidFill>
        </p:spPr>
      </p:sp>
      <p:sp>
        <p:nvSpPr>
          <p:cNvPr name="Freeform 4" id="4"/>
          <p:cNvSpPr/>
          <p:nvPr/>
        </p:nvSpPr>
        <p:spPr>
          <a:xfrm flipH="false" flipV="false" rot="0">
            <a:off x="13127314" y="849729"/>
            <a:ext cx="3444043" cy="3444043"/>
          </a:xfrm>
          <a:custGeom>
            <a:avLst/>
            <a:gdLst/>
            <a:ahLst/>
            <a:cxnLst/>
            <a:rect r="r" b="b" t="t" l="l"/>
            <a:pathLst>
              <a:path h="3444043" w="3444043">
                <a:moveTo>
                  <a:pt x="0" y="0"/>
                </a:moveTo>
                <a:lnTo>
                  <a:pt x="3444043" y="0"/>
                </a:lnTo>
                <a:lnTo>
                  <a:pt x="3444043" y="3444042"/>
                </a:lnTo>
                <a:lnTo>
                  <a:pt x="0" y="34440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9712531" y="5143500"/>
            <a:ext cx="5143500" cy="5143500"/>
          </a:xfrm>
          <a:custGeom>
            <a:avLst/>
            <a:gdLst/>
            <a:ahLst/>
            <a:cxnLst/>
            <a:rect r="r" b="b" t="t" l="l"/>
            <a:pathLst>
              <a:path h="5143500" w="5143500">
                <a:moveTo>
                  <a:pt x="0" y="0"/>
                </a:moveTo>
                <a:lnTo>
                  <a:pt x="5143500" y="0"/>
                </a:lnTo>
                <a:lnTo>
                  <a:pt x="51435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1028700" y="1030811"/>
            <a:ext cx="778534" cy="774312"/>
            <a:chOff x="0" y="0"/>
            <a:chExt cx="6350000" cy="631556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350000" cy="6315565"/>
            </a:xfrm>
            <a:custGeom>
              <a:avLst/>
              <a:gdLst/>
              <a:ahLst/>
              <a:cxnLst/>
              <a:rect r="r" b="b" t="t" l="l"/>
              <a:pathLst>
                <a:path h="6315565" w="6350000">
                  <a:moveTo>
                    <a:pt x="3175000" y="0"/>
                  </a:moveTo>
                  <a:cubicBezTo>
                    <a:pt x="1421496" y="0"/>
                    <a:pt x="0" y="1413787"/>
                    <a:pt x="0" y="3157782"/>
                  </a:cubicBezTo>
                  <a:cubicBezTo>
                    <a:pt x="0" y="4901778"/>
                    <a:pt x="1421496" y="6315565"/>
                    <a:pt x="3175000" y="6315565"/>
                  </a:cubicBezTo>
                  <a:cubicBezTo>
                    <a:pt x="4928504" y="6315565"/>
                    <a:pt x="6350000" y="4901778"/>
                    <a:pt x="6350000" y="3157782"/>
                  </a:cubicBezTo>
                  <a:cubicBezTo>
                    <a:pt x="6350000" y="1413787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43434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5400000">
            <a:off x="14857349" y="7436703"/>
            <a:ext cx="2850297" cy="2850297"/>
          </a:xfrm>
          <a:custGeom>
            <a:avLst/>
            <a:gdLst/>
            <a:ahLst/>
            <a:cxnLst/>
            <a:rect r="r" b="b" t="t" l="l"/>
            <a:pathLst>
              <a:path h="2850297" w="2850297">
                <a:moveTo>
                  <a:pt x="0" y="0"/>
                </a:moveTo>
                <a:lnTo>
                  <a:pt x="2850297" y="0"/>
                </a:lnTo>
                <a:lnTo>
                  <a:pt x="2850297" y="2850297"/>
                </a:lnTo>
                <a:lnTo>
                  <a:pt x="0" y="285029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208351" y="6937990"/>
            <a:ext cx="617052" cy="997426"/>
          </a:xfrm>
          <a:custGeom>
            <a:avLst/>
            <a:gdLst/>
            <a:ahLst/>
            <a:cxnLst/>
            <a:rect r="r" b="b" t="t" l="l"/>
            <a:pathLst>
              <a:path h="997426" w="617052">
                <a:moveTo>
                  <a:pt x="0" y="0"/>
                </a:moveTo>
                <a:lnTo>
                  <a:pt x="617052" y="0"/>
                </a:lnTo>
                <a:lnTo>
                  <a:pt x="617052" y="997426"/>
                </a:lnTo>
                <a:lnTo>
                  <a:pt x="0" y="99742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28700" y="6937990"/>
            <a:ext cx="905996" cy="997426"/>
          </a:xfrm>
          <a:custGeom>
            <a:avLst/>
            <a:gdLst/>
            <a:ahLst/>
            <a:cxnLst/>
            <a:rect r="r" b="b" t="t" l="l"/>
            <a:pathLst>
              <a:path h="997426" w="905996">
                <a:moveTo>
                  <a:pt x="0" y="0"/>
                </a:moveTo>
                <a:lnTo>
                  <a:pt x="905996" y="0"/>
                </a:lnTo>
                <a:lnTo>
                  <a:pt x="905996" y="997426"/>
                </a:lnTo>
                <a:lnTo>
                  <a:pt x="0" y="997426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028700" y="2826417"/>
            <a:ext cx="10153603" cy="27899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347"/>
              </a:lnSpc>
            </a:pPr>
            <a:r>
              <a:rPr lang="en-US" b="true" sz="6679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GMINNY PROGRAM WSPIERANIA </a:t>
            </a:r>
            <a:r>
              <a:rPr lang="en-US" b="true" sz="6679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RODZINY</a:t>
            </a:r>
          </a:p>
          <a:p>
            <a:pPr algn="l">
              <a:lnSpc>
                <a:spcPts val="7347"/>
              </a:lnSpc>
            </a:pPr>
            <a:r>
              <a:rPr lang="en-US" b="true" sz="6679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W IWANOWICACH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137854" y="9095422"/>
            <a:ext cx="1935296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40"/>
              </a:lnSpc>
            </a:pPr>
            <a:r>
              <a:rPr lang="en-US" sz="2400" spc="24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luty 2025 r.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28700" y="5857849"/>
            <a:ext cx="7867355" cy="5961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08"/>
              </a:lnSpc>
            </a:pPr>
            <a:r>
              <a:rPr lang="en-US" sz="4189" spc="20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NA LATA 2025-2027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078892" y="8698974"/>
            <a:ext cx="4053220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40"/>
              </a:lnSpc>
            </a:pPr>
            <a:r>
              <a:rPr lang="en-US" sz="2400" spc="24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Iwanowice Włościańskie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9144000" y="1697276"/>
            <a:ext cx="6639332" cy="6701948"/>
            <a:chOff x="0" y="0"/>
            <a:chExt cx="8852443" cy="893593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537412"/>
              <a:ext cx="8852443" cy="228810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6698"/>
                </a:lnSpc>
              </a:pPr>
              <a:r>
                <a:rPr lang="en-US" sz="6089" b="true">
                  <a:solidFill>
                    <a:srgbClr val="000000"/>
                  </a:solidFill>
                  <a:latin typeface="Muli Ultra-Bold"/>
                  <a:ea typeface="Muli Ultra-Bold"/>
                  <a:cs typeface="Muli Ultra-Bold"/>
                  <a:sym typeface="Muli Ultra-Bold"/>
                </a:rPr>
                <a:t>Podstawa prawna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3960754"/>
              <a:ext cx="8852443" cy="16687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00"/>
                </a:lnSpc>
              </a:pPr>
              <a:r>
                <a:rPr lang="en-US" sz="3000" b="true">
                  <a:solidFill>
                    <a:srgbClr val="000000"/>
                  </a:solidFill>
                  <a:latin typeface="Muli Ultra-Bold"/>
                  <a:ea typeface="Muli Ultra-Bold"/>
                  <a:cs typeface="Muli Ultra-Bold"/>
                  <a:sym typeface="Muli Ultra-Bold"/>
                </a:rPr>
                <a:t>USTAWA Z DNIA 9 CZERWCA 2011R. O WSPIERANIU RODZINY I SYSTEMIE PIECZY ZASTĘPCZEJ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6196695"/>
              <a:ext cx="8852443" cy="276034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59"/>
                </a:lnSpc>
              </a:pPr>
              <a:r>
                <a:rPr lang="en-US" sz="2400" spc="24">
                  <a:solidFill>
                    <a:srgbClr val="000000"/>
                  </a:solidFill>
                  <a:latin typeface="Muli"/>
                  <a:ea typeface="Muli"/>
                  <a:cs typeface="Muli"/>
                  <a:sym typeface="Muli"/>
                </a:rPr>
                <a:t>Zgodnie art. 176 pkt 1 ww. ustawy do zadań własnych gminy należy opracowanie i realizacja 3-letnich gminnych programów wspierania rodziny. </a:t>
              </a:r>
            </a:p>
            <a:p>
              <a:pPr algn="l">
                <a:lnSpc>
                  <a:spcPts val="3359"/>
                </a:lnSpc>
              </a:pPr>
            </a:p>
          </p:txBody>
        </p:sp>
      </p:grpSp>
      <p:sp>
        <p:nvSpPr>
          <p:cNvPr name="AutoShape 6" id="6"/>
          <p:cNvSpPr/>
          <p:nvPr/>
        </p:nvSpPr>
        <p:spPr>
          <a:xfrm rot="0">
            <a:off x="3545294" y="5143500"/>
            <a:ext cx="3545294" cy="5143500"/>
          </a:xfrm>
          <a:prstGeom prst="rect">
            <a:avLst/>
          </a:prstGeom>
          <a:solidFill>
            <a:srgbClr val="000000"/>
          </a:solidFill>
        </p:spPr>
      </p:sp>
      <p:sp>
        <p:nvSpPr>
          <p:cNvPr name="AutoShape 7" id="7"/>
          <p:cNvSpPr/>
          <p:nvPr/>
        </p:nvSpPr>
        <p:spPr>
          <a:xfrm rot="0">
            <a:off x="0" y="5143500"/>
            <a:ext cx="3545294" cy="5143500"/>
          </a:xfrm>
          <a:prstGeom prst="rect">
            <a:avLst/>
          </a:prstGeom>
          <a:solidFill>
            <a:srgbClr val="000000"/>
          </a:solidFill>
        </p:spPr>
      </p:sp>
      <p:sp>
        <p:nvSpPr>
          <p:cNvPr name="Freeform 8" id="8"/>
          <p:cNvSpPr/>
          <p:nvPr/>
        </p:nvSpPr>
        <p:spPr>
          <a:xfrm flipH="false" flipV="false" rot="5400000">
            <a:off x="3545294" y="6741925"/>
            <a:ext cx="3545294" cy="3545294"/>
          </a:xfrm>
          <a:custGeom>
            <a:avLst/>
            <a:gdLst/>
            <a:ahLst/>
            <a:cxnLst/>
            <a:rect r="r" b="b" t="t" l="l"/>
            <a:pathLst>
              <a:path h="3545294" w="3545294">
                <a:moveTo>
                  <a:pt x="0" y="0"/>
                </a:moveTo>
                <a:lnTo>
                  <a:pt x="3545294" y="0"/>
                </a:lnTo>
                <a:lnTo>
                  <a:pt x="3545294" y="3545294"/>
                </a:lnTo>
                <a:lnTo>
                  <a:pt x="0" y="35452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28700" y="2626906"/>
            <a:ext cx="2516594" cy="2516594"/>
          </a:xfrm>
          <a:custGeom>
            <a:avLst/>
            <a:gdLst/>
            <a:ahLst/>
            <a:cxnLst/>
            <a:rect r="r" b="b" t="t" l="l"/>
            <a:pathLst>
              <a:path h="2516594" w="2516594">
                <a:moveTo>
                  <a:pt x="0" y="0"/>
                </a:moveTo>
                <a:lnTo>
                  <a:pt x="2516594" y="0"/>
                </a:lnTo>
                <a:lnTo>
                  <a:pt x="2516594" y="2516594"/>
                </a:lnTo>
                <a:lnTo>
                  <a:pt x="0" y="25165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780691" y="1028700"/>
            <a:ext cx="778534" cy="778534"/>
            <a:chOff x="0" y="0"/>
            <a:chExt cx="6350000" cy="635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32271" y="1468210"/>
            <a:ext cx="7911729" cy="12043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50"/>
              </a:lnSpc>
            </a:pPr>
            <a:r>
              <a:rPr lang="en-US" sz="8500" b="tru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Ankieta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1232271" y="5179482"/>
            <a:ext cx="7911729" cy="3725032"/>
            <a:chOff x="0" y="0"/>
            <a:chExt cx="10548971" cy="496671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0" y="25760"/>
              <a:ext cx="10548971" cy="221759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00"/>
                </a:lnSpc>
              </a:pPr>
              <a:r>
                <a:rPr lang="en-US" sz="3000" b="true">
                  <a:solidFill>
                    <a:srgbClr val="000000"/>
                  </a:solidFill>
                  <a:latin typeface="Muli Bold"/>
                  <a:ea typeface="Muli Bold"/>
                  <a:cs typeface="Muli Bold"/>
                  <a:sym typeface="Muli Bold"/>
                </a:rPr>
                <a:t>ZADANIEM ANKIETOWANYCH BYŁO ODPOWIEDZENIE NA PYTANIA Z ZAKRESU SYTUACJI RODZINY I DZIECKA NA TERENIE NASZEJ GMINY.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2765165"/>
              <a:ext cx="10548971" cy="220154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59"/>
                </a:lnSpc>
              </a:pPr>
              <a:r>
                <a:rPr lang="en-US" sz="2400" spc="24">
                  <a:solidFill>
                    <a:srgbClr val="000000"/>
                  </a:solidFill>
                  <a:latin typeface="Muli"/>
                  <a:ea typeface="Muli"/>
                  <a:cs typeface="Muli"/>
                  <a:sym typeface="Muli"/>
                </a:rPr>
                <a:t>Pytania mieściły się w obszarze problemów w rodzinach oraz potencjalnych rozwiązaniach ciężkich sytuacji rodzinnych.</a:t>
              </a:r>
            </a:p>
            <a:p>
              <a:pPr algn="l">
                <a:lnSpc>
                  <a:spcPts val="3359"/>
                </a:lnSpc>
              </a:pPr>
            </a:p>
          </p:txBody>
        </p:sp>
      </p:grpSp>
      <p:sp>
        <p:nvSpPr>
          <p:cNvPr name="AutoShape 6" id="6"/>
          <p:cNvSpPr/>
          <p:nvPr/>
        </p:nvSpPr>
        <p:spPr>
          <a:xfrm rot="0">
            <a:off x="11421427" y="6663906"/>
            <a:ext cx="3433286" cy="3623094"/>
          </a:xfrm>
          <a:prstGeom prst="rect">
            <a:avLst/>
          </a:prstGeom>
          <a:solidFill>
            <a:srgbClr val="000000"/>
          </a:solidFill>
        </p:spPr>
      </p:sp>
      <p:grpSp>
        <p:nvGrpSpPr>
          <p:cNvPr name="Group 7" id="7"/>
          <p:cNvGrpSpPr/>
          <p:nvPr/>
        </p:nvGrpSpPr>
        <p:grpSpPr>
          <a:xfrm rot="0">
            <a:off x="16480766" y="1028700"/>
            <a:ext cx="778534" cy="778534"/>
            <a:chOff x="0" y="0"/>
            <a:chExt cx="6350000" cy="63500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9" id="9"/>
          <p:cNvSpPr/>
          <p:nvPr/>
        </p:nvSpPr>
        <p:spPr>
          <a:xfrm rot="0">
            <a:off x="14854714" y="6663906"/>
            <a:ext cx="3433286" cy="3623094"/>
          </a:xfrm>
          <a:prstGeom prst="rect">
            <a:avLst/>
          </a:prstGeom>
          <a:solidFill>
            <a:srgbClr val="343434"/>
          </a:solidFill>
        </p:spPr>
      </p:sp>
      <p:sp>
        <p:nvSpPr>
          <p:cNvPr name="Freeform 10" id="10"/>
          <p:cNvSpPr/>
          <p:nvPr/>
        </p:nvSpPr>
        <p:spPr>
          <a:xfrm flipH="false" flipV="false" rot="0">
            <a:off x="14854714" y="3230619"/>
            <a:ext cx="3433286" cy="3433286"/>
          </a:xfrm>
          <a:custGeom>
            <a:avLst/>
            <a:gdLst/>
            <a:ahLst/>
            <a:cxnLst/>
            <a:rect r="r" b="b" t="t" l="l"/>
            <a:pathLst>
              <a:path h="3433286" w="3433286">
                <a:moveTo>
                  <a:pt x="0" y="0"/>
                </a:moveTo>
                <a:lnTo>
                  <a:pt x="3433286" y="0"/>
                </a:lnTo>
                <a:lnTo>
                  <a:pt x="3433286" y="3433287"/>
                </a:lnTo>
                <a:lnTo>
                  <a:pt x="0" y="34332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3957593" y="7578332"/>
            <a:ext cx="1794241" cy="1794241"/>
          </a:xfrm>
          <a:custGeom>
            <a:avLst/>
            <a:gdLst/>
            <a:ahLst/>
            <a:cxnLst/>
            <a:rect r="r" b="b" t="t" l="l"/>
            <a:pathLst>
              <a:path h="1794241" w="1794241">
                <a:moveTo>
                  <a:pt x="0" y="0"/>
                </a:moveTo>
                <a:lnTo>
                  <a:pt x="1794241" y="0"/>
                </a:lnTo>
                <a:lnTo>
                  <a:pt x="1794241" y="1794241"/>
                </a:lnTo>
                <a:lnTo>
                  <a:pt x="0" y="17942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73142" y="1028700"/>
            <a:ext cx="778534" cy="778534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43434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-10800000">
            <a:off x="0" y="8479766"/>
            <a:ext cx="1807234" cy="1807234"/>
          </a:xfrm>
          <a:custGeom>
            <a:avLst/>
            <a:gdLst/>
            <a:ahLst/>
            <a:cxnLst/>
            <a:rect r="r" b="b" t="t" l="l"/>
            <a:pathLst>
              <a:path h="1807234" w="1807234">
                <a:moveTo>
                  <a:pt x="0" y="0"/>
                </a:moveTo>
                <a:lnTo>
                  <a:pt x="1807234" y="0"/>
                </a:lnTo>
                <a:lnTo>
                  <a:pt x="1807234" y="1807234"/>
                </a:lnTo>
                <a:lnTo>
                  <a:pt x="0" y="18072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400000">
            <a:off x="14787109" y="0"/>
            <a:ext cx="3500891" cy="3500891"/>
          </a:xfrm>
          <a:custGeom>
            <a:avLst/>
            <a:gdLst/>
            <a:ahLst/>
            <a:cxnLst/>
            <a:rect r="r" b="b" t="t" l="l"/>
            <a:pathLst>
              <a:path h="3500891" w="3500891">
                <a:moveTo>
                  <a:pt x="0" y="0"/>
                </a:moveTo>
                <a:lnTo>
                  <a:pt x="3500891" y="0"/>
                </a:lnTo>
                <a:lnTo>
                  <a:pt x="3500891" y="3500891"/>
                </a:lnTo>
                <a:lnTo>
                  <a:pt x="0" y="35008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2904945" y="1104900"/>
            <a:ext cx="10585917" cy="23294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075"/>
              </a:lnSpc>
            </a:pPr>
            <a:r>
              <a:rPr lang="en-US" sz="8250" b="tru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Trudności osób </a:t>
            </a:r>
          </a:p>
          <a:p>
            <a:pPr algn="l">
              <a:lnSpc>
                <a:spcPts val="9075"/>
              </a:lnSpc>
            </a:pPr>
            <a:r>
              <a:rPr lang="en-US" sz="8250" b="tru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w rodzinie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904945" y="4195166"/>
            <a:ext cx="11007775" cy="428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90876" indent="-345438" lvl="1">
              <a:lnSpc>
                <a:spcPts val="5727"/>
              </a:lnSpc>
              <a:buFont typeface="Arial"/>
              <a:buChar char="•"/>
            </a:pPr>
            <a:r>
              <a:rPr lang="en-US" b="true" sz="3199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trudności ekonomiczne,</a:t>
            </a:r>
          </a:p>
          <a:p>
            <a:pPr algn="l" marL="690876" indent="-345438" lvl="1">
              <a:lnSpc>
                <a:spcPts val="5727"/>
              </a:lnSpc>
              <a:buFont typeface="Arial"/>
              <a:buChar char="•"/>
            </a:pPr>
            <a:r>
              <a:rPr lang="en-US" b="true" sz="3199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bezrobocie,</a:t>
            </a:r>
          </a:p>
          <a:p>
            <a:pPr algn="l" marL="690876" indent="-345438" lvl="1">
              <a:lnSpc>
                <a:spcPts val="5727"/>
              </a:lnSpc>
              <a:buFont typeface="Arial"/>
              <a:buChar char="•"/>
            </a:pPr>
            <a:r>
              <a:rPr lang="en-US" b="true" sz="3199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przemoc domowa,</a:t>
            </a:r>
          </a:p>
          <a:p>
            <a:pPr algn="l" marL="690876" indent="-345438" lvl="1">
              <a:lnSpc>
                <a:spcPts val="5727"/>
              </a:lnSpc>
              <a:buFont typeface="Arial"/>
              <a:buChar char="•"/>
            </a:pPr>
            <a:r>
              <a:rPr lang="en-US" b="true" sz="3199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uzależnienia,</a:t>
            </a:r>
          </a:p>
          <a:p>
            <a:pPr algn="l" marL="690876" indent="-345438" lvl="1">
              <a:lnSpc>
                <a:spcPts val="5727"/>
              </a:lnSpc>
              <a:buFont typeface="Arial"/>
              <a:buChar char="•"/>
            </a:pPr>
            <a:r>
              <a:rPr lang="en-US" b="true" sz="3199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brak odpowiednich umiejętności wychowawczych,</a:t>
            </a:r>
          </a:p>
          <a:p>
            <a:pPr algn="l" marL="690876" indent="-345438" lvl="1">
              <a:lnSpc>
                <a:spcPts val="5727"/>
              </a:lnSpc>
              <a:buFont typeface="Arial"/>
              <a:buChar char="•"/>
            </a:pPr>
            <a:r>
              <a:rPr lang="en-US" b="true" sz="3199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niedostateczny dostęp do specjalistycznego wsparcia.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2915701" y="3916175"/>
            <a:ext cx="1352265" cy="1227325"/>
          </a:xfrm>
          <a:prstGeom prst="rect">
            <a:avLst/>
          </a:prstGeom>
          <a:solidFill>
            <a:srgbClr val="343434"/>
          </a:solidFill>
        </p:spPr>
      </p:sp>
      <p:sp>
        <p:nvSpPr>
          <p:cNvPr name="AutoShape 3" id="3"/>
          <p:cNvSpPr/>
          <p:nvPr/>
        </p:nvSpPr>
        <p:spPr>
          <a:xfrm rot="0">
            <a:off x="0" y="5143500"/>
            <a:ext cx="2915701" cy="5143500"/>
          </a:xfrm>
          <a:prstGeom prst="rect">
            <a:avLst/>
          </a:prstGeom>
          <a:solidFill>
            <a:srgbClr val="F13223"/>
          </a:solidFill>
        </p:spPr>
      </p:sp>
      <p:sp>
        <p:nvSpPr>
          <p:cNvPr name="AutoShape 4" id="4"/>
          <p:cNvSpPr/>
          <p:nvPr/>
        </p:nvSpPr>
        <p:spPr>
          <a:xfrm rot="0">
            <a:off x="1563436" y="5143500"/>
            <a:ext cx="1352265" cy="1227325"/>
          </a:xfrm>
          <a:prstGeom prst="rect">
            <a:avLst/>
          </a:prstGeom>
          <a:solidFill>
            <a:srgbClr val="343434"/>
          </a:solidFill>
        </p:spPr>
      </p:sp>
      <p:grpSp>
        <p:nvGrpSpPr>
          <p:cNvPr name="Group 5" id="5"/>
          <p:cNvGrpSpPr/>
          <p:nvPr/>
        </p:nvGrpSpPr>
        <p:grpSpPr>
          <a:xfrm rot="0">
            <a:off x="6952241" y="781473"/>
            <a:ext cx="8287568" cy="2072588"/>
            <a:chOff x="0" y="0"/>
            <a:chExt cx="11050091" cy="2763451"/>
          </a:xfrm>
        </p:grpSpPr>
        <p:sp>
          <p:nvSpPr>
            <p:cNvPr name="TextBox 6" id="6"/>
            <p:cNvSpPr txBox="true"/>
            <p:nvPr/>
          </p:nvSpPr>
          <p:spPr>
            <a:xfrm rot="0">
              <a:off x="0" y="85725"/>
              <a:ext cx="11050091" cy="163436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9350"/>
                </a:lnSpc>
              </a:pPr>
              <a:r>
                <a:rPr lang="en-US" sz="8500" b="true">
                  <a:solidFill>
                    <a:srgbClr val="000000"/>
                  </a:solidFill>
                  <a:latin typeface="Muli Ultra-Bold"/>
                  <a:ea typeface="Muli Ultra-Bold"/>
                  <a:cs typeface="Muli Ultra-Bold"/>
                  <a:sym typeface="Muli Ultra-Bold"/>
                </a:rPr>
                <a:t>Cel programu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2195199"/>
              <a:ext cx="7886275" cy="57106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30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6480766" y="1028700"/>
            <a:ext cx="778534" cy="778534"/>
            <a:chOff x="0" y="0"/>
            <a:chExt cx="6350000" cy="635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43434"/>
            </a:solidFill>
          </p:spPr>
        </p:sp>
      </p:grpSp>
      <p:sp>
        <p:nvSpPr>
          <p:cNvPr name="TextBox 10" id="10"/>
          <p:cNvSpPr txBox="true"/>
          <p:nvPr/>
        </p:nvSpPr>
        <p:spPr>
          <a:xfrm rot="0">
            <a:off x="6211542" y="3887600"/>
            <a:ext cx="9768967" cy="4403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58"/>
              </a:lnSpc>
              <a:spcBef>
                <a:spcPct val="0"/>
              </a:spcBef>
            </a:pPr>
            <a:r>
              <a:rPr lang="en-US" b="true" sz="3966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Głównym celem programu jest pomoc</a:t>
            </a:r>
          </a:p>
          <a:p>
            <a:pPr algn="l">
              <a:lnSpc>
                <a:spcPts val="4958"/>
              </a:lnSpc>
              <a:spcBef>
                <a:spcPct val="0"/>
              </a:spcBef>
            </a:pPr>
            <a:r>
              <a:rPr lang="en-US" b="true" sz="3966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w wypełnieniu oraz przywracaniu prawidłowych funkcji opiekuńczo-wychowawczych w rodzinach, u których występują trudności w realizacji poprawnych relacji oraz ogólnym funkcjonowaniu w rodzinie.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47686"/>
            <a:ext cx="10422866" cy="2386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50"/>
              </a:lnSpc>
            </a:pPr>
            <a:r>
              <a:rPr lang="en-US" sz="8500" b="true">
                <a:solidFill>
                  <a:srgbClr val="FFFFFF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Szczegółowe cele programu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1028700" y="5143500"/>
            <a:ext cx="4436060" cy="3555875"/>
            <a:chOff x="0" y="0"/>
            <a:chExt cx="5914747" cy="4741167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0" y="-9525"/>
              <a:ext cx="5914747" cy="5090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125"/>
                </a:lnSpc>
              </a:pPr>
              <a:r>
                <a:rPr lang="en-US" sz="2500" b="true">
                  <a:solidFill>
                    <a:srgbClr val="FFFFFF"/>
                  </a:solidFill>
                  <a:latin typeface="Muli Semi-Bold"/>
                  <a:ea typeface="Muli Semi-Bold"/>
                  <a:cs typeface="Muli Semi-Bold"/>
                  <a:sym typeface="Muli Semi-Bold"/>
                </a:rPr>
                <a:t>1.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945349"/>
              <a:ext cx="5914747" cy="379581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59"/>
                </a:lnSpc>
              </a:pPr>
              <a:r>
                <a:rPr lang="en-US" sz="2399" spc="23">
                  <a:solidFill>
                    <a:srgbClr val="FFFFFF"/>
                  </a:solidFill>
                  <a:latin typeface="Muli"/>
                  <a:ea typeface="Muli"/>
                  <a:cs typeface="Muli"/>
                  <a:sym typeface="Muli"/>
                </a:rPr>
                <a:t>Kształtowanie umiejętności opiekuńczo-wychowawczych rodzin oraz podniesienie ich świadomości w zakresie planowania oraz funkcjonowania rodziny.</a:t>
              </a:r>
            </a:p>
            <a:p>
              <a:pPr algn="l">
                <a:lnSpc>
                  <a:spcPts val="2800"/>
                </a:lnSpc>
              </a:pPr>
            </a:p>
          </p:txBody>
        </p:sp>
      </p:grpSp>
      <p:sp>
        <p:nvSpPr>
          <p:cNvPr name="AutoShape 6" id="6"/>
          <p:cNvSpPr/>
          <p:nvPr/>
        </p:nvSpPr>
        <p:spPr>
          <a:xfrm rot="0">
            <a:off x="15393865" y="0"/>
            <a:ext cx="2894135" cy="2674189"/>
          </a:xfrm>
          <a:prstGeom prst="rect">
            <a:avLst/>
          </a:prstGeom>
          <a:solidFill>
            <a:srgbClr val="F13223"/>
          </a:solidFill>
        </p:spPr>
      </p:sp>
      <p:grpSp>
        <p:nvGrpSpPr>
          <p:cNvPr name="Group 7" id="7"/>
          <p:cNvGrpSpPr/>
          <p:nvPr/>
        </p:nvGrpSpPr>
        <p:grpSpPr>
          <a:xfrm rot="0">
            <a:off x="16451665" y="949938"/>
            <a:ext cx="778534" cy="774312"/>
            <a:chOff x="0" y="0"/>
            <a:chExt cx="1038045" cy="1032416"/>
          </a:xfrm>
        </p:grpSpPr>
        <p:grpSp>
          <p:nvGrpSpPr>
            <p:cNvPr name="Group 8" id="8"/>
            <p:cNvGrpSpPr/>
            <p:nvPr/>
          </p:nvGrpSpPr>
          <p:grpSpPr>
            <a:xfrm rot="0"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6350000" cy="6315565"/>
              </a:xfrm>
              <a:custGeom>
                <a:avLst/>
                <a:gdLst/>
                <a:ahLst/>
                <a:cxnLst/>
                <a:rect r="r" b="b" t="t" l="l"/>
                <a:pathLst>
                  <a:path h="6315565" w="6350000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name="TextBox 10" id="10"/>
            <p:cNvSpPr txBox="true"/>
            <p:nvPr/>
          </p:nvSpPr>
          <p:spPr>
            <a:xfrm rot="0">
              <a:off x="198887" y="325853"/>
              <a:ext cx="640272" cy="3902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200"/>
                </a:lnSpc>
              </a:pPr>
            </a:p>
          </p:txBody>
        </p:sp>
      </p:grpSp>
      <p:sp>
        <p:nvSpPr>
          <p:cNvPr name="AutoShape 11" id="11"/>
          <p:cNvSpPr/>
          <p:nvPr/>
        </p:nvSpPr>
        <p:spPr>
          <a:xfrm rot="0">
            <a:off x="16935735" y="2674189"/>
            <a:ext cx="1352265" cy="1227325"/>
          </a:xfrm>
          <a:prstGeom prst="rect">
            <a:avLst/>
          </a:prstGeom>
          <a:solidFill>
            <a:srgbClr val="F1F0F0"/>
          </a:solidFill>
        </p:spPr>
      </p:sp>
      <p:sp>
        <p:nvSpPr>
          <p:cNvPr name="AutoShape 12" id="12"/>
          <p:cNvSpPr/>
          <p:nvPr/>
        </p:nvSpPr>
        <p:spPr>
          <a:xfrm rot="0">
            <a:off x="14041600" y="0"/>
            <a:ext cx="1352265" cy="1337094"/>
          </a:xfrm>
          <a:prstGeom prst="rect">
            <a:avLst/>
          </a:prstGeom>
          <a:solidFill>
            <a:srgbClr val="FFFFFF"/>
          </a:solidFill>
        </p:spPr>
      </p:sp>
      <p:sp>
        <p:nvSpPr>
          <p:cNvPr name="Freeform 13" id="13"/>
          <p:cNvSpPr/>
          <p:nvPr/>
        </p:nvSpPr>
        <p:spPr>
          <a:xfrm flipH="false" flipV="false" rot="5400000">
            <a:off x="14041600" y="1321924"/>
            <a:ext cx="1352265" cy="1352265"/>
          </a:xfrm>
          <a:custGeom>
            <a:avLst/>
            <a:gdLst/>
            <a:ahLst/>
            <a:cxnLst/>
            <a:rect r="r" b="b" t="t" l="l"/>
            <a:pathLst>
              <a:path h="1352265" w="1352265">
                <a:moveTo>
                  <a:pt x="0" y="0"/>
                </a:moveTo>
                <a:lnTo>
                  <a:pt x="1352265" y="0"/>
                </a:lnTo>
                <a:lnTo>
                  <a:pt x="1352265" y="1352265"/>
                </a:lnTo>
                <a:lnTo>
                  <a:pt x="0" y="135226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12823240" y="5143500"/>
            <a:ext cx="4436060" cy="2360171"/>
            <a:chOff x="0" y="0"/>
            <a:chExt cx="5914747" cy="3146894"/>
          </a:xfrm>
        </p:grpSpPr>
        <p:sp>
          <p:nvSpPr>
            <p:cNvPr name="TextBox 15" id="15"/>
            <p:cNvSpPr txBox="true"/>
            <p:nvPr/>
          </p:nvSpPr>
          <p:spPr>
            <a:xfrm rot="0">
              <a:off x="0" y="-9525"/>
              <a:ext cx="5914747" cy="5090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125"/>
                </a:lnSpc>
              </a:pPr>
              <a:r>
                <a:rPr lang="en-US" sz="2500" b="true">
                  <a:solidFill>
                    <a:srgbClr val="FFFFFF"/>
                  </a:solidFill>
                  <a:latin typeface="Muli Semi-Bold"/>
                  <a:ea typeface="Muli Semi-Bold"/>
                  <a:cs typeface="Muli Semi-Bold"/>
                  <a:sym typeface="Muli Semi-Bold"/>
                </a:rPr>
                <a:t>3.</a:t>
              </a:r>
            </a:p>
          </p:txBody>
        </p:sp>
        <p:sp>
          <p:nvSpPr>
            <p:cNvPr name="TextBox 16" id="16"/>
            <p:cNvSpPr txBox="true"/>
            <p:nvPr/>
          </p:nvSpPr>
          <p:spPr>
            <a:xfrm rot="0">
              <a:off x="0" y="945349"/>
              <a:ext cx="5914747" cy="220154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59"/>
                </a:lnSpc>
              </a:pPr>
              <a:r>
                <a:rPr lang="en-US" sz="2399" spc="23">
                  <a:solidFill>
                    <a:srgbClr val="FFFFFF"/>
                  </a:solidFill>
                  <a:latin typeface="Muli"/>
                  <a:ea typeface="Muli"/>
                  <a:cs typeface="Muli"/>
                  <a:sym typeface="Muli"/>
                </a:rPr>
                <a:t>Zabezpieczenie podstawowych potrzeb dziecka i rodziny.</a:t>
              </a:r>
            </a:p>
            <a:p>
              <a:pPr algn="l">
                <a:lnSpc>
                  <a:spcPts val="335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6925970" y="5143500"/>
            <a:ext cx="4436060" cy="3198371"/>
            <a:chOff x="0" y="0"/>
            <a:chExt cx="5914747" cy="4264494"/>
          </a:xfrm>
        </p:grpSpPr>
        <p:sp>
          <p:nvSpPr>
            <p:cNvPr name="TextBox 18" id="18"/>
            <p:cNvSpPr txBox="true"/>
            <p:nvPr/>
          </p:nvSpPr>
          <p:spPr>
            <a:xfrm rot="0">
              <a:off x="0" y="-9525"/>
              <a:ext cx="5914747" cy="5090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125"/>
                </a:lnSpc>
              </a:pPr>
              <a:r>
                <a:rPr lang="en-US" sz="2500" b="true">
                  <a:solidFill>
                    <a:srgbClr val="FFFFFF"/>
                  </a:solidFill>
                  <a:latin typeface="Muli Semi-Bold"/>
                  <a:ea typeface="Muli Semi-Bold"/>
                  <a:cs typeface="Muli Semi-Bold"/>
                  <a:sym typeface="Muli Semi-Bold"/>
                </a:rPr>
                <a:t>2.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0" y="945349"/>
              <a:ext cx="5914747" cy="331914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59"/>
                </a:lnSpc>
              </a:pPr>
              <a:r>
                <a:rPr lang="en-US" sz="2399" spc="23">
                  <a:solidFill>
                    <a:srgbClr val="FFFFFF"/>
                  </a:solidFill>
                  <a:latin typeface="Muli"/>
                  <a:ea typeface="Muli"/>
                  <a:cs typeface="Muli"/>
                  <a:sym typeface="Muli"/>
                </a:rPr>
                <a:t>Przeciwdziałanie marginalizacji degradacji społecznej rodzin doświadczających trudności opiekuńczo-wychowawczych.</a:t>
              </a:r>
            </a:p>
            <a:p>
              <a:pPr algn="l">
                <a:lnSpc>
                  <a:spcPts val="3359"/>
                </a:lnSpc>
              </a:pP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7138358" y="1114425"/>
            <a:ext cx="8115300" cy="2386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50"/>
              </a:lnSpc>
            </a:pPr>
            <a:r>
              <a:rPr lang="en-US" sz="8500" b="tru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Realizacja programu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138358" y="4256451"/>
            <a:ext cx="8115300" cy="7746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125"/>
              </a:lnSpc>
            </a:pPr>
            <a:r>
              <a:rPr lang="en-US" sz="2500" b="true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Monitorowanie programu realizowane będzie przy pomocy wskaźników: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138358" y="5499735"/>
            <a:ext cx="8115300" cy="3758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3359"/>
              </a:lnSpc>
              <a:buFont typeface="Arial"/>
              <a:buChar char="•"/>
            </a:pPr>
            <a:r>
              <a:rPr lang="en-US" sz="2400" spc="24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liczba rodzin objętych wsparciem asystenta rodziny,</a:t>
            </a:r>
          </a:p>
          <a:p>
            <a:pPr algn="l">
              <a:lnSpc>
                <a:spcPts val="3359"/>
              </a:lnSpc>
            </a:pPr>
          </a:p>
          <a:p>
            <a:pPr algn="l" marL="518160" indent="-259080" lvl="1">
              <a:lnSpc>
                <a:spcPts val="3359"/>
              </a:lnSpc>
              <a:buFont typeface="Arial"/>
              <a:buChar char="•"/>
            </a:pPr>
            <a:r>
              <a:rPr lang="en-US" sz="2400" spc="24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liczba dzieci uczestniczących w zajęciach świetlicowych,</a:t>
            </a:r>
          </a:p>
          <a:p>
            <a:pPr algn="l">
              <a:lnSpc>
                <a:spcPts val="3359"/>
              </a:lnSpc>
            </a:pPr>
          </a:p>
          <a:p>
            <a:pPr algn="l" marL="518160" indent="-259080" lvl="1">
              <a:lnSpc>
                <a:spcPts val="3359"/>
              </a:lnSpc>
              <a:buFont typeface="Arial"/>
              <a:buChar char="•"/>
            </a:pPr>
            <a:r>
              <a:rPr lang="en-US" sz="2400" spc="24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liczba przeprowadzonych szkoleń i warsztatów dla rodziców oraz liczba rodzin, które dzięki podjętym działaniom uniknęły konieczności umieszczenia dzieci w pieczy zastępczej</a:t>
            </a:r>
          </a:p>
        </p:txBody>
      </p:sp>
      <p:sp>
        <p:nvSpPr>
          <p:cNvPr name="AutoShape 5" id="5"/>
          <p:cNvSpPr/>
          <p:nvPr/>
        </p:nvSpPr>
        <p:spPr>
          <a:xfrm rot="-10800000">
            <a:off x="0" y="0"/>
            <a:ext cx="3433286" cy="10287000"/>
          </a:xfrm>
          <a:prstGeom prst="rect">
            <a:avLst/>
          </a:prstGeom>
          <a:solidFill>
            <a:srgbClr val="F13223"/>
          </a:solidFill>
        </p:spPr>
      </p:sp>
      <p:sp>
        <p:nvSpPr>
          <p:cNvPr name="Freeform 6" id="6"/>
          <p:cNvSpPr/>
          <p:nvPr/>
        </p:nvSpPr>
        <p:spPr>
          <a:xfrm flipH="false" flipV="false" rot="5400000">
            <a:off x="0" y="5267798"/>
            <a:ext cx="5019202" cy="5019202"/>
          </a:xfrm>
          <a:custGeom>
            <a:avLst/>
            <a:gdLst/>
            <a:ahLst/>
            <a:cxnLst/>
            <a:rect r="r" b="b" t="t" l="l"/>
            <a:pathLst>
              <a:path h="5019202" w="5019202">
                <a:moveTo>
                  <a:pt x="0" y="0"/>
                </a:moveTo>
                <a:lnTo>
                  <a:pt x="5019202" y="0"/>
                </a:lnTo>
                <a:lnTo>
                  <a:pt x="5019202" y="5019202"/>
                </a:lnTo>
                <a:lnTo>
                  <a:pt x="0" y="5019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46053" y="1913657"/>
            <a:ext cx="3174467" cy="3174467"/>
          </a:xfrm>
          <a:custGeom>
            <a:avLst/>
            <a:gdLst/>
            <a:ahLst/>
            <a:cxnLst/>
            <a:rect r="r" b="b" t="t" l="l"/>
            <a:pathLst>
              <a:path h="3174467" w="3174467">
                <a:moveTo>
                  <a:pt x="0" y="0"/>
                </a:moveTo>
                <a:lnTo>
                  <a:pt x="3174467" y="0"/>
                </a:lnTo>
                <a:lnTo>
                  <a:pt x="3174467" y="3174467"/>
                </a:lnTo>
                <a:lnTo>
                  <a:pt x="0" y="317446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5400000">
            <a:off x="0" y="0"/>
            <a:ext cx="3433286" cy="3433286"/>
          </a:xfrm>
          <a:custGeom>
            <a:avLst/>
            <a:gdLst/>
            <a:ahLst/>
            <a:cxnLst/>
            <a:rect r="r" b="b" t="t" l="l"/>
            <a:pathLst>
              <a:path h="3433286" w="3433286">
                <a:moveTo>
                  <a:pt x="0" y="0"/>
                </a:moveTo>
                <a:lnTo>
                  <a:pt x="3433286" y="0"/>
                </a:lnTo>
                <a:lnTo>
                  <a:pt x="3433286" y="3433286"/>
                </a:lnTo>
                <a:lnTo>
                  <a:pt x="0" y="343328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0" y="0"/>
            <a:ext cx="2001328" cy="2055132"/>
          </a:xfrm>
          <a:prstGeom prst="rect">
            <a:avLst/>
          </a:prstGeom>
          <a:solidFill>
            <a:srgbClr val="F13223"/>
          </a:solidFill>
        </p:spPr>
      </p:sp>
      <p:grpSp>
        <p:nvGrpSpPr>
          <p:cNvPr name="Group 3" id="3"/>
          <p:cNvGrpSpPr/>
          <p:nvPr/>
        </p:nvGrpSpPr>
        <p:grpSpPr>
          <a:xfrm rot="0">
            <a:off x="16480766" y="1002775"/>
            <a:ext cx="778534" cy="774312"/>
            <a:chOff x="0" y="0"/>
            <a:chExt cx="1038045" cy="1032416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6350000" cy="6315565"/>
              </a:xfrm>
              <a:custGeom>
                <a:avLst/>
                <a:gdLst/>
                <a:ahLst/>
                <a:cxnLst/>
                <a:rect r="r" b="b" t="t" l="l"/>
                <a:pathLst>
                  <a:path h="6315565" w="6350000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343434"/>
              </a:solidFill>
            </p:spPr>
          </p:sp>
        </p:grpSp>
        <p:sp>
          <p:nvSpPr>
            <p:cNvPr name="TextBox 6" id="6"/>
            <p:cNvSpPr txBox="true"/>
            <p:nvPr/>
          </p:nvSpPr>
          <p:spPr>
            <a:xfrm rot="0">
              <a:off x="198887" y="325853"/>
              <a:ext cx="640272" cy="3902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200"/>
                </a:lnSpc>
              </a:pPr>
            </a:p>
          </p:txBody>
        </p:sp>
      </p:grpSp>
      <p:sp>
        <p:nvSpPr>
          <p:cNvPr name="AutoShape 7" id="7"/>
          <p:cNvSpPr/>
          <p:nvPr/>
        </p:nvSpPr>
        <p:spPr>
          <a:xfrm rot="0">
            <a:off x="0" y="2001328"/>
            <a:ext cx="2001328" cy="2001328"/>
          </a:xfrm>
          <a:prstGeom prst="rect">
            <a:avLst/>
          </a:prstGeom>
          <a:solidFill>
            <a:srgbClr val="000000"/>
          </a:solidFill>
        </p:spPr>
      </p:sp>
      <p:sp>
        <p:nvSpPr>
          <p:cNvPr name="Freeform 8" id="8"/>
          <p:cNvSpPr/>
          <p:nvPr/>
        </p:nvSpPr>
        <p:spPr>
          <a:xfrm flipH="false" flipV="false" rot="-10800000">
            <a:off x="0" y="2001328"/>
            <a:ext cx="2001328" cy="2001328"/>
          </a:xfrm>
          <a:custGeom>
            <a:avLst/>
            <a:gdLst/>
            <a:ahLst/>
            <a:cxnLst/>
            <a:rect r="r" b="b" t="t" l="l"/>
            <a:pathLst>
              <a:path h="2001328" w="2001328">
                <a:moveTo>
                  <a:pt x="0" y="0"/>
                </a:moveTo>
                <a:lnTo>
                  <a:pt x="2001328" y="0"/>
                </a:lnTo>
                <a:lnTo>
                  <a:pt x="2001328" y="2001329"/>
                </a:lnTo>
                <a:lnTo>
                  <a:pt x="0" y="2001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3034342" y="850787"/>
            <a:ext cx="10626437" cy="12043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50"/>
              </a:lnSpc>
            </a:pPr>
            <a:r>
              <a:rPr lang="en-US" sz="8500" b="tru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Podsumowanie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0" y="0"/>
            <a:ext cx="2001328" cy="2001328"/>
          </a:xfrm>
          <a:custGeom>
            <a:avLst/>
            <a:gdLst/>
            <a:ahLst/>
            <a:cxnLst/>
            <a:rect r="r" b="b" t="t" l="l"/>
            <a:pathLst>
              <a:path h="2001328" w="2001328">
                <a:moveTo>
                  <a:pt x="0" y="0"/>
                </a:moveTo>
                <a:lnTo>
                  <a:pt x="2001328" y="0"/>
                </a:lnTo>
                <a:lnTo>
                  <a:pt x="2001328" y="2001328"/>
                </a:lnTo>
                <a:lnTo>
                  <a:pt x="0" y="20013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3129887" y="3104085"/>
            <a:ext cx="10132766" cy="34598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7"/>
              </a:lnSpc>
            </a:pPr>
            <a:r>
              <a:rPr lang="en-US" b="true" sz="3284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Program wsparcia rodziny to ważny element polityki społecznej gminy, ukierunkowany na budowanie silnych i zdrowych rodzin, które są fundamentem społeczności lokalnej, który w przyszłości rokuje poprawę bytu w rodzinach na terenie naszej gminy.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F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4145647"/>
            <a:ext cx="8835419" cy="17194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3200"/>
              </a:lnSpc>
              <a:spcBef>
                <a:spcPct val="0"/>
              </a:spcBef>
            </a:pPr>
            <a:r>
              <a:rPr lang="en-US" b="true" sz="12000" u="non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Dziękuję!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8874128"/>
            <a:ext cx="7070653" cy="384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125"/>
              </a:lnSpc>
            </a:pPr>
            <a:r>
              <a:rPr lang="en-US" sz="2500" b="true">
                <a:solidFill>
                  <a:srgbClr val="000000"/>
                </a:solidFill>
                <a:latin typeface="Muli Semi-Bold"/>
                <a:ea typeface="Muli Semi-Bold"/>
                <a:cs typeface="Muli Semi-Bold"/>
                <a:sym typeface="Muli Semi-Bold"/>
              </a:rPr>
              <a:t>gops@iwanowice.pl</a:t>
            </a:r>
          </a:p>
        </p:txBody>
      </p:sp>
      <p:sp>
        <p:nvSpPr>
          <p:cNvPr name="AutoShape 4" id="4"/>
          <p:cNvSpPr/>
          <p:nvPr/>
        </p:nvSpPr>
        <p:spPr>
          <a:xfrm rot="0">
            <a:off x="14848284" y="0"/>
            <a:ext cx="3433286" cy="5143500"/>
          </a:xfrm>
          <a:prstGeom prst="rect">
            <a:avLst/>
          </a:prstGeom>
          <a:solidFill>
            <a:srgbClr val="000000"/>
          </a:solidFill>
        </p:spPr>
      </p:sp>
      <p:sp>
        <p:nvSpPr>
          <p:cNvPr name="AutoShape 5" id="5"/>
          <p:cNvSpPr/>
          <p:nvPr/>
        </p:nvSpPr>
        <p:spPr>
          <a:xfrm rot="0">
            <a:off x="11421427" y="5143500"/>
            <a:ext cx="3433286" cy="5143500"/>
          </a:xfrm>
          <a:prstGeom prst="rect">
            <a:avLst/>
          </a:prstGeom>
          <a:solidFill>
            <a:srgbClr val="343434"/>
          </a:solidFill>
        </p:spPr>
      </p:sp>
      <p:grpSp>
        <p:nvGrpSpPr>
          <p:cNvPr name="Group 6" id="6"/>
          <p:cNvGrpSpPr/>
          <p:nvPr/>
        </p:nvGrpSpPr>
        <p:grpSpPr>
          <a:xfrm rot="0">
            <a:off x="1028700" y="1028700"/>
            <a:ext cx="778534" cy="778534"/>
            <a:chOff x="0" y="0"/>
            <a:chExt cx="6350000" cy="635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-10800000">
            <a:off x="14854714" y="5143500"/>
            <a:ext cx="3433286" cy="3433286"/>
          </a:xfrm>
          <a:custGeom>
            <a:avLst/>
            <a:gdLst/>
            <a:ahLst/>
            <a:cxnLst/>
            <a:rect r="r" b="b" t="t" l="l"/>
            <a:pathLst>
              <a:path h="3433286" w="3433286">
                <a:moveTo>
                  <a:pt x="0" y="0"/>
                </a:moveTo>
                <a:lnTo>
                  <a:pt x="3433286" y="0"/>
                </a:lnTo>
                <a:lnTo>
                  <a:pt x="3433286" y="3433286"/>
                </a:lnTo>
                <a:lnTo>
                  <a:pt x="0" y="34332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1613684" y="7045970"/>
            <a:ext cx="3241030" cy="3241030"/>
          </a:xfrm>
          <a:custGeom>
            <a:avLst/>
            <a:gdLst/>
            <a:ahLst/>
            <a:cxnLst/>
            <a:rect r="r" b="b" t="t" l="l"/>
            <a:pathLst>
              <a:path h="3241030" w="3241030">
                <a:moveTo>
                  <a:pt x="0" y="0"/>
                </a:moveTo>
                <a:lnTo>
                  <a:pt x="3241030" y="0"/>
                </a:lnTo>
                <a:lnTo>
                  <a:pt x="3241030" y="3241030"/>
                </a:lnTo>
                <a:lnTo>
                  <a:pt x="0" y="32410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10800000">
            <a:off x="15614930" y="1615323"/>
            <a:ext cx="1912854" cy="1912854"/>
          </a:xfrm>
          <a:custGeom>
            <a:avLst/>
            <a:gdLst/>
            <a:ahLst/>
            <a:cxnLst/>
            <a:rect r="r" b="b" t="t" l="l"/>
            <a:pathLst>
              <a:path h="1912854" w="1912854">
                <a:moveTo>
                  <a:pt x="0" y="0"/>
                </a:moveTo>
                <a:lnTo>
                  <a:pt x="1912854" y="0"/>
                </a:lnTo>
                <a:lnTo>
                  <a:pt x="1912854" y="1912854"/>
                </a:lnTo>
                <a:lnTo>
                  <a:pt x="0" y="191285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208351" y="6361430"/>
            <a:ext cx="617052" cy="997426"/>
          </a:xfrm>
          <a:custGeom>
            <a:avLst/>
            <a:gdLst/>
            <a:ahLst/>
            <a:cxnLst/>
            <a:rect r="r" b="b" t="t" l="l"/>
            <a:pathLst>
              <a:path h="997426" w="617052">
                <a:moveTo>
                  <a:pt x="0" y="0"/>
                </a:moveTo>
                <a:lnTo>
                  <a:pt x="617052" y="0"/>
                </a:lnTo>
                <a:lnTo>
                  <a:pt x="617052" y="997426"/>
                </a:lnTo>
                <a:lnTo>
                  <a:pt x="0" y="99742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28700" y="6361430"/>
            <a:ext cx="905996" cy="997426"/>
          </a:xfrm>
          <a:custGeom>
            <a:avLst/>
            <a:gdLst/>
            <a:ahLst/>
            <a:cxnLst/>
            <a:rect r="r" b="b" t="t" l="l"/>
            <a:pathLst>
              <a:path h="997426" w="905996">
                <a:moveTo>
                  <a:pt x="0" y="0"/>
                </a:moveTo>
                <a:lnTo>
                  <a:pt x="905996" y="0"/>
                </a:lnTo>
                <a:lnTo>
                  <a:pt x="905996" y="997426"/>
                </a:lnTo>
                <a:lnTo>
                  <a:pt x="0" y="997426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DAGgM34P8qA</dc:identifier>
  <dcterms:modified xsi:type="dcterms:W3CDTF">2011-08-01T06:04:30Z</dcterms:modified>
  <cp:revision>1</cp:revision>
  <dc:title>GMINNY PROGRAM WSPIERANIA RODZINY W IWANOWICACH</dc:title>
</cp:coreProperties>
</file>