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821B-4C67-41FB-AF23-722D540940C0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0290-21D5-4613-B115-E95DCA70E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3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69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l-P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albumu fotograficznego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16.12.2024</a:t>
            </a:fld>
            <a:endParaRPr kumimoji="0" lang="pl-P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l-PL"/>
              <a:t>Kliknij, aby dodać datę lub szczegóły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76D7-0B27-4C93-9FBD-364749FB06F6}" type="datetimeFigureOut">
              <a:rPr lang="pl-PL" smtClean="0"/>
              <a:pPr/>
              <a:t>16.12.2024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3600" b="1" dirty="0"/>
              <a:t>Budżet Gminy Iwanowice </a:t>
            </a:r>
          </a:p>
          <a:p>
            <a:pPr algn="ctr"/>
            <a:r>
              <a:rPr lang="pl-PL" sz="3600" b="1" dirty="0"/>
              <a:t>na </a:t>
            </a:r>
            <a:r>
              <a:rPr lang="pl-PL" sz="3600" b="1" dirty="0" smtClean="0"/>
              <a:t>2025 </a:t>
            </a:r>
            <a:r>
              <a:rPr lang="pl-PL" sz="3600" b="1" dirty="0"/>
              <a:t>r. </a:t>
            </a:r>
          </a:p>
        </p:txBody>
      </p:sp>
      <p:pic>
        <p:nvPicPr>
          <p:cNvPr id="5" name="Obraz 6" descr="200px-POL_gmina_Iwanowice_COA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Gmina_HP_27_08_2017\GMINA_samsung_22_03_16\PROMOCJA\Logo Gminy_konkurs\logo_iwanow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51F3A0D-37BB-43FE-9F42-AD4F110DA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6" y="152400"/>
            <a:ext cx="6595998" cy="5164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dochody na </a:t>
            </a:r>
            <a:r>
              <a:rPr lang="pl-PL" dirty="0" smtClean="0"/>
              <a:t>2025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79512" y="116632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dochodów budżetu na </a:t>
            </a:r>
            <a:r>
              <a:rPr lang="pl-PL" sz="2000" dirty="0" smtClean="0"/>
              <a:t>2025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/>
              <a:t>87 133 804,03 zł</a:t>
            </a:r>
            <a:r>
              <a:rPr lang="pl-PL" sz="2000" dirty="0" smtClean="0"/>
              <a:t> </a:t>
            </a:r>
            <a:r>
              <a:rPr lang="pl-PL" sz="2000" dirty="0"/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(</a:t>
            </a:r>
            <a:r>
              <a:rPr lang="pl-PL" sz="2000" b="1" dirty="0" smtClean="0">
                <a:solidFill>
                  <a:srgbClr val="FF0000"/>
                </a:solidFill>
              </a:rPr>
              <a:t>65 </a:t>
            </a:r>
            <a:r>
              <a:rPr lang="pl-PL" sz="2000" b="1" dirty="0" smtClean="0">
                <a:solidFill>
                  <a:srgbClr val="FF0000"/>
                </a:solidFill>
              </a:rPr>
              <a:t>387 879,89 </a:t>
            </a:r>
            <a:r>
              <a:rPr lang="pl-PL" sz="2000" b="1" dirty="0" smtClean="0">
                <a:solidFill>
                  <a:srgbClr val="FF0000"/>
                </a:solidFill>
              </a:rPr>
              <a:t>zł – 2024 r.) 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dirty="0" smtClean="0"/>
              <a:t>W </a:t>
            </a:r>
            <a:r>
              <a:rPr lang="pl-PL" sz="2000" dirty="0"/>
              <a:t>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Dochody bieżące – </a:t>
            </a:r>
            <a:r>
              <a:rPr lang="pl-PL" b="1" dirty="0" smtClean="0"/>
              <a:t>68 519 624,98 zł </a:t>
            </a:r>
            <a:r>
              <a:rPr lang="pl-PL" dirty="0" smtClean="0"/>
              <a:t>(55 </a:t>
            </a:r>
            <a:r>
              <a:rPr lang="pl-PL" dirty="0" smtClean="0"/>
              <a:t>011 369,00 zł </a:t>
            </a:r>
            <a:r>
              <a:rPr lang="pl-PL" dirty="0" smtClean="0"/>
              <a:t>– 2024 r.)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Dochody majątkowe – </a:t>
            </a:r>
            <a:r>
              <a:rPr lang="pl-PL" b="1" dirty="0" smtClean="0"/>
              <a:t>18 614 179,05 zł </a:t>
            </a:r>
            <a:r>
              <a:rPr lang="pl-PL" dirty="0" smtClean="0"/>
              <a:t>(10 </a:t>
            </a:r>
            <a:r>
              <a:rPr lang="pl-PL" dirty="0" smtClean="0"/>
              <a:t>376 510,89 </a:t>
            </a:r>
            <a:r>
              <a:rPr lang="pl-PL" dirty="0" smtClean="0"/>
              <a:t>zł – 2024 r.)</a:t>
            </a:r>
          </a:p>
          <a:p>
            <a:endParaRPr lang="pl-PL" dirty="0"/>
          </a:p>
          <a:p>
            <a:r>
              <a:rPr lang="pl-PL" dirty="0"/>
              <a:t>Na dochody bieżące składają się m.in.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</a:t>
            </a:r>
            <a:r>
              <a:rPr lang="pl-PL" sz="1600" dirty="0" smtClean="0"/>
              <a:t>lokalnych od osób prawnych) </a:t>
            </a:r>
            <a:r>
              <a:rPr lang="pl-PL" sz="1600" dirty="0"/>
              <a:t>– </a:t>
            </a:r>
            <a:r>
              <a:rPr lang="pl-PL" sz="1600" dirty="0" smtClean="0"/>
              <a:t> </a:t>
            </a:r>
            <a:r>
              <a:rPr lang="pl-PL" sz="1600" b="1" dirty="0" smtClean="0"/>
              <a:t>2 408 000 zł</a:t>
            </a:r>
            <a:r>
              <a:rPr lang="pl-PL" sz="1600" dirty="0" smtClean="0"/>
              <a:t>;</a:t>
            </a:r>
          </a:p>
          <a:p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lokalnych od osób </a:t>
            </a:r>
            <a:r>
              <a:rPr lang="pl-PL" sz="1600" dirty="0" smtClean="0"/>
              <a:t>fizycznych) </a:t>
            </a:r>
            <a:r>
              <a:rPr lang="pl-PL" sz="1600" dirty="0"/>
              <a:t>–  </a:t>
            </a:r>
            <a:r>
              <a:rPr lang="pl-PL" sz="1600" b="1" dirty="0" smtClean="0"/>
              <a:t>4 711 000 zł</a:t>
            </a:r>
            <a:r>
              <a:rPr lang="pl-PL" sz="1600" dirty="0" smtClean="0"/>
              <a:t>;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/>
              <a:t>Udział gminy w podatkach </a:t>
            </a:r>
            <a:r>
              <a:rPr lang="pl-PL" sz="1600" dirty="0" smtClean="0"/>
              <a:t>w podatkach stanowiących dochód budżetu państwa – </a:t>
            </a:r>
            <a:r>
              <a:rPr lang="pl-PL" sz="1600" b="1" dirty="0" smtClean="0"/>
              <a:t>32 056 978,19 zł</a:t>
            </a:r>
            <a:r>
              <a:rPr lang="pl-PL" sz="1600" dirty="0" smtClean="0"/>
              <a:t>;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 smtClean="0"/>
              <a:t>Subwencje ogólne z budżetu państwa – </a:t>
            </a:r>
            <a:r>
              <a:rPr lang="pl-PL" sz="1600" b="1" dirty="0" smtClean="0"/>
              <a:t>17 752 372, 82 zł </a:t>
            </a:r>
            <a:endParaRPr lang="pl-PL" sz="16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76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wydatki na </a:t>
            </a:r>
            <a:r>
              <a:rPr lang="pl-PL" dirty="0" smtClean="0"/>
              <a:t>2025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79512" y="116632"/>
            <a:ext cx="6912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wydatków budżetu na </a:t>
            </a:r>
            <a:r>
              <a:rPr lang="pl-PL" sz="2000" dirty="0" smtClean="0"/>
              <a:t>2025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86 055 191,20 zł 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(</a:t>
            </a:r>
            <a:r>
              <a:rPr lang="pl-PL" sz="2000" b="1" dirty="0" smtClean="0"/>
              <a:t>67 </a:t>
            </a:r>
            <a:r>
              <a:rPr lang="pl-PL" sz="2000" b="1" dirty="0" smtClean="0"/>
              <a:t>660 958,89 </a:t>
            </a:r>
            <a:r>
              <a:rPr lang="pl-PL" sz="2000" b="1" dirty="0" smtClean="0"/>
              <a:t>zł – 2024 r.) </a:t>
            </a:r>
          </a:p>
          <a:p>
            <a:endParaRPr lang="pl-PL" sz="1000" dirty="0"/>
          </a:p>
          <a:p>
            <a:r>
              <a:rPr lang="pl-PL" sz="20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Wydatki bieżące – </a:t>
            </a:r>
            <a:r>
              <a:rPr lang="pl-PL" b="1" dirty="0" smtClean="0">
                <a:solidFill>
                  <a:srgbClr val="FF0000"/>
                </a:solidFill>
              </a:rPr>
              <a:t>62 702 196,75 zł </a:t>
            </a:r>
            <a:r>
              <a:rPr lang="pl-PL" dirty="0" smtClean="0"/>
              <a:t>(</a:t>
            </a:r>
            <a:r>
              <a:rPr lang="pl-PL" b="1" dirty="0" smtClean="0"/>
              <a:t>51 </a:t>
            </a:r>
            <a:r>
              <a:rPr lang="pl-PL" b="1" dirty="0" smtClean="0"/>
              <a:t>033 320,50 zł </a:t>
            </a:r>
            <a:r>
              <a:rPr lang="pl-PL" b="1" dirty="0" smtClean="0"/>
              <a:t>-2024 r.)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Wydatki </a:t>
            </a:r>
            <a:r>
              <a:rPr lang="pl-PL" dirty="0"/>
              <a:t>majątkowe – </a:t>
            </a:r>
            <a:r>
              <a:rPr lang="pl-PL" b="1" dirty="0" smtClean="0">
                <a:solidFill>
                  <a:srgbClr val="FF0000"/>
                </a:solidFill>
              </a:rPr>
              <a:t>23 352 994,45 zł </a:t>
            </a:r>
            <a:r>
              <a:rPr lang="pl-PL" dirty="0" smtClean="0"/>
              <a:t>(</a:t>
            </a:r>
            <a:r>
              <a:rPr lang="pl-PL" b="1" dirty="0" smtClean="0"/>
              <a:t>16 </a:t>
            </a:r>
            <a:r>
              <a:rPr lang="pl-PL" b="1" dirty="0" smtClean="0"/>
              <a:t>627 638,39 zł </a:t>
            </a:r>
            <a:r>
              <a:rPr lang="pl-PL" b="1" dirty="0" smtClean="0"/>
              <a:t>-2024 r.) </a:t>
            </a:r>
          </a:p>
          <a:p>
            <a:pPr marL="285750" indent="-285750">
              <a:buFontTx/>
              <a:buChar char="-"/>
            </a:pPr>
            <a:endParaRPr lang="pl-PL" sz="2000" b="1" dirty="0"/>
          </a:p>
          <a:p>
            <a:r>
              <a:rPr lang="pl-PL" sz="1300" dirty="0" smtClean="0"/>
              <a:t>Różnica </a:t>
            </a:r>
            <a:r>
              <a:rPr lang="pl-PL" sz="1300" dirty="0"/>
              <a:t>między dochodami i wydatkami stanowi </a:t>
            </a:r>
            <a:r>
              <a:rPr lang="pl-PL" sz="1300" dirty="0" smtClean="0"/>
              <a:t>nadwyżkę w </a:t>
            </a:r>
            <a:r>
              <a:rPr lang="pl-PL" sz="1300" dirty="0"/>
              <a:t>kwocie </a:t>
            </a:r>
            <a:r>
              <a:rPr lang="pl-PL" sz="1300" b="1" dirty="0" smtClean="0"/>
              <a:t>1 078 612,83 zł</a:t>
            </a:r>
            <a:r>
              <a:rPr lang="pl-PL" sz="1300" dirty="0" smtClean="0"/>
              <a:t>.</a:t>
            </a:r>
          </a:p>
          <a:p>
            <a:endParaRPr lang="pl-PL" sz="1300" dirty="0"/>
          </a:p>
          <a:p>
            <a:r>
              <a:rPr lang="pl-PL" sz="1300" dirty="0"/>
              <a:t>Planowana kwota przychodów – </a:t>
            </a:r>
            <a:r>
              <a:rPr lang="pl-PL" sz="1300" b="1" dirty="0" smtClean="0"/>
              <a:t>1 200 784,40 zł</a:t>
            </a:r>
            <a:r>
              <a:rPr lang="pl-PL" sz="1300" dirty="0"/>
              <a:t>, w tym: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Wolne </a:t>
            </a:r>
            <a:r>
              <a:rPr lang="pl-PL" sz="1300" dirty="0"/>
              <a:t>środki – </a:t>
            </a:r>
            <a:r>
              <a:rPr lang="pl-PL" sz="1300" dirty="0" smtClean="0"/>
              <a:t>249 497 zł 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Pożyczki, kredyty – 800 000 zł</a:t>
            </a:r>
            <a:r>
              <a:rPr lang="pl-PL" sz="13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Przychody z rozliczeń za 2024 r. – 151 287,40 zł</a:t>
            </a:r>
            <a:endParaRPr lang="pl-PL" sz="1300" dirty="0" smtClean="0"/>
          </a:p>
          <a:p>
            <a:endParaRPr lang="pl-PL" sz="1300" dirty="0"/>
          </a:p>
          <a:p>
            <a:r>
              <a:rPr lang="pl-PL" sz="1300" dirty="0"/>
              <a:t>Planowana kwota rozchodów – </a:t>
            </a:r>
            <a:r>
              <a:rPr lang="pl-PL" sz="1300" b="1" dirty="0" smtClean="0"/>
              <a:t>2 279 397,23 zł</a:t>
            </a:r>
            <a:r>
              <a:rPr lang="pl-PL" sz="1300" b="1" dirty="0"/>
              <a:t>, </a:t>
            </a:r>
            <a:r>
              <a:rPr lang="pl-PL" sz="13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sz="1300" dirty="0"/>
              <a:t>Wykup papierów wartościowych – </a:t>
            </a:r>
            <a:r>
              <a:rPr lang="pl-PL" sz="1300" dirty="0" smtClean="0"/>
              <a:t>1 271 000 zł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/>
              <a:t>Spłaty pożyczek i kredytów – 1 </a:t>
            </a:r>
            <a:r>
              <a:rPr lang="pl-PL" sz="1300" dirty="0" smtClean="0"/>
              <a:t>008</a:t>
            </a:r>
            <a:r>
              <a:rPr lang="pl-PL" sz="1300" dirty="0"/>
              <a:t> </a:t>
            </a:r>
            <a:r>
              <a:rPr lang="pl-PL" sz="1300" dirty="0" smtClean="0"/>
              <a:t>397,23 </a:t>
            </a:r>
            <a:r>
              <a:rPr lang="pl-PL" sz="1300" dirty="0" smtClean="0"/>
              <a:t>zł </a:t>
            </a:r>
            <a:endParaRPr lang="pl-PL" sz="1300" dirty="0" smtClean="0"/>
          </a:p>
          <a:p>
            <a:endParaRPr lang="pl-PL" sz="1300" b="1" dirty="0"/>
          </a:p>
          <a:p>
            <a:r>
              <a:rPr lang="pl-PL" sz="1300" b="1" dirty="0" smtClean="0"/>
              <a:t>Rezerwy ogólne </a:t>
            </a:r>
            <a:r>
              <a:rPr lang="pl-PL" sz="1300" b="1" dirty="0"/>
              <a:t>budżetu –  </a:t>
            </a:r>
            <a:r>
              <a:rPr lang="pl-PL" sz="1300" b="1" dirty="0" smtClean="0"/>
              <a:t>780 000 zł </a:t>
            </a:r>
            <a:r>
              <a:rPr lang="pl-PL" sz="1300" dirty="0"/>
              <a:t>w tym 100 000 zł to rezerwa oświatowa, a kwota </a:t>
            </a:r>
            <a:r>
              <a:rPr lang="pl-PL" sz="1300" dirty="0" smtClean="0"/>
              <a:t>260  </a:t>
            </a:r>
            <a:r>
              <a:rPr lang="pl-PL" sz="1300" dirty="0"/>
              <a:t>000 zł to rezerwa z zakresu zarządzania kryzysowego. Rezerwa ogólna to kwota </a:t>
            </a:r>
            <a:r>
              <a:rPr lang="pl-PL" sz="1300" dirty="0" smtClean="0"/>
              <a:t>150 </a:t>
            </a:r>
            <a:r>
              <a:rPr lang="pl-PL" sz="1300" dirty="0" smtClean="0"/>
              <a:t>000 </a:t>
            </a:r>
            <a:r>
              <a:rPr lang="pl-PL" sz="1300" dirty="0" smtClean="0"/>
              <a:t>zł</a:t>
            </a:r>
            <a:r>
              <a:rPr lang="pl-PL" sz="1300" dirty="0" smtClean="0"/>
              <a:t>, a rezerwa inwestycyjna – 270 000 zł. </a:t>
            </a:r>
            <a:endParaRPr lang="pl-PL" sz="1300" dirty="0"/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9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Wydatki inwestycyjne w </a:t>
            </a:r>
            <a:r>
              <a:rPr lang="pl-PL" dirty="0" smtClean="0"/>
              <a:t>2025 </a:t>
            </a:r>
            <a:r>
              <a:rPr lang="pl-PL" dirty="0"/>
              <a:t>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79512" y="116632"/>
            <a:ext cx="69127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Wydatki majątkowe – </a:t>
            </a:r>
            <a:r>
              <a:rPr lang="pl-PL" sz="2000" b="1" dirty="0" smtClean="0">
                <a:solidFill>
                  <a:srgbClr val="C00000"/>
                </a:solidFill>
              </a:rPr>
              <a:t>23 352 994,45 zł 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r>
              <a:rPr lang="pl-PL" dirty="0" smtClean="0"/>
              <a:t>Wydatki </a:t>
            </a:r>
            <a:r>
              <a:rPr lang="pl-PL" dirty="0"/>
              <a:t>w zakresie funduszu sołeckiego na </a:t>
            </a:r>
            <a:r>
              <a:rPr lang="pl-PL" dirty="0" smtClean="0"/>
              <a:t>2025 </a:t>
            </a:r>
            <a:r>
              <a:rPr lang="pl-PL" dirty="0"/>
              <a:t>r. to kwota </a:t>
            </a: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647 404,80 zł </a:t>
            </a:r>
            <a:r>
              <a:rPr lang="pl-PL" dirty="0"/>
              <a:t>(</a:t>
            </a:r>
            <a:r>
              <a:rPr lang="pl-PL" b="1" dirty="0" smtClean="0"/>
              <a:t>732 </a:t>
            </a:r>
            <a:r>
              <a:rPr lang="pl-PL" b="1" dirty="0" smtClean="0"/>
              <a:t>970,60 </a:t>
            </a:r>
            <a:r>
              <a:rPr lang="pl-PL" b="1" dirty="0" smtClean="0"/>
              <a:t>zł – 2024 </a:t>
            </a:r>
            <a:r>
              <a:rPr lang="pl-PL" b="1" dirty="0" smtClean="0"/>
              <a:t>r</a:t>
            </a:r>
            <a:r>
              <a:rPr lang="pl-PL" b="1" dirty="0" smtClean="0"/>
              <a:t>.)</a:t>
            </a:r>
          </a:p>
          <a:p>
            <a:endParaRPr lang="pl-PL" sz="1100" dirty="0"/>
          </a:p>
          <a:p>
            <a:r>
              <a:rPr lang="pl-PL" b="1" dirty="0"/>
              <a:t>Najważniejsze inwestycje: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budynku wielofunkcyjnego na potrzeby szkoły oraz OSP w Poskwitowie – </a:t>
            </a:r>
            <a:r>
              <a:rPr lang="pl-PL" sz="1700" b="1" dirty="0" smtClean="0"/>
              <a:t>3 017 546,09 zł</a:t>
            </a:r>
            <a:r>
              <a:rPr lang="pl-PL" sz="1700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Rozbudowa budynku szkoły w Damicach wraz z budową sali gimnastycznej i rewitalizacją otoczenia – </a:t>
            </a:r>
            <a:r>
              <a:rPr lang="pl-PL" sz="1700" b="1" dirty="0" smtClean="0"/>
              <a:t>12 269 122 zł </a:t>
            </a:r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Przebudowa wodociągu w Władysławie </a:t>
            </a:r>
            <a:r>
              <a:rPr lang="pl-PL" sz="1700" dirty="0" smtClean="0"/>
              <a:t>+ budowa oczyszczalni przydomowych </a:t>
            </a:r>
            <a:r>
              <a:rPr lang="pl-PL" sz="1700" dirty="0" smtClean="0"/>
              <a:t> </a:t>
            </a:r>
            <a:r>
              <a:rPr lang="pl-PL" sz="1700" dirty="0" smtClean="0"/>
              <a:t>– </a:t>
            </a:r>
            <a:r>
              <a:rPr lang="pl-PL" sz="1700" b="1" dirty="0" smtClean="0"/>
              <a:t>2 180 000 zł</a:t>
            </a:r>
            <a:r>
              <a:rPr lang="pl-PL" sz="1700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kanalizacji sanitarnej i chodnika ul. Jesionowa - Iwanowice </a:t>
            </a:r>
            <a:r>
              <a:rPr lang="pl-PL" sz="1700" dirty="0" smtClean="0"/>
              <a:t>Dworskie oraz w Krasieńcu Zakupnym  </a:t>
            </a:r>
            <a:r>
              <a:rPr lang="pl-PL" sz="1700" dirty="0" smtClean="0"/>
              <a:t>– </a:t>
            </a:r>
            <a:r>
              <a:rPr lang="pl-PL" sz="1700" b="1" dirty="0" smtClean="0"/>
              <a:t>1 071 260,57 zł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Zakup średniego samochodu ratowniczo-gaśniczego – </a:t>
            </a:r>
            <a:r>
              <a:rPr lang="pl-PL" sz="1700" b="1" dirty="0" smtClean="0"/>
              <a:t>1 100 000 zł </a:t>
            </a:r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Drogi publiczne (wojewódzkie, powiatowe, gminne) – </a:t>
            </a:r>
            <a:r>
              <a:rPr lang="pl-PL" b="1" dirty="0" smtClean="0"/>
              <a:t>907 136,14 zł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Renowacja dzwonnicy w Sieciechowicach - </a:t>
            </a:r>
            <a:r>
              <a:rPr lang="pl-PL" b="1" dirty="0" smtClean="0"/>
              <a:t>340 000 zł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Inwestycje w zakresie oświetlenia dróg i ulic – </a:t>
            </a:r>
            <a:r>
              <a:rPr lang="pl-PL" b="1" dirty="0" smtClean="0"/>
              <a:t>57 425,40 zł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Rezerwa inwestycyjna – </a:t>
            </a:r>
            <a:r>
              <a:rPr lang="pl-PL" b="1" dirty="0" smtClean="0"/>
              <a:t>270 000 zł </a:t>
            </a:r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0157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4700" dirty="0"/>
              <a:t>Wydatki </a:t>
            </a:r>
            <a:r>
              <a:rPr lang="pl-PL" sz="4700" dirty="0" smtClean="0"/>
              <a:t>bieżące</a:t>
            </a:r>
            <a:r>
              <a:rPr lang="pl-PL" sz="4700" dirty="0" smtClean="0"/>
              <a:t> </a:t>
            </a:r>
            <a:r>
              <a:rPr lang="pl-PL" sz="4700" dirty="0"/>
              <a:t>w </a:t>
            </a:r>
            <a:r>
              <a:rPr lang="pl-PL" sz="4700" dirty="0" smtClean="0"/>
              <a:t>2025 </a:t>
            </a:r>
            <a:r>
              <a:rPr lang="pl-PL" sz="4700" dirty="0"/>
              <a:t>r.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243841" y="361809"/>
            <a:ext cx="6912768" cy="673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srgbClr val="C00000"/>
                </a:solidFill>
              </a:rPr>
              <a:t>Wybrane wydatki bieżące:</a:t>
            </a:r>
          </a:p>
          <a:p>
            <a:endParaRPr lang="pl-PL" sz="1300" b="1" dirty="0" smtClean="0">
              <a:solidFill>
                <a:srgbClr val="C00000"/>
              </a:solidFill>
            </a:endParaRPr>
          </a:p>
          <a:p>
            <a:r>
              <a:rPr lang="pl-PL" sz="1300" dirty="0" smtClean="0"/>
              <a:t> - Lokalny transport zbiorowy – </a:t>
            </a:r>
            <a:r>
              <a:rPr lang="pl-PL" sz="1300" b="1" dirty="0" smtClean="0"/>
              <a:t>2 706 500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Bieżące utrzymanie dróg gminnych  - </a:t>
            </a:r>
            <a:r>
              <a:rPr lang="pl-PL" sz="1300" b="1" dirty="0" smtClean="0"/>
              <a:t>1 214 115,32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na utrzymanie publicznych centrów turystyczno-rekreacyjnych – </a:t>
            </a:r>
            <a:r>
              <a:rPr lang="pl-PL" sz="1300" b="1" dirty="0" smtClean="0"/>
              <a:t>268 300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Rada Gminy – </a:t>
            </a:r>
            <a:r>
              <a:rPr lang="pl-PL" sz="1300" b="1" dirty="0" smtClean="0"/>
              <a:t>330 490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Zadania realizowane na zlecenie Urzędu Wojewódzkiego – </a:t>
            </a:r>
            <a:r>
              <a:rPr lang="pl-PL" sz="1300" b="1" dirty="0" smtClean="0"/>
              <a:t>300 123 zł 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Urząd Gminy – </a:t>
            </a:r>
            <a:r>
              <a:rPr lang="pl-PL" sz="1300" b="1" dirty="0" smtClean="0"/>
              <a:t>4 596 047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Promocja gminy – </a:t>
            </a:r>
            <a:r>
              <a:rPr lang="pl-PL" sz="1300" b="1" dirty="0" smtClean="0"/>
              <a:t>150 000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bieżące na OSP – </a:t>
            </a:r>
            <a:r>
              <a:rPr lang="pl-PL" sz="1300" b="1" dirty="0" smtClean="0"/>
              <a:t>400 000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Szkoły Podstawowe – </a:t>
            </a:r>
            <a:r>
              <a:rPr lang="pl-PL" sz="1300" b="1" dirty="0" smtClean="0"/>
              <a:t>23 348 503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Przedszkola – </a:t>
            </a:r>
            <a:r>
              <a:rPr lang="pl-PL" sz="1300" b="1" dirty="0" smtClean="0"/>
              <a:t>4 865 269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Inne formy wychowania przedszkolnego – </a:t>
            </a:r>
            <a:r>
              <a:rPr lang="pl-PL" sz="1300" b="1" dirty="0" smtClean="0"/>
              <a:t>430 000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Dowożenie uczniów do szkół – </a:t>
            </a:r>
            <a:r>
              <a:rPr lang="pl-PL" sz="1300" b="1" dirty="0" smtClean="0"/>
              <a:t>520 000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Realizacja zadań wymagających stosowania specjalnej organizacji nauki dla dzieci w przedszkolach – </a:t>
            </a:r>
            <a:r>
              <a:rPr lang="pl-PL" sz="1300" b="1" dirty="0" smtClean="0"/>
              <a:t>1 081 000 zł</a:t>
            </a:r>
          </a:p>
          <a:p>
            <a:pPr marL="285750" indent="-285750">
              <a:buFontTx/>
              <a:buChar char="-"/>
            </a:pPr>
            <a:r>
              <a:rPr lang="pl-PL" sz="1300" dirty="0"/>
              <a:t>Realizacja zadań wymagających stosowania specjalnej organizacji nauki dla </a:t>
            </a:r>
            <a:r>
              <a:rPr lang="pl-PL" sz="1300" dirty="0" smtClean="0"/>
              <a:t>dzieci w szkołach – </a:t>
            </a:r>
          </a:p>
          <a:p>
            <a:r>
              <a:rPr lang="pl-PL" sz="1300" b="1" dirty="0" smtClean="0"/>
              <a:t>3 001 041 zł 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Dzienny Dom Seniora+ w Grzegorzowicach Wielkich – </a:t>
            </a:r>
            <a:r>
              <a:rPr lang="pl-PL" sz="1300" b="1" dirty="0" smtClean="0"/>
              <a:t>594 000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Usługa </a:t>
            </a:r>
            <a:r>
              <a:rPr lang="pl-PL" sz="1300" dirty="0" err="1" smtClean="0"/>
              <a:t>door</a:t>
            </a:r>
            <a:r>
              <a:rPr lang="pl-PL" sz="1300" dirty="0" smtClean="0"/>
              <a:t>-to-</a:t>
            </a:r>
            <a:r>
              <a:rPr lang="pl-PL" sz="1300" dirty="0" err="1" smtClean="0"/>
              <a:t>door</a:t>
            </a:r>
            <a:r>
              <a:rPr lang="pl-PL" sz="1300" dirty="0" smtClean="0"/>
              <a:t> – </a:t>
            </a:r>
            <a:r>
              <a:rPr lang="pl-PL" sz="1300" b="1" dirty="0" smtClean="0"/>
              <a:t>229 843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Dotacje dla Klubów Seniora – </a:t>
            </a:r>
            <a:r>
              <a:rPr lang="pl-PL" sz="1300" b="1" dirty="0" smtClean="0"/>
              <a:t>80 000 zł</a:t>
            </a:r>
            <a:endParaRPr lang="pl-PL" sz="1300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związane z zagospodarowaniem odpadów komunalnych – </a:t>
            </a:r>
            <a:r>
              <a:rPr lang="pl-PL" sz="1300" b="1" dirty="0" smtClean="0"/>
              <a:t>2 915 370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Dotacja dla Gminnego Centrum Kultury i Bibliotek – </a:t>
            </a:r>
            <a:r>
              <a:rPr lang="pl-PL" sz="1300" b="1" dirty="0" smtClean="0"/>
              <a:t>900 000 zł </a:t>
            </a:r>
          </a:p>
          <a:p>
            <a:pPr marL="285750" indent="-285750">
              <a:buFontTx/>
              <a:buChar char="-"/>
            </a:pPr>
            <a:endParaRPr lang="pl-PL" sz="1300" b="1" dirty="0" smtClean="0"/>
          </a:p>
          <a:p>
            <a:pPr marL="285750" indent="-285750">
              <a:buFontTx/>
              <a:buChar char="-"/>
            </a:pPr>
            <a:endParaRPr lang="pl-PL" sz="1500" b="1" dirty="0" smtClean="0"/>
          </a:p>
          <a:p>
            <a:endParaRPr lang="pl-PL" sz="1650" b="1" dirty="0" smtClean="0"/>
          </a:p>
          <a:p>
            <a:pPr marL="285750" indent="-285750">
              <a:buFontTx/>
              <a:buChar char="-"/>
            </a:pPr>
            <a:endParaRPr lang="pl-PL" b="1" dirty="0" smtClean="0"/>
          </a:p>
          <a:p>
            <a:endParaRPr lang="pl-PL" dirty="0" smtClean="0"/>
          </a:p>
          <a:p>
            <a:endParaRPr lang="pl-PL" sz="1700" dirty="0" smtClean="0"/>
          </a:p>
          <a:p>
            <a:endParaRPr lang="pl-PL" sz="17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0868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633</Words>
  <Application>Microsoft Office PowerPoint</Application>
  <PresentationFormat>Pokaz na ekranie (4:3)</PresentationFormat>
  <Paragraphs>88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 Lisowski</dc:creator>
  <cp:lastModifiedBy>Robert Lisowski</cp:lastModifiedBy>
  <cp:revision>75</cp:revision>
  <dcterms:created xsi:type="dcterms:W3CDTF">2017-12-23T17:50:07Z</dcterms:created>
  <dcterms:modified xsi:type="dcterms:W3CDTF">2024-12-16T15:44:15Z</dcterms:modified>
</cp:coreProperties>
</file>